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1A4A8E-051B-4672-8CF3-22F4AD8A92D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E8F7EF5-D6CD-49E0-BDA7-F526B03DB379}">
      <dgm:prSet/>
      <dgm:spPr/>
      <dgm:t>
        <a:bodyPr/>
        <a:lstStyle/>
        <a:p>
          <a:r>
            <a:rPr lang="en-US" dirty="0"/>
            <a:t>I can name two coping skills that I can use when I feel worried.</a:t>
          </a:r>
        </a:p>
      </dgm:t>
    </dgm:pt>
    <dgm:pt modelId="{311609CC-9C14-4405-8D8A-B2D44928D61A}" type="parTrans" cxnId="{C4C73B33-29D7-4E9E-BB11-4E7163CF05AE}">
      <dgm:prSet/>
      <dgm:spPr/>
      <dgm:t>
        <a:bodyPr/>
        <a:lstStyle/>
        <a:p>
          <a:endParaRPr lang="en-US"/>
        </a:p>
      </dgm:t>
    </dgm:pt>
    <dgm:pt modelId="{CE1892C7-7BBF-4B08-9B8A-4E4814A5668F}" type="sibTrans" cxnId="{C4C73B33-29D7-4E9E-BB11-4E7163CF05AE}">
      <dgm:prSet/>
      <dgm:spPr/>
      <dgm:t>
        <a:bodyPr/>
        <a:lstStyle/>
        <a:p>
          <a:endParaRPr lang="en-US"/>
        </a:p>
      </dgm:t>
    </dgm:pt>
    <dgm:pt modelId="{347AEE34-E1CF-48D9-A816-2537752D50DF}">
      <dgm:prSet/>
      <dgm:spPr/>
      <dgm:t>
        <a:bodyPr/>
        <a:lstStyle/>
        <a:p>
          <a:r>
            <a:rPr lang="en-US" dirty="0"/>
            <a:t>I can name two times that I should use coping skills.</a:t>
          </a:r>
        </a:p>
      </dgm:t>
    </dgm:pt>
    <dgm:pt modelId="{A3DFCBF1-4B45-4094-B032-A277D9D6137C}" type="parTrans" cxnId="{8137151E-9DF5-4F78-B21B-1E4CD6070E90}">
      <dgm:prSet/>
      <dgm:spPr/>
      <dgm:t>
        <a:bodyPr/>
        <a:lstStyle/>
        <a:p>
          <a:endParaRPr lang="en-US"/>
        </a:p>
      </dgm:t>
    </dgm:pt>
    <dgm:pt modelId="{596B27CB-AE14-49F8-9C96-1565EF250191}" type="sibTrans" cxnId="{8137151E-9DF5-4F78-B21B-1E4CD6070E90}">
      <dgm:prSet/>
      <dgm:spPr/>
      <dgm:t>
        <a:bodyPr/>
        <a:lstStyle/>
        <a:p>
          <a:endParaRPr lang="en-US"/>
        </a:p>
      </dgm:t>
    </dgm:pt>
    <dgm:pt modelId="{1DE9DD6C-CB3F-46F1-9E5F-158A9D5DF3BF}" type="pres">
      <dgm:prSet presAssocID="{B11A4A8E-051B-4672-8CF3-22F4AD8A92D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F96A3FA-923D-42E7-B65A-55920C0DA327}" type="pres">
      <dgm:prSet presAssocID="{FE8F7EF5-D6CD-49E0-BDA7-F526B03DB379}" presName="hierRoot1" presStyleCnt="0"/>
      <dgm:spPr/>
    </dgm:pt>
    <dgm:pt modelId="{B2E4E1F7-84CE-4CF6-984E-9194B01EA6AA}" type="pres">
      <dgm:prSet presAssocID="{FE8F7EF5-D6CD-49E0-BDA7-F526B03DB379}" presName="composite" presStyleCnt="0"/>
      <dgm:spPr/>
    </dgm:pt>
    <dgm:pt modelId="{E533791B-3709-46C3-94FF-30B4B10CE7B8}" type="pres">
      <dgm:prSet presAssocID="{FE8F7EF5-D6CD-49E0-BDA7-F526B03DB379}" presName="background" presStyleLbl="node0" presStyleIdx="0" presStyleCnt="2"/>
      <dgm:spPr/>
    </dgm:pt>
    <dgm:pt modelId="{EEA4004E-E603-4BD8-990A-3A05C9EF9A6F}" type="pres">
      <dgm:prSet presAssocID="{FE8F7EF5-D6CD-49E0-BDA7-F526B03DB379}" presName="text" presStyleLbl="fgAcc0" presStyleIdx="0" presStyleCnt="2">
        <dgm:presLayoutVars>
          <dgm:chPref val="3"/>
        </dgm:presLayoutVars>
      </dgm:prSet>
      <dgm:spPr/>
    </dgm:pt>
    <dgm:pt modelId="{3DD0C707-3D9B-45BE-AE1C-37B34A84DF69}" type="pres">
      <dgm:prSet presAssocID="{FE8F7EF5-D6CD-49E0-BDA7-F526B03DB379}" presName="hierChild2" presStyleCnt="0"/>
      <dgm:spPr/>
    </dgm:pt>
    <dgm:pt modelId="{12E7AC4D-F779-4811-B361-4D96064E44E7}" type="pres">
      <dgm:prSet presAssocID="{347AEE34-E1CF-48D9-A816-2537752D50DF}" presName="hierRoot1" presStyleCnt="0"/>
      <dgm:spPr/>
    </dgm:pt>
    <dgm:pt modelId="{B0AFDCCB-851A-4D78-8B1D-A31E42A6DD4B}" type="pres">
      <dgm:prSet presAssocID="{347AEE34-E1CF-48D9-A816-2537752D50DF}" presName="composite" presStyleCnt="0"/>
      <dgm:spPr/>
    </dgm:pt>
    <dgm:pt modelId="{C9BCE229-FBC5-455B-AF05-4D02311B0D75}" type="pres">
      <dgm:prSet presAssocID="{347AEE34-E1CF-48D9-A816-2537752D50DF}" presName="background" presStyleLbl="node0" presStyleIdx="1" presStyleCnt="2"/>
      <dgm:spPr/>
    </dgm:pt>
    <dgm:pt modelId="{3FABA067-40FD-4503-8A4E-BEC02FFA42CD}" type="pres">
      <dgm:prSet presAssocID="{347AEE34-E1CF-48D9-A816-2537752D50DF}" presName="text" presStyleLbl="fgAcc0" presStyleIdx="1" presStyleCnt="2">
        <dgm:presLayoutVars>
          <dgm:chPref val="3"/>
        </dgm:presLayoutVars>
      </dgm:prSet>
      <dgm:spPr/>
    </dgm:pt>
    <dgm:pt modelId="{B7745682-6607-4AD7-AC5A-8B2BFE8FC7F4}" type="pres">
      <dgm:prSet presAssocID="{347AEE34-E1CF-48D9-A816-2537752D50DF}" presName="hierChild2" presStyleCnt="0"/>
      <dgm:spPr/>
    </dgm:pt>
  </dgm:ptLst>
  <dgm:cxnLst>
    <dgm:cxn modelId="{8137151E-9DF5-4F78-B21B-1E4CD6070E90}" srcId="{B11A4A8E-051B-4672-8CF3-22F4AD8A92DC}" destId="{347AEE34-E1CF-48D9-A816-2537752D50DF}" srcOrd="1" destOrd="0" parTransId="{A3DFCBF1-4B45-4094-B032-A277D9D6137C}" sibTransId="{596B27CB-AE14-49F8-9C96-1565EF250191}"/>
    <dgm:cxn modelId="{C4C73B33-29D7-4E9E-BB11-4E7163CF05AE}" srcId="{B11A4A8E-051B-4672-8CF3-22F4AD8A92DC}" destId="{FE8F7EF5-D6CD-49E0-BDA7-F526B03DB379}" srcOrd="0" destOrd="0" parTransId="{311609CC-9C14-4405-8D8A-B2D44928D61A}" sibTransId="{CE1892C7-7BBF-4B08-9B8A-4E4814A5668F}"/>
    <dgm:cxn modelId="{EF8F9198-EFEC-4507-B76A-11F783AC2D74}" type="presOf" srcId="{FE8F7EF5-D6CD-49E0-BDA7-F526B03DB379}" destId="{EEA4004E-E603-4BD8-990A-3A05C9EF9A6F}" srcOrd="0" destOrd="0" presId="urn:microsoft.com/office/officeart/2005/8/layout/hierarchy1"/>
    <dgm:cxn modelId="{E2C037B8-9089-4C65-B4D5-FBE4AE530985}" type="presOf" srcId="{B11A4A8E-051B-4672-8CF3-22F4AD8A92DC}" destId="{1DE9DD6C-CB3F-46F1-9E5F-158A9D5DF3BF}" srcOrd="0" destOrd="0" presId="urn:microsoft.com/office/officeart/2005/8/layout/hierarchy1"/>
    <dgm:cxn modelId="{2D4AF3B8-9D4A-4EB0-8E42-E76B1F020A82}" type="presOf" srcId="{347AEE34-E1CF-48D9-A816-2537752D50DF}" destId="{3FABA067-40FD-4503-8A4E-BEC02FFA42CD}" srcOrd="0" destOrd="0" presId="urn:microsoft.com/office/officeart/2005/8/layout/hierarchy1"/>
    <dgm:cxn modelId="{A2E9E537-0CE5-4BDC-928D-ACA10D566A65}" type="presParOf" srcId="{1DE9DD6C-CB3F-46F1-9E5F-158A9D5DF3BF}" destId="{EF96A3FA-923D-42E7-B65A-55920C0DA327}" srcOrd="0" destOrd="0" presId="urn:microsoft.com/office/officeart/2005/8/layout/hierarchy1"/>
    <dgm:cxn modelId="{6FEF9587-0B46-4FBB-8096-C53E6280C521}" type="presParOf" srcId="{EF96A3FA-923D-42E7-B65A-55920C0DA327}" destId="{B2E4E1F7-84CE-4CF6-984E-9194B01EA6AA}" srcOrd="0" destOrd="0" presId="urn:microsoft.com/office/officeart/2005/8/layout/hierarchy1"/>
    <dgm:cxn modelId="{AAEF6254-0A92-4DB5-8B40-6CEA411B4A72}" type="presParOf" srcId="{B2E4E1F7-84CE-4CF6-984E-9194B01EA6AA}" destId="{E533791B-3709-46C3-94FF-30B4B10CE7B8}" srcOrd="0" destOrd="0" presId="urn:microsoft.com/office/officeart/2005/8/layout/hierarchy1"/>
    <dgm:cxn modelId="{ED95E811-BFD9-4A59-89BE-37F5045C1045}" type="presParOf" srcId="{B2E4E1F7-84CE-4CF6-984E-9194B01EA6AA}" destId="{EEA4004E-E603-4BD8-990A-3A05C9EF9A6F}" srcOrd="1" destOrd="0" presId="urn:microsoft.com/office/officeart/2005/8/layout/hierarchy1"/>
    <dgm:cxn modelId="{8C6BDCDB-5A3E-4314-AE8F-880C76E3F1AF}" type="presParOf" srcId="{EF96A3FA-923D-42E7-B65A-55920C0DA327}" destId="{3DD0C707-3D9B-45BE-AE1C-37B34A84DF69}" srcOrd="1" destOrd="0" presId="urn:microsoft.com/office/officeart/2005/8/layout/hierarchy1"/>
    <dgm:cxn modelId="{299D21E4-4FA0-4AFD-8436-7B1E62A269C4}" type="presParOf" srcId="{1DE9DD6C-CB3F-46F1-9E5F-158A9D5DF3BF}" destId="{12E7AC4D-F779-4811-B361-4D96064E44E7}" srcOrd="1" destOrd="0" presId="urn:microsoft.com/office/officeart/2005/8/layout/hierarchy1"/>
    <dgm:cxn modelId="{106B6D88-9C8C-4381-BA19-733A73952395}" type="presParOf" srcId="{12E7AC4D-F779-4811-B361-4D96064E44E7}" destId="{B0AFDCCB-851A-4D78-8B1D-A31E42A6DD4B}" srcOrd="0" destOrd="0" presId="urn:microsoft.com/office/officeart/2005/8/layout/hierarchy1"/>
    <dgm:cxn modelId="{8642E0BC-E137-4D01-B3F5-EFC26498458B}" type="presParOf" srcId="{B0AFDCCB-851A-4D78-8B1D-A31E42A6DD4B}" destId="{C9BCE229-FBC5-455B-AF05-4D02311B0D75}" srcOrd="0" destOrd="0" presId="urn:microsoft.com/office/officeart/2005/8/layout/hierarchy1"/>
    <dgm:cxn modelId="{A22BCC5C-2F06-49D6-A4D7-931C36C83C85}" type="presParOf" srcId="{B0AFDCCB-851A-4D78-8B1D-A31E42A6DD4B}" destId="{3FABA067-40FD-4503-8A4E-BEC02FFA42CD}" srcOrd="1" destOrd="0" presId="urn:microsoft.com/office/officeart/2005/8/layout/hierarchy1"/>
    <dgm:cxn modelId="{1456967D-5468-4E40-B25A-2FFE45A82D1C}" type="presParOf" srcId="{12E7AC4D-F779-4811-B361-4D96064E44E7}" destId="{B7745682-6607-4AD7-AC5A-8B2BFE8FC7F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3791B-3709-46C3-94FF-30B4B10CE7B8}">
      <dsp:nvSpPr>
        <dsp:cNvPr id="0" name=""/>
        <dsp:cNvSpPr/>
      </dsp:nvSpPr>
      <dsp:spPr>
        <a:xfrm>
          <a:off x="1174" y="16146"/>
          <a:ext cx="4124157" cy="2618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A4004E-E603-4BD8-990A-3A05C9EF9A6F}">
      <dsp:nvSpPr>
        <dsp:cNvPr id="0" name=""/>
        <dsp:cNvSpPr/>
      </dsp:nvSpPr>
      <dsp:spPr>
        <a:xfrm>
          <a:off x="459414" y="451474"/>
          <a:ext cx="4124157" cy="2618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 can name two coping skills that I can use when I feel worried.</a:t>
          </a:r>
        </a:p>
      </dsp:txBody>
      <dsp:txXfrm>
        <a:off x="536117" y="528177"/>
        <a:ext cx="3970751" cy="2465433"/>
      </dsp:txXfrm>
    </dsp:sp>
    <dsp:sp modelId="{C9BCE229-FBC5-455B-AF05-4D02311B0D75}">
      <dsp:nvSpPr>
        <dsp:cNvPr id="0" name=""/>
        <dsp:cNvSpPr/>
      </dsp:nvSpPr>
      <dsp:spPr>
        <a:xfrm>
          <a:off x="5041811" y="16146"/>
          <a:ext cx="4124157" cy="2618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BA067-40FD-4503-8A4E-BEC02FFA42CD}">
      <dsp:nvSpPr>
        <dsp:cNvPr id="0" name=""/>
        <dsp:cNvSpPr/>
      </dsp:nvSpPr>
      <dsp:spPr>
        <a:xfrm>
          <a:off x="5500051" y="451474"/>
          <a:ext cx="4124157" cy="2618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 can name two times that I should use coping skills.</a:t>
          </a:r>
        </a:p>
      </dsp:txBody>
      <dsp:txXfrm>
        <a:off x="5576754" y="528177"/>
        <a:ext cx="3970751" cy="2465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stry-to-children.com/lesson-jesus-says-do-not-worry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tkuXc0htNGk&amp;t=22s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hyperlink" Target="http://secondstep1.weebly.com/lesson-16---managing-worry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hyperlink" Target="https://safeyoutube.net/w/XEVH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safeyoutube.net/w/whfJ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safeyoutube.net/w/53XH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secondstep1.weebly.com/lesson-16---managing-worry.html" TargetMode="External"/><Relationship Id="rId13" Type="http://schemas.openxmlformats.org/officeDocument/2006/relationships/image" Target="../media/image14.png"/><Relationship Id="rId3" Type="http://schemas.openxmlformats.org/officeDocument/2006/relationships/hyperlink" Target="https://safeyoutube.net/w/MyXH" TargetMode="External"/><Relationship Id="rId7" Type="http://schemas.openxmlformats.org/officeDocument/2006/relationships/hyperlink" Target="https://safeyoutube.net/w/1MyI" TargetMode="External"/><Relationship Id="rId12" Type="http://schemas.openxmlformats.org/officeDocument/2006/relationships/hyperlink" Target="https://safeyoutube.net/w/5FfJ" TargetMode="External"/><Relationship Id="rId17" Type="http://schemas.openxmlformats.org/officeDocument/2006/relationships/image" Target="../media/image16.png"/><Relationship Id="rId2" Type="http://schemas.openxmlformats.org/officeDocument/2006/relationships/hyperlink" Target="https://safeyoutube.net/w/0IVH" TargetMode="External"/><Relationship Id="rId16" Type="http://schemas.openxmlformats.org/officeDocument/2006/relationships/hyperlink" Target="https://www.youtube.com/watch?v=TQ0wyzjr5mg&amp;t=46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afeyoutube.net/w/RLyI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safeshare.tv/x/ss5e94ad270a451" TargetMode="External"/><Relationship Id="rId15" Type="http://schemas.openxmlformats.org/officeDocument/2006/relationships/image" Target="../media/image15.png"/><Relationship Id="rId10" Type="http://schemas.openxmlformats.org/officeDocument/2006/relationships/hyperlink" Target="https://safeyoutube.net/w/Qv87" TargetMode="External"/><Relationship Id="rId4" Type="http://schemas.openxmlformats.org/officeDocument/2006/relationships/hyperlink" Target="https://safeyoutube.net/w/H1XH" TargetMode="External"/><Relationship Id="rId9" Type="http://schemas.openxmlformats.org/officeDocument/2006/relationships/image" Target="../media/image8.png"/><Relationship Id="rId14" Type="http://schemas.openxmlformats.org/officeDocument/2006/relationships/hyperlink" Target="https://safeyoutube.net/w/w78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35193-A763-4F07-AB33-D2DF44DCA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3578" y="635859"/>
            <a:ext cx="4798142" cy="2455606"/>
          </a:xfrm>
        </p:spPr>
        <p:txBody>
          <a:bodyPr>
            <a:normAutofit/>
          </a:bodyPr>
          <a:lstStyle/>
          <a:p>
            <a:r>
              <a:rPr lang="en-US" sz="6600" dirty="0"/>
              <a:t>Managing    </a:t>
            </a:r>
            <a:br>
              <a:rPr lang="en-US" sz="6600" dirty="0"/>
            </a:br>
            <a:r>
              <a:rPr lang="en-US" sz="6600" dirty="0"/>
              <a:t>    Worry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0652C-2E48-4423-9C95-FB04AE86E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3708" y="3142685"/>
            <a:ext cx="2165593" cy="1622322"/>
          </a:xfrm>
        </p:spPr>
        <p:txBody>
          <a:bodyPr>
            <a:normAutofit/>
          </a:bodyPr>
          <a:lstStyle/>
          <a:p>
            <a:r>
              <a:rPr lang="en-US" sz="2800" b="1" dirty="0"/>
              <a:t>1</a:t>
            </a:r>
            <a:r>
              <a:rPr lang="en-US" sz="2800" b="1" cap="none" baseline="30000" dirty="0"/>
              <a:t>St</a:t>
            </a:r>
            <a:r>
              <a:rPr lang="en-US" sz="2800" b="1" dirty="0"/>
              <a:t> </a:t>
            </a:r>
            <a:r>
              <a:rPr lang="en-US" sz="2800" b="1" cap="none" dirty="0"/>
              <a:t>Grade</a:t>
            </a:r>
            <a:r>
              <a:rPr lang="en-US" sz="2800" b="1" dirty="0"/>
              <a:t> 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5B877C-9567-462E-9C74-FD46BE9AF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70500" y="4246590"/>
            <a:ext cx="2906485" cy="175115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8091FB-78E3-485C-A467-C47E83D0B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881" y="4010500"/>
            <a:ext cx="2751841" cy="183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5A30D-88EB-41E7-9C40-A0A065B68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84" y="887380"/>
            <a:ext cx="1872199" cy="2721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FB099A-C4CC-4FB0-80BD-78C07CC4B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081" y="4038806"/>
            <a:ext cx="1799257" cy="1958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508F0B-9ADA-49AC-9FD8-F43FDE9493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3481" y="1384161"/>
            <a:ext cx="2165593" cy="229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57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12D2F1-3944-4942-A23E-17C20535F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BD51DF-3A5A-455D-A32B-B9EB43BB62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384515A-3472-4B9A-94E5-0C10F2E94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126D553-ECE7-4AA9-884B-0DD8B582B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D213F7E-17AD-4118-939D-4918F688D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344C32A-36E8-45AB-8FB2-25D57CCE2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7226FBE-D2E1-4443-8DDC-B722AA606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62E82E9-3C15-44FB-9474-66002AD62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6F9C1B5-D9B1-4257-93F2-70496F754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F015A23-3992-42F6-B909-29DCE7628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97C998A-4074-4935-9519-646722084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A63A0-268E-4826-B522-37104CB8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7"/>
            <a:ext cx="9282859" cy="8527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rgbClr val="EBEBEB"/>
                </a:solidFill>
              </a:rPr>
              <a:t>Learning 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DFDD797-F423-4E01-A5CD-A7A6A966FB8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04294558"/>
              </p:ext>
            </p:extLst>
          </p:nvPr>
        </p:nvGraphicFramePr>
        <p:xfrm>
          <a:off x="1286934" y="292523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5210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FF7C-44C7-46C9-9D35-635CA7E6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575" y="864197"/>
            <a:ext cx="4126591" cy="1735668"/>
          </a:xfrm>
        </p:spPr>
        <p:txBody>
          <a:bodyPr>
            <a:normAutofit fontScale="90000"/>
          </a:bodyPr>
          <a:lstStyle/>
          <a:p>
            <a:r>
              <a:rPr lang="en-US" dirty="0"/>
              <a:t>Listen to the story </a:t>
            </a:r>
            <a:r>
              <a:rPr lang="en-US" u="sng" dirty="0"/>
              <a:t>Wemberly Worried </a:t>
            </a:r>
            <a:r>
              <a:rPr lang="en-US" dirty="0"/>
              <a:t>by Kevin Henkes.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EA98CCF-615E-492C-B23A-14AB985E7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50" y="1276350"/>
            <a:ext cx="3848100" cy="4762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5BF32-64E3-47C7-B011-68120C213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3087" y="3343368"/>
            <a:ext cx="4678724" cy="2695481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Click on the orange box to see a Second Step video of a student who finds himself feeling worried </a:t>
            </a:r>
            <a:r>
              <a:rPr lang="en-US" sz="1800" b="1" dirty="0">
                <a:solidFill>
                  <a:schemeClr val="bg1"/>
                </a:solidFill>
              </a:rPr>
              <a:t>(Play Part 1)</a:t>
            </a:r>
          </a:p>
          <a:p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4F528B0-E646-4555-BC7D-A49A1998BEB7}"/>
              </a:ext>
            </a:extLst>
          </p:cNvPr>
          <p:cNvSpPr/>
          <p:nvPr/>
        </p:nvSpPr>
        <p:spPr>
          <a:xfrm>
            <a:off x="3163172" y="2599865"/>
            <a:ext cx="3701988" cy="619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on the book 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BF05DD1E-9996-4316-9A15-2D7ADFBBF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628" y="4409984"/>
            <a:ext cx="2605088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BC64F-BD92-4440-B89E-BBDC66DE5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7F2DD-AA33-499B-9CD2-58258CEA3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10039788" cy="341630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What words best describe Wemberly?</a:t>
            </a:r>
          </a:p>
          <a:p>
            <a:r>
              <a:rPr lang="en-US" sz="2000" dirty="0"/>
              <a:t>What are some things that Wemberly worried about?</a:t>
            </a:r>
          </a:p>
          <a:p>
            <a:r>
              <a:rPr lang="en-US" sz="2000" dirty="0"/>
              <a:t>How does Wemberly change at the end of the story?</a:t>
            </a:r>
          </a:p>
          <a:p>
            <a:r>
              <a:rPr lang="en-US" sz="2000" dirty="0"/>
              <a:t>Why do you think that Wemberly changes and stops worrying?</a:t>
            </a:r>
          </a:p>
          <a:p>
            <a:r>
              <a:rPr lang="en-US" sz="2000" dirty="0"/>
              <a:t>Why do you think the author uses the words "worry, worry, worry" often throughout the story?</a:t>
            </a:r>
          </a:p>
          <a:p>
            <a:r>
              <a:rPr lang="en-US" sz="2000" dirty="0"/>
              <a:t>Which character helped Wemberly change or feel better? How is this character like Wemberly? </a:t>
            </a:r>
          </a:p>
          <a:p>
            <a:r>
              <a:rPr lang="en-US" sz="2000" dirty="0"/>
              <a:t>How are you like Wemberly?</a:t>
            </a:r>
          </a:p>
        </p:txBody>
      </p:sp>
    </p:spTree>
    <p:extLst>
      <p:ext uri="{BB962C8B-B14F-4D97-AF65-F5344CB8AC3E}">
        <p14:creationId xmlns:p14="http://schemas.microsoft.com/office/powerpoint/2010/main" val="635845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38C3F-F5D6-407C-87B5-9FBE5B78A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78" y="2287088"/>
            <a:ext cx="4511772" cy="2283824"/>
          </a:xfrm>
        </p:spPr>
        <p:txBody>
          <a:bodyPr/>
          <a:lstStyle/>
          <a:p>
            <a:r>
              <a:rPr lang="en-US" sz="3600" dirty="0"/>
              <a:t>When we worry, it can make our body feel different.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How does your body feel when you worry?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81589-E34F-4A71-9DA1-70E29D16C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7101CB6-2661-4546-8DCC-5DE3780EC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901" y="433387"/>
            <a:ext cx="4629582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0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6A580-80B9-433F-A6AE-55A33503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Coping Skills</a:t>
            </a:r>
            <a:br>
              <a:rPr lang="en-US" dirty="0"/>
            </a:br>
            <a:r>
              <a:rPr lang="en-US" sz="1800" dirty="0"/>
              <a:t>Coping skills are things we can do to make us feel better when we have big emotions like worry, fear, anger or sadness.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89CA8-7FDA-40C2-9B93-F0647C052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2350959"/>
            <a:ext cx="3129168" cy="576262"/>
          </a:xfrm>
        </p:spPr>
        <p:txBody>
          <a:bodyPr/>
          <a:lstStyle/>
          <a:p>
            <a:r>
              <a:rPr lang="en-US" dirty="0"/>
              <a:t>Breathing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428EA-49A5-4C54-A67C-FE8AB18ADB2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54954" y="2873964"/>
            <a:ext cx="3129168" cy="2833496"/>
          </a:xfrm>
        </p:spPr>
        <p:txBody>
          <a:bodyPr/>
          <a:lstStyle/>
          <a:p>
            <a:r>
              <a:rPr lang="en-US" dirty="0"/>
              <a:t>Belly Breathe with Rosita</a:t>
            </a:r>
          </a:p>
          <a:p>
            <a:r>
              <a:rPr lang="en-US" dirty="0"/>
              <a:t>Click on the picture below: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79EA4-1497-44A5-A86D-7845A61AA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12721" y="2337162"/>
            <a:ext cx="3145380" cy="576262"/>
          </a:xfrm>
        </p:spPr>
        <p:txBody>
          <a:bodyPr/>
          <a:lstStyle/>
          <a:p>
            <a:r>
              <a:rPr lang="en-US" dirty="0"/>
              <a:t>Counting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58DB9D-26B3-4060-A379-67482510FDF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2721" y="2873960"/>
            <a:ext cx="3145380" cy="3153973"/>
          </a:xfrm>
        </p:spPr>
        <p:txBody>
          <a:bodyPr/>
          <a:lstStyle/>
          <a:p>
            <a:r>
              <a:rPr lang="en-US" dirty="0"/>
              <a:t>Count, Breathe, Relax with the Count</a:t>
            </a:r>
          </a:p>
          <a:p>
            <a:r>
              <a:rPr lang="en-US" dirty="0"/>
              <a:t>Click on the picture below: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016DEC-10B0-4B4A-A5C2-69E811530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6700" y="2350959"/>
            <a:ext cx="3161029" cy="576261"/>
          </a:xfrm>
        </p:spPr>
        <p:txBody>
          <a:bodyPr/>
          <a:lstStyle/>
          <a:p>
            <a:r>
              <a:rPr lang="en-US" dirty="0"/>
              <a:t>Positive Self-Talk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1B5CB5-3D81-4B71-A315-570D2AFBDD6D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86700" y="2882831"/>
            <a:ext cx="3164719" cy="2833493"/>
          </a:xfrm>
        </p:spPr>
        <p:txBody>
          <a:bodyPr/>
          <a:lstStyle/>
          <a:p>
            <a:r>
              <a:rPr lang="en-US" dirty="0"/>
              <a:t>Positive Self Talk</a:t>
            </a:r>
          </a:p>
          <a:p>
            <a:r>
              <a:rPr lang="en-US" dirty="0"/>
              <a:t>Click on the picture below to see a student learn about positive self-talk: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43E81152-7F4C-4B5C-BEAC-E364B6AD1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404" y="3597548"/>
            <a:ext cx="1981200" cy="1981200"/>
          </a:xfrm>
          <a:prstGeom prst="rect">
            <a:avLst/>
          </a:prstGeom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5535DF36-DB3C-4C27-8928-E9E918F22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971" y="3730898"/>
            <a:ext cx="2466975" cy="1847850"/>
          </a:xfrm>
          <a:prstGeom prst="rect">
            <a:avLst/>
          </a:prstGeom>
        </p:spPr>
      </p:pic>
      <p:pic>
        <p:nvPicPr>
          <p:cNvPr id="11" name="Picture 10">
            <a:hlinkClick r:id="rId6"/>
            <a:extLst>
              <a:ext uri="{FF2B5EF4-FFF2-40B4-BE49-F238E27FC236}">
                <a16:creationId xmlns:a16="http://schemas.microsoft.com/office/drawing/2014/main" id="{36364BEB-5F86-43CA-955D-5CB3264C7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1239" y="3882528"/>
            <a:ext cx="1699900" cy="1699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9000E9-B87B-4C9B-BD7C-979B2AFCD3EC}"/>
              </a:ext>
            </a:extLst>
          </p:cNvPr>
          <p:cNvSpPr txBox="1"/>
          <p:nvPr/>
        </p:nvSpPr>
        <p:spPr>
          <a:xfrm>
            <a:off x="1210310" y="5964104"/>
            <a:ext cx="977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 can also </a:t>
            </a:r>
            <a:r>
              <a:rPr lang="en-US" b="1" dirty="0">
                <a:solidFill>
                  <a:schemeClr val="accent1"/>
                </a:solidFill>
              </a:rPr>
              <a:t>talk to any grown up you trust </a:t>
            </a:r>
            <a:r>
              <a:rPr lang="en-US" dirty="0"/>
              <a:t>when you are feeling worried. </a:t>
            </a:r>
          </a:p>
          <a:p>
            <a:pPr algn="ctr"/>
            <a:r>
              <a:rPr lang="en-US" dirty="0"/>
              <a:t>Who is someone you can talk to?</a:t>
            </a:r>
          </a:p>
        </p:txBody>
      </p:sp>
    </p:spTree>
    <p:extLst>
      <p:ext uri="{BB962C8B-B14F-4D97-AF65-F5344CB8AC3E}">
        <p14:creationId xmlns:p14="http://schemas.microsoft.com/office/powerpoint/2010/main" val="763368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F8E43-03BF-40D2-AA78-B7011C594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27" y="691904"/>
            <a:ext cx="8825658" cy="637998"/>
          </a:xfrm>
        </p:spPr>
        <p:txBody>
          <a:bodyPr/>
          <a:lstStyle/>
          <a:p>
            <a:r>
              <a:rPr lang="en-US" sz="3600" dirty="0"/>
              <a:t>Other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76206-5746-4C80-BB5F-E258F39AD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726" y="1254629"/>
            <a:ext cx="5151151" cy="637998"/>
          </a:xfrm>
        </p:spPr>
        <p:txBody>
          <a:bodyPr>
            <a:normAutofit fontScale="92500"/>
          </a:bodyPr>
          <a:lstStyle/>
          <a:p>
            <a:r>
              <a:rPr lang="en-US" cap="none" dirty="0"/>
              <a:t>Here are some links to other stories about worry and examples of coping skills you can use.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FE0425-A1FE-4393-A2E6-AD0A4DB19C98}"/>
              </a:ext>
            </a:extLst>
          </p:cNvPr>
          <p:cNvSpPr txBox="1"/>
          <p:nvPr/>
        </p:nvSpPr>
        <p:spPr>
          <a:xfrm>
            <a:off x="808726" y="1977319"/>
            <a:ext cx="56106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Belly Breathing Song: </a:t>
            </a:r>
          </a:p>
          <a:p>
            <a:r>
              <a:rPr lang="en-US" sz="1600" u="sng" dirty="0">
                <a:hlinkClick r:id="rId2"/>
              </a:rPr>
              <a:t>https://safeYouTube.net/w/0IVH</a:t>
            </a:r>
            <a:r>
              <a:rPr lang="en-US" sz="1600" dirty="0"/>
              <a:t> </a:t>
            </a:r>
          </a:p>
          <a:p>
            <a:r>
              <a:rPr lang="en-US" sz="1600" dirty="0">
                <a:solidFill>
                  <a:schemeClr val="bg1"/>
                </a:solidFill>
              </a:rPr>
              <a:t>Positive Affirmations (Self-Talk) Song: </a:t>
            </a:r>
            <a:r>
              <a:rPr lang="en-US" sz="1600" u="sng" dirty="0">
                <a:hlinkClick r:id="rId3"/>
              </a:rPr>
              <a:t>https://safeYouTube.net/w/MyXH</a:t>
            </a:r>
            <a:r>
              <a:rPr lang="en-US" sz="1600" dirty="0"/>
              <a:t> </a:t>
            </a:r>
          </a:p>
          <a:p>
            <a:r>
              <a:rPr lang="en-US" sz="1600" dirty="0">
                <a:solidFill>
                  <a:schemeClr val="bg1"/>
                </a:solidFill>
              </a:rPr>
              <a:t>Rainbow Breath (Go Noodle): </a:t>
            </a:r>
            <a:r>
              <a:rPr lang="en-US" sz="1600" u="sng" dirty="0">
                <a:hlinkClick r:id="rId4"/>
              </a:rPr>
              <a:t>https://safeYouTube.net/w/H1XH</a:t>
            </a:r>
            <a:r>
              <a:rPr lang="en-US" sz="1600" dirty="0"/>
              <a:t> </a:t>
            </a:r>
          </a:p>
          <a:p>
            <a:r>
              <a:rPr lang="en-US" sz="1600" dirty="0">
                <a:solidFill>
                  <a:schemeClr val="bg1"/>
                </a:solidFill>
              </a:rPr>
              <a:t>Keep Calm - Breathing:</a:t>
            </a:r>
            <a:r>
              <a:rPr lang="en-US" sz="1600" dirty="0"/>
              <a:t> </a:t>
            </a:r>
            <a:r>
              <a:rPr lang="en-US" sz="1600" u="sng" dirty="0">
                <a:hlinkClick r:id="rId5"/>
              </a:rPr>
              <a:t>https://safeshare.tv/x/ss5e94ad270a451</a:t>
            </a:r>
            <a:r>
              <a:rPr lang="en-US" sz="1600" dirty="0"/>
              <a:t> 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Relaxed Breathing: </a:t>
            </a:r>
            <a:r>
              <a:rPr lang="en-US" sz="1600" u="sng" dirty="0">
                <a:hlinkClick r:id="rId6"/>
              </a:rPr>
              <a:t>https://safeYouTube.net/w/RLyI</a:t>
            </a:r>
            <a:r>
              <a:rPr lang="en-US" sz="1600" dirty="0"/>
              <a:t> </a:t>
            </a:r>
          </a:p>
          <a:p>
            <a:r>
              <a:rPr lang="en-US" sz="1600" dirty="0">
                <a:solidFill>
                  <a:schemeClr val="bg1"/>
                </a:solidFill>
              </a:rPr>
              <a:t>Square Breathing: </a:t>
            </a:r>
            <a:r>
              <a:rPr lang="en-US" sz="1600" u="sng" dirty="0">
                <a:hlinkClick r:id="rId7"/>
              </a:rPr>
              <a:t>https://safeYouTube.net/w/1MyI</a:t>
            </a:r>
            <a:endParaRPr lang="en-US" sz="1600" dirty="0"/>
          </a:p>
        </p:txBody>
      </p:sp>
      <p:pic>
        <p:nvPicPr>
          <p:cNvPr id="5" name="Picture 4">
            <a:hlinkClick r:id="rId8"/>
            <a:extLst>
              <a:ext uri="{FF2B5EF4-FFF2-40B4-BE49-F238E27FC236}">
                <a16:creationId xmlns:a16="http://schemas.microsoft.com/office/drawing/2014/main" id="{F96A92F9-3915-4AA0-B256-744E78CEB3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1090" y="4752519"/>
            <a:ext cx="2324887" cy="129207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E6365D77-1BDE-4CB7-A964-245A4FE97FDC}"/>
              </a:ext>
            </a:extLst>
          </p:cNvPr>
          <p:cNvSpPr/>
          <p:nvPr/>
        </p:nvSpPr>
        <p:spPr>
          <a:xfrm>
            <a:off x="808726" y="4707734"/>
            <a:ext cx="2156701" cy="1336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Click here and then Play Part 2 to see the student use his coping skills.</a:t>
            </a:r>
          </a:p>
        </p:txBody>
      </p:sp>
      <p:pic>
        <p:nvPicPr>
          <p:cNvPr id="7" name="Picture 6">
            <a:hlinkClick r:id="rId10"/>
            <a:extLst>
              <a:ext uri="{FF2B5EF4-FFF2-40B4-BE49-F238E27FC236}">
                <a16:creationId xmlns:a16="http://schemas.microsoft.com/office/drawing/2014/main" id="{5DA18902-0445-4F42-8600-42E938F83C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2125" y="1499498"/>
            <a:ext cx="1887619" cy="2379377"/>
          </a:xfrm>
          <a:prstGeom prst="rect">
            <a:avLst/>
          </a:prstGeom>
        </p:spPr>
      </p:pic>
      <p:pic>
        <p:nvPicPr>
          <p:cNvPr id="8" name="Picture 7">
            <a:hlinkClick r:id="rId12"/>
            <a:extLst>
              <a:ext uri="{FF2B5EF4-FFF2-40B4-BE49-F238E27FC236}">
                <a16:creationId xmlns:a16="http://schemas.microsoft.com/office/drawing/2014/main" id="{229E6B85-CE40-4C06-9781-0BD516C4E5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76199" y="1584189"/>
            <a:ext cx="2324887" cy="2064500"/>
          </a:xfrm>
          <a:prstGeom prst="rect">
            <a:avLst/>
          </a:prstGeom>
        </p:spPr>
      </p:pic>
      <p:pic>
        <p:nvPicPr>
          <p:cNvPr id="9" name="Picture 8">
            <a:hlinkClick r:id="rId14"/>
            <a:extLst>
              <a:ext uri="{FF2B5EF4-FFF2-40B4-BE49-F238E27FC236}">
                <a16:creationId xmlns:a16="http://schemas.microsoft.com/office/drawing/2014/main" id="{6BC56B92-7BC3-4536-9DB9-F1ED9D6E29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0096" y="4099530"/>
            <a:ext cx="2324887" cy="2066566"/>
          </a:xfrm>
          <a:prstGeom prst="rect">
            <a:avLst/>
          </a:prstGeom>
        </p:spPr>
      </p:pic>
      <p:pic>
        <p:nvPicPr>
          <p:cNvPr id="10" name="Picture 9">
            <a:hlinkClick r:id="rId16"/>
            <a:extLst>
              <a:ext uri="{FF2B5EF4-FFF2-40B4-BE49-F238E27FC236}">
                <a16:creationId xmlns:a16="http://schemas.microsoft.com/office/drawing/2014/main" id="{B335697F-0147-47B7-BCCF-235EB69D26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5509" y="3841307"/>
            <a:ext cx="1887619" cy="22136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A9DF7D-0D29-4C02-8E3E-A8434DC47C07}"/>
              </a:ext>
            </a:extLst>
          </p:cNvPr>
          <p:cNvSpPr/>
          <p:nvPr/>
        </p:nvSpPr>
        <p:spPr>
          <a:xfrm>
            <a:off x="6759480" y="857014"/>
            <a:ext cx="3233828" cy="39141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Click on the book to hear the story.</a:t>
            </a:r>
          </a:p>
        </p:txBody>
      </p:sp>
    </p:spTree>
    <p:extLst>
      <p:ext uri="{BB962C8B-B14F-4D97-AF65-F5344CB8AC3E}">
        <p14:creationId xmlns:p14="http://schemas.microsoft.com/office/powerpoint/2010/main" val="28283112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362</Words>
  <Application>Microsoft Office PowerPoint</Application>
  <PresentationFormat>Widescreen</PresentationFormat>
  <Paragraphs>42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 Boardroom</vt:lpstr>
      <vt:lpstr>Managing         Worry</vt:lpstr>
      <vt:lpstr>Learning Objectives</vt:lpstr>
      <vt:lpstr>Listen to the story Wemberly Worried by Kevin Henkes.</vt:lpstr>
      <vt:lpstr>Discussion Questions</vt:lpstr>
      <vt:lpstr>When we worry, it can make our body feel different.  How does your body feel when you worry?</vt:lpstr>
      <vt:lpstr>Coping Skills Coping skills are things we can do to make us feel better when we have big emotions like worry, fear, anger or sadness.</vt:lpstr>
      <vt:lpstr>Other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Worry</dc:title>
  <dc:creator>Rebecca Marshall</dc:creator>
  <cp:lastModifiedBy>Rebecca Marshall</cp:lastModifiedBy>
  <cp:revision>34</cp:revision>
  <dcterms:created xsi:type="dcterms:W3CDTF">2020-06-02T14:28:11Z</dcterms:created>
  <dcterms:modified xsi:type="dcterms:W3CDTF">2020-06-02T21:34:07Z</dcterms:modified>
</cp:coreProperties>
</file>