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0" r:id="rId4"/>
  </p:sldMasterIdLst>
  <p:sldIdLst>
    <p:sldId id="270" r:id="rId5"/>
    <p:sldId id="273" r:id="rId6"/>
    <p:sldId id="279" r:id="rId7"/>
    <p:sldId id="274" r:id="rId8"/>
    <p:sldId id="277" r:id="rId9"/>
    <p:sldId id="272" r:id="rId10"/>
    <p:sldId id="276" r:id="rId11"/>
    <p:sldId id="280" r:id="rId12"/>
    <p:sldId id="275" r:id="rId13"/>
    <p:sldId id="256" r:id="rId14"/>
    <p:sldId id="258" r:id="rId15"/>
    <p:sldId id="257" r:id="rId16"/>
    <p:sldId id="281" r:id="rId17"/>
    <p:sldId id="259" r:id="rId18"/>
    <p:sldId id="260" r:id="rId19"/>
    <p:sldId id="261" r:id="rId20"/>
    <p:sldId id="282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83" r:id="rId29"/>
  </p:sldIdLst>
  <p:sldSz cx="10160000" cy="7620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w Cen MT" panose="020B06020201040206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0CBD0-5F81-E15D-5B42-B7DEDE8561E8}" v="1" dt="2020-08-19T23:12:24.439"/>
    <p1510:client id="{30E39F18-7F89-1FA9-5A7C-C1D81F7BC60C}" v="24" dt="2020-08-12T20:05:03.817"/>
    <p1510:client id="{73BF898F-C1C6-C198-A889-BB0676E27F0C}" v="119" dt="2020-08-19T23:06:44.802"/>
    <p1510:client id="{C2475405-94E9-E75D-3CE2-5E02DD431F44}" v="676" dt="2020-08-12T21:28:53.721"/>
    <p1510:client id="{DF4E4989-B825-D4AF-32A7-D62EFD59A820}" v="263" dt="2020-08-13T18:01:53.546"/>
    <p1510:client id="{FE4EF743-51ED-98C4-DCB4-41FE837BB78C}" v="612" dt="2020-08-12T20:55:52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77" y="1445319"/>
            <a:ext cx="7241647" cy="2788014"/>
          </a:xfrm>
        </p:spPr>
        <p:txBody>
          <a:bodyPr anchor="b">
            <a:normAutofit/>
          </a:bodyPr>
          <a:lstStyle>
            <a:lvl1pPr algn="ctr">
              <a:defRPr sz="5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177" y="4318002"/>
            <a:ext cx="7241647" cy="1523999"/>
          </a:xfrm>
        </p:spPr>
        <p:txBody>
          <a:bodyPr>
            <a:normAutofit/>
          </a:bodyPr>
          <a:lstStyle>
            <a:lvl1pPr marL="0" indent="0" algn="ctr">
              <a:buNone/>
              <a:defRPr sz="2444">
                <a:solidFill>
                  <a:schemeClr val="bg1">
                    <a:lumMod val="50000"/>
                  </a:schemeClr>
                </a:solidFill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B6423-E4DF-44E7-94BC-C088C43DD86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C328E-EE3C-48DB-B647-89F5858FFE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4765971"/>
            <a:ext cx="8637027" cy="901789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7287" y="775846"/>
            <a:ext cx="8185443" cy="357126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80" y="5676365"/>
            <a:ext cx="8637043" cy="758302"/>
          </a:xfrm>
        </p:spPr>
        <p:txBody>
          <a:bodyPr/>
          <a:lstStyle>
            <a:lvl1pPr marL="0" indent="0" algn="ctr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80" y="677334"/>
            <a:ext cx="8637043" cy="3808050"/>
          </a:xfrm>
        </p:spPr>
        <p:txBody>
          <a:bodyPr anchor="ctr"/>
          <a:lstStyle>
            <a:lvl1pPr algn="ctr">
              <a:defRPr sz="3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80" y="4672024"/>
            <a:ext cx="8637043" cy="1762644"/>
          </a:xfrm>
        </p:spPr>
        <p:txBody>
          <a:bodyPr anchor="ctr"/>
          <a:lstStyle>
            <a:lvl1pPr marL="0" indent="0" algn="ctr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1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177" y="969543"/>
            <a:ext cx="7752293" cy="3033239"/>
          </a:xfrm>
        </p:spPr>
        <p:txBody>
          <a:bodyPr anchor="ctr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33871" y="4011146"/>
            <a:ext cx="7293582" cy="660876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80" y="4858664"/>
            <a:ext cx="8637043" cy="1578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9585" y="986510"/>
            <a:ext cx="607653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89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2367" y="3466683"/>
            <a:ext cx="615157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89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99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80" y="2376358"/>
            <a:ext cx="8637043" cy="2790928"/>
          </a:xfrm>
        </p:spPr>
        <p:txBody>
          <a:bodyPr anchor="b"/>
          <a:lstStyle>
            <a:lvl1pPr algn="ctr">
              <a:defRPr sz="3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80" y="5180372"/>
            <a:ext cx="8637043" cy="1267382"/>
          </a:xfrm>
        </p:spPr>
        <p:txBody>
          <a:bodyPr anchor="t"/>
          <a:lstStyle>
            <a:lvl1pPr marL="0" indent="0" algn="ctr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5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1480" y="677333"/>
            <a:ext cx="8637043" cy="1783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61479" y="2630103"/>
            <a:ext cx="2749147" cy="640291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67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61479" y="3270396"/>
            <a:ext cx="2749147" cy="3164272"/>
          </a:xfrm>
        </p:spPr>
        <p:txBody>
          <a:bodyPr anchor="t">
            <a:normAutofit/>
          </a:bodyPr>
          <a:lstStyle>
            <a:lvl1pPr marL="0" indent="0" algn="ctr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0325" y="2630103"/>
            <a:ext cx="2742934" cy="640291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67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01125" y="3270396"/>
            <a:ext cx="2752792" cy="3164272"/>
          </a:xfrm>
        </p:spPr>
        <p:txBody>
          <a:bodyPr anchor="t">
            <a:normAutofit/>
          </a:bodyPr>
          <a:lstStyle>
            <a:lvl1pPr marL="0" indent="0" algn="ctr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44415" y="2630103"/>
            <a:ext cx="2754107" cy="640291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67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644415" y="3270396"/>
            <a:ext cx="2754107" cy="3164272"/>
          </a:xfrm>
        </p:spPr>
        <p:txBody>
          <a:bodyPr anchor="t">
            <a:normAutofit/>
          </a:bodyPr>
          <a:lstStyle>
            <a:lvl1pPr marL="0" indent="0" algn="ctr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48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61480" y="678635"/>
            <a:ext cx="8637043" cy="17821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61479" y="4672022"/>
            <a:ext cx="2747008" cy="640291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44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1479" y="2630104"/>
            <a:ext cx="2747008" cy="1693333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61479" y="5312314"/>
            <a:ext cx="2747008" cy="1122353"/>
          </a:xfrm>
        </p:spPr>
        <p:txBody>
          <a:bodyPr anchor="t">
            <a:normAutofit/>
          </a:bodyPr>
          <a:lstStyle>
            <a:lvl1pPr marL="0" indent="0" algn="ctr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2300" y="4672022"/>
            <a:ext cx="2751523" cy="640291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44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01124" y="2630104"/>
            <a:ext cx="2752793" cy="1693333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01124" y="5312313"/>
            <a:ext cx="2752793" cy="1122354"/>
          </a:xfrm>
        </p:spPr>
        <p:txBody>
          <a:bodyPr anchor="t">
            <a:normAutofit/>
          </a:bodyPr>
          <a:lstStyle>
            <a:lvl1pPr marL="0" indent="0" algn="ctr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44416" y="4672022"/>
            <a:ext cx="2750568" cy="640291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44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644415" y="2630104"/>
            <a:ext cx="2754107" cy="1693333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44311" y="5312310"/>
            <a:ext cx="2754211" cy="1122357"/>
          </a:xfrm>
        </p:spPr>
        <p:txBody>
          <a:bodyPr anchor="t">
            <a:normAutofit/>
          </a:bodyPr>
          <a:lstStyle>
            <a:lvl1pPr marL="0" indent="0" algn="ctr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61480" y="2630105"/>
            <a:ext cx="8637043" cy="380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5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677336"/>
            <a:ext cx="2127772" cy="575733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61479" y="677336"/>
            <a:ext cx="6382270" cy="57573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61478" y="2630104"/>
            <a:ext cx="8636522" cy="380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1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79" y="920627"/>
            <a:ext cx="8626460" cy="3040910"/>
          </a:xfrm>
        </p:spPr>
        <p:txBody>
          <a:bodyPr anchor="b">
            <a:normAutofit/>
          </a:bodyPr>
          <a:lstStyle>
            <a:lvl1pPr>
              <a:defRPr sz="44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79" y="4063843"/>
            <a:ext cx="8626460" cy="1520203"/>
          </a:xfrm>
        </p:spPr>
        <p:txBody>
          <a:bodyPr>
            <a:normAutofit/>
          </a:bodyPr>
          <a:lstStyle>
            <a:lvl1pPr marL="0" indent="0" algn="ctr">
              <a:buNone/>
              <a:defRPr sz="2222">
                <a:solidFill>
                  <a:schemeClr val="bg1">
                    <a:lumMod val="50000"/>
                  </a:schemeClr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33702-F94F-43F3-AF0A-BF97B250AB86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7E939-DD38-4E12-A728-F4ED2BB1A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9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1480" y="687243"/>
            <a:ext cx="8637042" cy="17735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61478" y="2630104"/>
            <a:ext cx="4255022" cy="380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143500" y="2630104"/>
            <a:ext cx="4254500" cy="380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1480" y="687243"/>
            <a:ext cx="8637042" cy="17735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273" y="2634464"/>
            <a:ext cx="4061229" cy="75554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61479" y="3390015"/>
            <a:ext cx="4255022" cy="30446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0353" y="2634464"/>
            <a:ext cx="4068170" cy="75554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143501" y="3390015"/>
            <a:ext cx="4254501" cy="30446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5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D452A-4C80-4A02-931E-7A416FBF1C3B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B802F-8F9E-44A3-AC4C-F0EBF6352F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307E6-2B4F-46A3-9A34-8AE64D143733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23281-F286-498C-838C-E6F49F727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5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79" y="677333"/>
            <a:ext cx="3279740" cy="2248058"/>
          </a:xfrm>
        </p:spPr>
        <p:txBody>
          <a:bodyPr anchor="b"/>
          <a:lstStyle>
            <a:lvl1pPr algn="ctr">
              <a:defRPr sz="3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231719" y="677335"/>
            <a:ext cx="5166802" cy="5757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80" y="2925391"/>
            <a:ext cx="3279741" cy="3509276"/>
          </a:xfrm>
        </p:spPr>
        <p:txBody>
          <a:bodyPr/>
          <a:lstStyle>
            <a:lvl1pPr marL="0" indent="0" algn="ctr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80" y="677333"/>
            <a:ext cx="4588464" cy="2248060"/>
          </a:xfrm>
        </p:spPr>
        <p:txBody>
          <a:bodyPr anchor="b"/>
          <a:lstStyle>
            <a:lvl1pPr algn="ctr">
              <a:defRPr sz="3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0301" y="677335"/>
            <a:ext cx="3339834" cy="5757333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6" y="2925393"/>
            <a:ext cx="4588449" cy="3509274"/>
          </a:xfrm>
        </p:spPr>
        <p:txBody>
          <a:bodyPr/>
          <a:lstStyle>
            <a:lvl1pPr marL="0" indent="0" algn="ctr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8041B-A296-4B2A-9410-540982A77372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CFD57-F12E-4E3C-A193-540E50B49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3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160002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480" y="687243"/>
            <a:ext cx="8637042" cy="1773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80" y="2630105"/>
            <a:ext cx="8637043" cy="380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8948" y="6536974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52890C-C9B0-4405-B293-34C543F7B59C}" type="datetimeFigureOut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479" y="6536974"/>
            <a:ext cx="5560739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77" y="6536974"/>
            <a:ext cx="636846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547CB2-6A18-44F5-BDF3-BCA8ED2E8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3997" indent="-253997" algn="l" defTabSz="1015990" rtl="0" eaLnBrk="1" latinLnBrk="0" hangingPunct="1">
        <a:lnSpc>
          <a:spcPct val="120000"/>
        </a:lnSpc>
        <a:spcBef>
          <a:spcPts val="1111"/>
        </a:spcBef>
        <a:buClr>
          <a:schemeClr val="tx1"/>
        </a:buClr>
        <a:buFont typeface="Arial" panose="020B0604020202020204" pitchFamily="34" charset="0"/>
        <a:buChar char="•"/>
        <a:defRPr sz="222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6199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tx1"/>
        </a:buClr>
        <a:buFont typeface="Arial" panose="020B0604020202020204" pitchFamily="34" charset="0"/>
        <a:buChar char="•"/>
        <a:defRPr sz="177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tx1"/>
        </a:buClr>
        <a:buFont typeface="Arial" panose="020B0604020202020204" pitchFamily="34" charset="0"/>
        <a:buChar char="•"/>
        <a:defRPr sz="155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tx1"/>
        </a:buClr>
        <a:buFont typeface="Arial" panose="020B0604020202020204" pitchFamily="34" charset="0"/>
        <a:buChar char="•"/>
        <a:defRPr sz="155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tx1"/>
        </a:buClr>
        <a:buFont typeface="Arial" panose="020B0604020202020204" pitchFamily="34" charset="0"/>
        <a:buChar char="•"/>
        <a:defRPr sz="155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tx1"/>
        </a:buClr>
        <a:buFont typeface="Arial" panose="020B0604020202020204" pitchFamily="34" charset="0"/>
        <a:buChar char="•"/>
        <a:defRPr sz="155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tx1"/>
        </a:buClr>
        <a:buFont typeface="Arial" panose="020B0604020202020204" pitchFamily="34" charset="0"/>
        <a:buChar char="•"/>
        <a:defRPr sz="155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tx1"/>
        </a:buClr>
        <a:buFont typeface="Arial" panose="020B0604020202020204" pitchFamily="34" charset="0"/>
        <a:buChar char="•"/>
        <a:defRPr sz="155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gZRMptA0Lk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5377D423-0299-47BE-A4D2-D081EFF77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27" y="-79260"/>
            <a:ext cx="911247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9600" b="1">
              <a:solidFill>
                <a:srgbClr val="0000FF"/>
              </a:solidFill>
              <a:latin typeface="Arial - 74"/>
            </a:endParaRPr>
          </a:p>
          <a:p>
            <a:pPr algn="ctr" eaLnBrk="1" hangingPunct="1"/>
            <a:r>
              <a:rPr lang="en-US" altLang="en-US" sz="9600" b="1">
                <a:solidFill>
                  <a:srgbClr val="0000CC"/>
                </a:solidFill>
                <a:latin typeface="Arial - 74"/>
              </a:rPr>
              <a:t>Self- Control</a:t>
            </a:r>
            <a:endParaRPr lang="en-US" altLang="en-US" sz="5600" b="1">
              <a:solidFill>
                <a:srgbClr val="0000CC"/>
              </a:solidFill>
              <a:latin typeface="Arial - 74"/>
            </a:endParaRPr>
          </a:p>
          <a:p>
            <a:pPr algn="ctr" eaLnBrk="1" hangingPunct="1"/>
            <a:r>
              <a:rPr lang="en-US" altLang="en-US" sz="5600" b="1">
                <a:solidFill>
                  <a:srgbClr val="0000CC"/>
                </a:solidFill>
                <a:latin typeface="Arial - 74"/>
              </a:rPr>
              <a:t>1</a:t>
            </a:r>
            <a:r>
              <a:rPr lang="en-US" altLang="en-US" sz="5600" b="1" baseline="30000">
                <a:solidFill>
                  <a:srgbClr val="0000CC"/>
                </a:solidFill>
                <a:latin typeface="Arial - 74"/>
              </a:rPr>
              <a:t>st</a:t>
            </a:r>
            <a:r>
              <a:rPr lang="en-US" altLang="en-US" sz="5600" b="1">
                <a:solidFill>
                  <a:srgbClr val="0000CC"/>
                </a:solidFill>
                <a:latin typeface="Arial - 74"/>
              </a:rPr>
              <a:t> Grade Lesson-PWCS</a:t>
            </a:r>
          </a:p>
        </p:txBody>
      </p:sp>
      <p:pic>
        <p:nvPicPr>
          <p:cNvPr id="16386" name="Picture 2" descr="Brain - Emotional Self-regulation PNG Image | Transparent PNG Free Download  on SeekPNG">
            <a:extLst>
              <a:ext uri="{FF2B5EF4-FFF2-40B4-BE49-F238E27FC236}">
                <a16:creationId xmlns:a16="http://schemas.microsoft.com/office/drawing/2014/main" id="{BF2E9628-41DE-41FC-B67E-EAEBBA2E7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t="1035" r="20460" b="-1377"/>
          <a:stretch/>
        </p:blipFill>
        <p:spPr bwMode="auto">
          <a:xfrm>
            <a:off x="2942785" y="3810000"/>
            <a:ext cx="4508938" cy="30585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3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5377D423-0299-47BE-A4D2-D081EFF77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4" y="1018879"/>
            <a:ext cx="9855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solidFill>
                  <a:srgbClr val="0000CC"/>
                </a:solidFill>
                <a:latin typeface="Arial - 74"/>
              </a:rPr>
              <a:t>CLARK the SHARK</a:t>
            </a:r>
          </a:p>
          <a:p>
            <a:pPr algn="ctr" eaLnBrk="1" hangingPunct="1"/>
            <a:r>
              <a:rPr lang="en-US" altLang="en-US" sz="8000" b="1">
                <a:solidFill>
                  <a:srgbClr val="0000CC"/>
                </a:solidFill>
                <a:latin typeface="Arial - 74"/>
              </a:rPr>
              <a:t>GAME</a:t>
            </a:r>
          </a:p>
          <a:p>
            <a:pPr algn="ctr" eaLnBrk="1" hangingPunct="1"/>
            <a:endParaRPr lang="en-US" altLang="en-US" sz="5600" b="1">
              <a:solidFill>
                <a:srgbClr val="0000FF"/>
              </a:solidFill>
              <a:latin typeface="Arial - 74"/>
            </a:endParaRPr>
          </a:p>
          <a:p>
            <a:pPr algn="ctr" eaLnBrk="1" hangingPunct="1"/>
            <a:endParaRPr lang="en-US" altLang="en-US" sz="5600" b="1">
              <a:solidFill>
                <a:srgbClr val="0000FF"/>
              </a:solidFill>
              <a:latin typeface="Arial - 74"/>
            </a:endParaRPr>
          </a:p>
          <a:p>
            <a:pPr algn="ctr" eaLnBrk="1" hangingPunct="1"/>
            <a:endParaRPr lang="en-US" altLang="en-US" sz="5600" b="1">
              <a:solidFill>
                <a:srgbClr val="0000FF"/>
              </a:solidFill>
              <a:latin typeface="Arial - 74"/>
            </a:endParaRPr>
          </a:p>
          <a:p>
            <a:pPr algn="ctr" eaLnBrk="1" hangingPunct="1"/>
            <a:endParaRPr lang="en-US" altLang="en-US" sz="5600" b="1">
              <a:solidFill>
                <a:srgbClr val="0000FF"/>
              </a:solidFill>
              <a:latin typeface="Arial - 74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DB104CF6-24AB-4520-B4B2-CCBD481DD84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6" y="3552309"/>
            <a:ext cx="8620125" cy="250695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F09591-46E7-4BFB-980C-F2BEF50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35" y="6062018"/>
            <a:ext cx="98004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Arial - 72"/>
              </a:rPr>
              <a:t>Move Clark in the next slides to show self-control.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5334C6F-0531-4A34-BBC2-BD9A322C42E0}"/>
              </a:ext>
            </a:extLst>
          </p:cNvPr>
          <p:cNvSpPr/>
          <p:nvPr/>
        </p:nvSpPr>
        <p:spPr>
          <a:xfrm>
            <a:off x="4651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C461C2C-4530-4DF9-94DC-FBBBD4F82E7E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1" name="TextBox 4">
            <a:extLst>
              <a:ext uri="{FF2B5EF4-FFF2-40B4-BE49-F238E27FC236}">
                <a16:creationId xmlns:a16="http://schemas.microsoft.com/office/drawing/2014/main" id="{69986D97-E4AA-4D60-A86E-10CC50DAE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514600"/>
            <a:ext cx="2192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000" b="1" dirty="0">
              <a:cs typeface="Calibri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0000FF"/>
                </a:solidFill>
                <a:latin typeface="Arial - 21"/>
                <a:cs typeface="Calibri"/>
              </a:rPr>
              <a:t>You</a:t>
            </a:r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 say kind words and play with everyone.</a:t>
            </a:r>
          </a:p>
        </p:txBody>
      </p:sp>
      <p:sp>
        <p:nvSpPr>
          <p:cNvPr id="4102" name="TextBox 5">
            <a:extLst>
              <a:ext uri="{FF2B5EF4-FFF2-40B4-BE49-F238E27FC236}">
                <a16:creationId xmlns:a16="http://schemas.microsoft.com/office/drawing/2014/main" id="{A973D59D-B079-430C-B44C-3D37731E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836573"/>
            <a:ext cx="21923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FF"/>
                </a:solidFill>
                <a:latin typeface="Arial - 21"/>
                <a:cs typeface="Calibri"/>
              </a:rPr>
              <a:t>You</a:t>
            </a:r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 get easily upset and don't play with others.</a:t>
            </a:r>
            <a:endParaRPr lang="en-US" altLang="en-US" sz="2000" b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103" name="TextBox 6">
            <a:extLst>
              <a:ext uri="{FF2B5EF4-FFF2-40B4-BE49-F238E27FC236}">
                <a16:creationId xmlns:a16="http://schemas.microsoft.com/office/drawing/2014/main" id="{59F7B030-DBAD-4970-8F1C-BCDC7DCF0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89" y="895439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Arial - 72"/>
              </a:rPr>
              <a:t>On the playground...</a:t>
            </a:r>
          </a:p>
        </p:txBody>
      </p:sp>
      <p:sp>
        <p:nvSpPr>
          <p:cNvPr id="4105" name="TextBox 9">
            <a:extLst>
              <a:ext uri="{FF2B5EF4-FFF2-40B4-BE49-F238E27FC236}">
                <a16:creationId xmlns:a16="http://schemas.microsoft.com/office/drawing/2014/main" id="{0C96B356-CF48-4B9E-9BF7-D46CEC61D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8B6BD6AB-48D0-4DCF-AE4C-D645ADB2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AE02A703-06C8-48B6-9DEC-ACF05D95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" y="822270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0000FF"/>
                </a:solidFill>
                <a:latin typeface="Arial - 72"/>
              </a:rPr>
              <a:t>In the Zoom meeting...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0F3C3E4-9016-4118-BABB-AC0723E33B36}"/>
              </a:ext>
            </a:extLst>
          </p:cNvPr>
          <p:cNvSpPr/>
          <p:nvPr/>
        </p:nvSpPr>
        <p:spPr>
          <a:xfrm>
            <a:off x="477838" y="24050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0026CC-B4F3-439D-9B7F-0681BF552400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9" name="TextBox 7">
            <a:extLst>
              <a:ext uri="{FF2B5EF4-FFF2-40B4-BE49-F238E27FC236}">
                <a16:creationId xmlns:a16="http://schemas.microsoft.com/office/drawing/2014/main" id="{836BB63C-13DD-4A16-830A-A570A103E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50" y="2290952"/>
            <a:ext cx="219233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You make silly faces into your computer camera, trying to make friends laugh during Zoom meeting.</a:t>
            </a:r>
          </a:p>
        </p:txBody>
      </p:sp>
      <p:sp>
        <p:nvSpPr>
          <p:cNvPr id="3080" name="TextBox 8">
            <a:extLst>
              <a:ext uri="{FF2B5EF4-FFF2-40B4-BE49-F238E27FC236}">
                <a16:creationId xmlns:a16="http://schemas.microsoft.com/office/drawing/2014/main" id="{53D7C44A-2BA0-46C9-8D70-1BD61A71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964372"/>
            <a:ext cx="2192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You do your best to focus in your Zoom meeting.</a:t>
            </a:r>
          </a:p>
        </p:txBody>
      </p: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B9F0EF72-9E3F-452A-9E69-66718B0E5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7862A44C-7640-4F2D-A468-F3A010CE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AE02A703-06C8-48B6-9DEC-ACF05D95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" y="822270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0000FF"/>
                </a:solidFill>
                <a:latin typeface="Arial - 72"/>
              </a:rPr>
              <a:t>In the lunchroom...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0F3C3E4-9016-4118-BABB-AC0723E33B36}"/>
              </a:ext>
            </a:extLst>
          </p:cNvPr>
          <p:cNvSpPr/>
          <p:nvPr/>
        </p:nvSpPr>
        <p:spPr>
          <a:xfrm>
            <a:off x="477838" y="24050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0026CC-B4F3-439D-9B7F-0681BF552400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9" name="TextBox 7">
            <a:extLst>
              <a:ext uri="{FF2B5EF4-FFF2-40B4-BE49-F238E27FC236}">
                <a16:creationId xmlns:a16="http://schemas.microsoft.com/office/drawing/2014/main" id="{836BB63C-13DD-4A16-830A-A570A103E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514600"/>
            <a:ext cx="219233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You are talking to your friends so much that you don't have time to eat your lunch.</a:t>
            </a:r>
          </a:p>
        </p:txBody>
      </p:sp>
      <p:sp>
        <p:nvSpPr>
          <p:cNvPr id="3080" name="TextBox 8">
            <a:extLst>
              <a:ext uri="{FF2B5EF4-FFF2-40B4-BE49-F238E27FC236}">
                <a16:creationId xmlns:a16="http://schemas.microsoft.com/office/drawing/2014/main" id="{53D7C44A-2BA0-46C9-8D70-1BD61A71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804623"/>
            <a:ext cx="2192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You finish your lunch and still talk to your friends</a:t>
            </a:r>
            <a:r>
              <a:rPr lang="en-US" altLang="en-US" sz="1600" dirty="0">
                <a:solidFill>
                  <a:srgbClr val="0000FF"/>
                </a:solidFill>
                <a:latin typeface="Arial - 21"/>
              </a:rPr>
              <a:t>.</a:t>
            </a:r>
          </a:p>
        </p:txBody>
      </p: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FBF67442-3D56-44B9-93C4-204BD1E98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194EBFD0-1BE4-4A82-AC56-1B8C2BFE5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5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2790296F-9A3D-48B5-B72C-7FA8E7363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806570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0000FF"/>
                </a:solidFill>
                <a:latin typeface="Arial - 72"/>
              </a:rPr>
              <a:t>In the classroom...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26F26D8-C136-441E-B772-00EB72F53031}"/>
              </a:ext>
            </a:extLst>
          </p:cNvPr>
          <p:cNvSpPr/>
          <p:nvPr/>
        </p:nvSpPr>
        <p:spPr>
          <a:xfrm>
            <a:off x="4651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A3BBE0-8C9C-4E30-99B5-C8EA7383BF84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7" name="TextBox 7">
            <a:extLst>
              <a:ext uri="{FF2B5EF4-FFF2-40B4-BE49-F238E27FC236}">
                <a16:creationId xmlns:a16="http://schemas.microsoft.com/office/drawing/2014/main" id="{D827FFEB-5F64-46FD-96B6-473177DB9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514600"/>
            <a:ext cx="2192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FF"/>
                </a:solidFill>
                <a:latin typeface="Arial - 21"/>
                <a:cs typeface="Calibri"/>
              </a:rPr>
              <a:t>You</a:t>
            </a:r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 raise your hand and wait to be called on, when you have something to say</a:t>
            </a:r>
            <a:r>
              <a:rPr lang="en-US" altLang="en-US" sz="1600" dirty="0">
                <a:solidFill>
                  <a:srgbClr val="0000FF"/>
                </a:solidFill>
                <a:latin typeface="Arial - 21"/>
              </a:rPr>
              <a:t>.</a:t>
            </a:r>
            <a:endParaRPr lang="en-US" altLang="en-US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5128" name="TextBox 8">
            <a:extLst>
              <a:ext uri="{FF2B5EF4-FFF2-40B4-BE49-F238E27FC236}">
                <a16:creationId xmlns:a16="http://schemas.microsoft.com/office/drawing/2014/main" id="{E544CFC4-7ACF-457B-806A-AB15A912A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628900"/>
            <a:ext cx="21923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  <a:latin typeface="Arial - 21"/>
                <a:cs typeface="Calibri"/>
              </a:rPr>
              <a:t>You raise</a:t>
            </a:r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 your hand, but still call out the answer. </a:t>
            </a:r>
          </a:p>
        </p:txBody>
      </p: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C81C99DA-286B-4E08-8605-7E85917D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EF0FA13D-1DCA-4650-A4C5-BE5DCE11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CB526A91-CF36-4D8A-BB88-D59F75A02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982293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Arial - 72"/>
              </a:rPr>
              <a:t>In the lunchroom...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FFA426-3113-4A6E-B405-E7E8AAEA84F7}"/>
              </a:ext>
            </a:extLst>
          </p:cNvPr>
          <p:cNvSpPr/>
          <p:nvPr/>
        </p:nvSpPr>
        <p:spPr>
          <a:xfrm>
            <a:off x="4651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1EBC7FF-0C7B-4B3C-9FFB-513026C400B3}"/>
              </a:ext>
            </a:extLst>
          </p:cNvPr>
          <p:cNvSpPr/>
          <p:nvPr/>
        </p:nvSpPr>
        <p:spPr>
          <a:xfrm>
            <a:off x="70056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1" name="TextBox 7">
            <a:extLst>
              <a:ext uri="{FF2B5EF4-FFF2-40B4-BE49-F238E27FC236}">
                <a16:creationId xmlns:a16="http://schemas.microsoft.com/office/drawing/2014/main" id="{53640D08-AD66-46F6-B9AA-9D5CAC392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514600"/>
            <a:ext cx="21923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000" b="1" dirty="0">
              <a:cs typeface="Calibri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0000FF"/>
                </a:solidFill>
                <a:latin typeface="Arial - 21"/>
                <a:cs typeface="Calibri"/>
              </a:rPr>
              <a:t>You</a:t>
            </a:r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 throw your trash away, at the appropriate time.</a:t>
            </a:r>
          </a:p>
        </p:txBody>
      </p:sp>
      <p:sp>
        <p:nvSpPr>
          <p:cNvPr id="6152" name="TextBox 8">
            <a:extLst>
              <a:ext uri="{FF2B5EF4-FFF2-40B4-BE49-F238E27FC236}">
                <a16:creationId xmlns:a16="http://schemas.microsoft.com/office/drawing/2014/main" id="{49D3E4E1-0007-410E-A49F-C1DD35A88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772674"/>
            <a:ext cx="2192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You throw your trash away, after the lunch lady told you not too.</a:t>
            </a:r>
          </a:p>
        </p:txBody>
      </p: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65594089-664D-42D9-A7A7-E8E8678DF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5D95BFA2-32B7-4323-A261-8F8C83FAA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3EF3E85-E380-490E-BF10-EEA623B5C51D}"/>
              </a:ext>
            </a:extLst>
          </p:cNvPr>
          <p:cNvSpPr/>
          <p:nvPr/>
        </p:nvSpPr>
        <p:spPr>
          <a:xfrm>
            <a:off x="4651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D0CC513-F4B5-490C-9CF4-17717D44BF14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B9BF1A3A-E7CD-4B50-A559-022D73E71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514600"/>
            <a:ext cx="219233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ignore your teacher and keep playing on the monkey bars.</a:t>
            </a:r>
          </a:p>
        </p:txBody>
      </p:sp>
      <p:sp>
        <p:nvSpPr>
          <p:cNvPr id="7174" name="TextBox 5">
            <a:extLst>
              <a:ext uri="{FF2B5EF4-FFF2-40B4-BE49-F238E27FC236}">
                <a16:creationId xmlns:a16="http://schemas.microsoft.com/office/drawing/2014/main" id="{85EF2905-B3CE-4C9B-8B4F-52634EC2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628900"/>
            <a:ext cx="21923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line up the first time your teacher asks.</a:t>
            </a:r>
          </a:p>
        </p:txBody>
      </p:sp>
      <p:sp>
        <p:nvSpPr>
          <p:cNvPr id="7175" name="TextBox 6">
            <a:extLst>
              <a:ext uri="{FF2B5EF4-FFF2-40B4-BE49-F238E27FC236}">
                <a16:creationId xmlns:a16="http://schemas.microsoft.com/office/drawing/2014/main" id="{76BDF8B2-358F-4EAF-A3E6-DE273CC1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99" y="832769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Arial - 72"/>
              </a:rPr>
              <a:t>On the playground...</a:t>
            </a:r>
          </a:p>
        </p:txBody>
      </p:sp>
      <p:pic>
        <p:nvPicPr>
          <p:cNvPr id="5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8E205846-4E51-48C4-9C57-CD6E5A07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7461B2DE-7B53-4251-B4EB-87784811E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2790296F-9A3D-48B5-B72C-7FA8E7363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806570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0000FF"/>
                </a:solidFill>
                <a:latin typeface="Arial - 72"/>
              </a:rPr>
              <a:t>In the Zoom meeting...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26F26D8-C136-441E-B772-00EB72F53031}"/>
              </a:ext>
            </a:extLst>
          </p:cNvPr>
          <p:cNvSpPr/>
          <p:nvPr/>
        </p:nvSpPr>
        <p:spPr>
          <a:xfrm>
            <a:off x="4651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A3BBE0-8C9C-4E30-99B5-C8EA7383BF84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7" name="TextBox 7">
            <a:extLst>
              <a:ext uri="{FF2B5EF4-FFF2-40B4-BE49-F238E27FC236}">
                <a16:creationId xmlns:a16="http://schemas.microsoft.com/office/drawing/2014/main" id="{D827FFEB-5F64-46FD-96B6-473177DB9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75" y="2626424"/>
            <a:ext cx="21923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FF"/>
                </a:solidFill>
                <a:latin typeface="Arial - 21"/>
                <a:cs typeface="Calibri"/>
              </a:rPr>
              <a:t>You</a:t>
            </a:r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 raise your hand on Zoom and wait to be called on by your teacher.</a:t>
            </a:r>
            <a:endParaRPr lang="en-US" altLang="en-US" sz="2000" b="1" dirty="0">
              <a:solidFill>
                <a:srgbClr val="0000FF"/>
              </a:solidFill>
              <a:latin typeface="Arial - 21"/>
              <a:cs typeface="Calibri" panose="020F0502020204030204" pitchFamily="34" charset="0"/>
            </a:endParaRPr>
          </a:p>
        </p:txBody>
      </p:sp>
      <p:sp>
        <p:nvSpPr>
          <p:cNvPr id="5128" name="TextBox 8">
            <a:extLst>
              <a:ext uri="{FF2B5EF4-FFF2-40B4-BE49-F238E27FC236}">
                <a16:creationId xmlns:a16="http://schemas.microsoft.com/office/drawing/2014/main" id="{E544CFC4-7ACF-457B-806A-AB15A912A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628900"/>
            <a:ext cx="2192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FF"/>
                </a:solidFill>
                <a:latin typeface="Arial - 21"/>
                <a:cs typeface="Calibri"/>
              </a:rPr>
              <a:t>You raise</a:t>
            </a:r>
            <a:r>
              <a:rPr lang="en-US" altLang="en-US" sz="2000" b="1" dirty="0">
                <a:solidFill>
                  <a:srgbClr val="0000FF"/>
                </a:solidFill>
                <a:latin typeface="Arial - 21"/>
              </a:rPr>
              <a:t> your hand on zoom, but you unmute yourself and blurt out the answer.</a:t>
            </a:r>
            <a:endParaRPr lang="en-US" altLang="en-US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C81C99DA-286B-4E08-8605-7E85917D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EF0FA13D-1DCA-4650-A4C5-BE5DCE11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F4F39CB4-7673-4DB4-94E0-48028EA28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822545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Arial - 72"/>
              </a:rPr>
              <a:t>In the classroom...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F4C9163-DEAD-4F18-B785-850FC9087805}"/>
              </a:ext>
            </a:extLst>
          </p:cNvPr>
          <p:cNvSpPr/>
          <p:nvPr/>
        </p:nvSpPr>
        <p:spPr>
          <a:xfrm>
            <a:off x="4651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FB8B60D-3111-4F11-B2E7-278E24F8EEDB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893E42B8-B693-4D19-B8C9-4D45A670C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514600"/>
            <a:ext cx="219233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talk to your classmate, while you are supposed to be reading to self.</a:t>
            </a:r>
          </a:p>
        </p:txBody>
      </p:sp>
      <p:sp>
        <p:nvSpPr>
          <p:cNvPr id="8200" name="TextBox 8">
            <a:extLst>
              <a:ext uri="{FF2B5EF4-FFF2-40B4-BE49-F238E27FC236}">
                <a16:creationId xmlns:a16="http://schemas.microsoft.com/office/drawing/2014/main" id="{8813C770-EB71-4C2D-B503-18F7B7A6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628900"/>
            <a:ext cx="21923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000" dirty="0">
              <a:solidFill>
                <a:srgbClr val="0000CC"/>
              </a:solidFill>
              <a:latin typeface="Arial"/>
              <a:cs typeface="Calibri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pick a good spot in the classroom to read to self.</a:t>
            </a:r>
          </a:p>
        </p:txBody>
      </p: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016EDB5C-173B-4369-AA8D-F28328B1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C0ADAB79-C713-431F-9EBB-585702D34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4F02225E-B354-4268-9F88-2A5DB9ECD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24" y="886444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Arial - 72"/>
              </a:rPr>
              <a:t>In the lunchroom...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812063B-25BC-47D0-8E62-6914B34928C8}"/>
              </a:ext>
            </a:extLst>
          </p:cNvPr>
          <p:cNvSpPr/>
          <p:nvPr/>
        </p:nvSpPr>
        <p:spPr>
          <a:xfrm>
            <a:off x="4651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C57D2AB-7A3A-44F6-8556-8D81B28FEB4D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extBox 7">
            <a:extLst>
              <a:ext uri="{FF2B5EF4-FFF2-40B4-BE49-F238E27FC236}">
                <a16:creationId xmlns:a16="http://schemas.microsoft.com/office/drawing/2014/main" id="{0CD77685-1B5A-4A98-9CBE-5FF5C4779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514600"/>
            <a:ext cx="21923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only talk to your friends at your table.</a:t>
            </a:r>
          </a:p>
        </p:txBody>
      </p:sp>
      <p:sp>
        <p:nvSpPr>
          <p:cNvPr id="9224" name="TextBox 8">
            <a:extLst>
              <a:ext uri="{FF2B5EF4-FFF2-40B4-BE49-F238E27FC236}">
                <a16:creationId xmlns:a16="http://schemas.microsoft.com/office/drawing/2014/main" id="{7E34FBF7-07C3-4D0B-8CEF-C31094E2D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628900"/>
            <a:ext cx="21923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yell across the table to tell your friend something.</a:t>
            </a:r>
          </a:p>
        </p:txBody>
      </p: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C105C518-923B-4D40-B68C-19A60D22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0B0F16E9-E1CE-4713-9B42-C04FB90DE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>
            <a:extLst>
              <a:ext uri="{FF2B5EF4-FFF2-40B4-BE49-F238E27FC236}">
                <a16:creationId xmlns:a16="http://schemas.microsoft.com/office/drawing/2014/main" id="{E43006C0-9CF0-4AD0-9C72-B3F9942A8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2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8">
            <a:extLst>
              <a:ext uri="{FF2B5EF4-FFF2-40B4-BE49-F238E27FC236}">
                <a16:creationId xmlns:a16="http://schemas.microsoft.com/office/drawing/2014/main" id="{78A20B43-EA35-4D51-8E25-05F8B334E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FD773E0-09AD-4562-8931-C3879DF58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76EA5789-9855-46A4-8BC3-7E410F24E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2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3C824EAD-606A-4568-8142-A02FE9E47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4"/>
          <a:stretch/>
        </p:blipFill>
        <p:spPr bwMode="auto">
          <a:xfrm>
            <a:off x="2611603" y="1450919"/>
            <a:ext cx="4942215" cy="2273818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EB455A1-AE66-4C70-8BE5-6F1D4B9D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5"/>
            <a:ext cx="10160000" cy="76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4533E-4500-4737-A8EE-925771F1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9" y="4214316"/>
            <a:ext cx="9320619" cy="18192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5500" b="1" dirty="0">
                <a:solidFill>
                  <a:srgbClr val="0000CC"/>
                </a:solidFill>
              </a:rPr>
              <a:t>Today we are going to learn what self-control is and how to use it!</a:t>
            </a:r>
            <a:r>
              <a:rPr lang="en-US" sz="41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442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0334126-4704-4BD5-AB73-88FABA84E701}"/>
              </a:ext>
            </a:extLst>
          </p:cNvPr>
          <p:cNvSpPr/>
          <p:nvPr/>
        </p:nvSpPr>
        <p:spPr>
          <a:xfrm>
            <a:off x="4651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FD7D6A-A096-4377-91F8-A906AFFABC3F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BD044DD7-004E-4DAE-BEF7-F76CCF01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514600"/>
            <a:ext cx="219233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bump into your classmate by accident and say you are sorry.</a:t>
            </a:r>
          </a:p>
        </p:txBody>
      </p:sp>
      <p:sp>
        <p:nvSpPr>
          <p:cNvPr id="10246" name="TextBox 5">
            <a:extLst>
              <a:ext uri="{FF2B5EF4-FFF2-40B4-BE49-F238E27FC236}">
                <a16:creationId xmlns:a16="http://schemas.microsoft.com/office/drawing/2014/main" id="{1C4F7089-82A6-4EFC-8AE0-79601B37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628900"/>
            <a:ext cx="21923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Calibri"/>
              </a:rPr>
              <a:t>You bump into your classmate by accident and you walk away.</a:t>
            </a:r>
            <a:endParaRPr lang="en-US" altLang="en-US" sz="2000" b="1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0247" name="TextBox 6">
            <a:extLst>
              <a:ext uri="{FF2B5EF4-FFF2-40B4-BE49-F238E27FC236}">
                <a16:creationId xmlns:a16="http://schemas.microsoft.com/office/drawing/2014/main" id="{93779CB4-E01A-452C-A50D-F219AF1D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75" y="609121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Arial - 72"/>
              </a:rPr>
              <a:t>On the playground...</a:t>
            </a:r>
          </a:p>
        </p:txBody>
      </p:sp>
      <p:pic>
        <p:nvPicPr>
          <p:cNvPr id="5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83D0298E-6359-441D-A1CC-8381518DF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C2C23AE5-D412-47B7-91E2-1DC99D88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787A9B3A-0F68-463A-A022-8F2977C9E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5" y="678771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Arial - 72"/>
              </a:rPr>
              <a:t>In the classroom...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209433-4275-41EC-B8E1-FD7451E5C461}"/>
              </a:ext>
            </a:extLst>
          </p:cNvPr>
          <p:cNvSpPr/>
          <p:nvPr/>
        </p:nvSpPr>
        <p:spPr>
          <a:xfrm>
            <a:off x="4651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D2A4AF-195C-4D9C-88EB-C015FCCCAC61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1" name="TextBox 7">
            <a:extLst>
              <a:ext uri="{FF2B5EF4-FFF2-40B4-BE49-F238E27FC236}">
                <a16:creationId xmlns:a16="http://schemas.microsoft.com/office/drawing/2014/main" id="{EF6BB2E1-2ECE-4969-8EFB-BE7A16D86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75" y="2626424"/>
            <a:ext cx="230416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listen to your classmates when they are talking.</a:t>
            </a:r>
          </a:p>
        </p:txBody>
      </p:sp>
      <p:sp>
        <p:nvSpPr>
          <p:cNvPr id="11272" name="TextBox 8">
            <a:extLst>
              <a:ext uri="{FF2B5EF4-FFF2-40B4-BE49-F238E27FC236}">
                <a16:creationId xmlns:a16="http://schemas.microsoft.com/office/drawing/2014/main" id="{530C3674-206F-4CF8-9E00-0D2CF8294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628900"/>
            <a:ext cx="219233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do not pay attention, while your classmate is giving a presentation.</a:t>
            </a:r>
          </a:p>
        </p:txBody>
      </p: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BABEA778-06EE-4186-BEB7-818697D8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7EDE01AC-4977-4EAD-8253-940074DE5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F498CB03-4F21-467E-8228-51E4E8C4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24" y="694746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Arial - 72"/>
              </a:rPr>
              <a:t>In the lunchroom...</a:t>
            </a:r>
          </a:p>
        </p:txBody>
      </p:sp>
      <p:grpSp>
        <p:nvGrpSpPr>
          <p:cNvPr id="12292" name="Group 5">
            <a:extLst>
              <a:ext uri="{FF2B5EF4-FFF2-40B4-BE49-F238E27FC236}">
                <a16:creationId xmlns:a16="http://schemas.microsoft.com/office/drawing/2014/main" id="{F84BE37F-6A0B-480B-9EC7-77231F894884}"/>
              </a:ext>
            </a:extLst>
          </p:cNvPr>
          <p:cNvGrpSpPr>
            <a:grpSpLocks/>
          </p:cNvGrpSpPr>
          <p:nvPr/>
        </p:nvGrpSpPr>
        <p:grpSpPr bwMode="auto">
          <a:xfrm>
            <a:off x="465138" y="2290763"/>
            <a:ext cx="2632075" cy="2508250"/>
            <a:chOff x="465074" y="2291207"/>
            <a:chExt cx="2631949" cy="250761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220A3EF-A082-4502-B0B6-76A4C4DEA1EE}"/>
                </a:ext>
              </a:extLst>
            </p:cNvPr>
            <p:cNvSpPr/>
            <p:nvPr/>
          </p:nvSpPr>
          <p:spPr>
            <a:xfrm>
              <a:off x="465074" y="2291207"/>
              <a:ext cx="2631949" cy="2507616"/>
            </a:xfrm>
            <a:custGeom>
              <a:avLst/>
              <a:gdLst/>
              <a:ahLst/>
              <a:cxnLst/>
              <a:rect l="0" t="0" r="0" b="0"/>
              <a:pathLst>
                <a:path w="2631949" h="2507616">
                  <a:moveTo>
                    <a:pt x="0" y="0"/>
                  </a:moveTo>
                  <a:lnTo>
                    <a:pt x="2631948" y="0"/>
                  </a:lnTo>
                  <a:lnTo>
                    <a:pt x="2631948" y="2507615"/>
                  </a:lnTo>
                  <a:lnTo>
                    <a:pt x="0" y="2507615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99" name="TextBox 4">
              <a:extLst>
                <a:ext uri="{FF2B5EF4-FFF2-40B4-BE49-F238E27FC236}">
                  <a16:creationId xmlns:a16="http://schemas.microsoft.com/office/drawing/2014/main" id="{52D18EF2-AC34-4644-8501-F1E154D63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074" y="2770132"/>
              <a:ext cx="2192147" cy="9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r>
                <a:rPr lang="en-US" altLang="en-US" sz="2000" b="1" dirty="0">
                  <a:solidFill>
                    <a:srgbClr val="0000CC"/>
                  </a:solidFill>
                  <a:latin typeface="Arial"/>
                  <a:cs typeface="Arial"/>
                </a:rPr>
                <a:t>You only eat your own food.</a:t>
              </a:r>
            </a:p>
          </p:txBody>
        </p:sp>
      </p:grpSp>
      <p:grpSp>
        <p:nvGrpSpPr>
          <p:cNvPr id="12293" name="Group 8">
            <a:extLst>
              <a:ext uri="{FF2B5EF4-FFF2-40B4-BE49-F238E27FC236}">
                <a16:creationId xmlns:a16="http://schemas.microsoft.com/office/drawing/2014/main" id="{3E163692-1BA0-4D92-96FD-B3D426AF903A}"/>
              </a:ext>
            </a:extLst>
          </p:cNvPr>
          <p:cNvGrpSpPr>
            <a:grpSpLocks/>
          </p:cNvGrpSpPr>
          <p:nvPr/>
        </p:nvGrpSpPr>
        <p:grpSpPr bwMode="auto">
          <a:xfrm>
            <a:off x="6992938" y="2290763"/>
            <a:ext cx="2632075" cy="2508250"/>
            <a:chOff x="6992874" y="2291207"/>
            <a:chExt cx="2631949" cy="250761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D21652C-1DBA-4737-9401-481434477308}"/>
                </a:ext>
              </a:extLst>
            </p:cNvPr>
            <p:cNvSpPr/>
            <p:nvPr/>
          </p:nvSpPr>
          <p:spPr>
            <a:xfrm>
              <a:off x="6992874" y="2291207"/>
              <a:ext cx="2631949" cy="2507616"/>
            </a:xfrm>
            <a:custGeom>
              <a:avLst/>
              <a:gdLst/>
              <a:ahLst/>
              <a:cxnLst/>
              <a:rect l="0" t="0" r="0" b="0"/>
              <a:pathLst>
                <a:path w="2631949" h="2507616">
                  <a:moveTo>
                    <a:pt x="0" y="0"/>
                  </a:moveTo>
                  <a:lnTo>
                    <a:pt x="2631948" y="0"/>
                  </a:lnTo>
                  <a:lnTo>
                    <a:pt x="2631948" y="2507615"/>
                  </a:lnTo>
                  <a:lnTo>
                    <a:pt x="0" y="2507615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97" name="TextBox 7">
              <a:extLst>
                <a:ext uri="{FF2B5EF4-FFF2-40B4-BE49-F238E27FC236}">
                  <a16:creationId xmlns:a16="http://schemas.microsoft.com/office/drawing/2014/main" id="{4E15D70B-2C77-4A2C-9AB1-053604C3F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600" y="2533075"/>
              <a:ext cx="2192147" cy="19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r>
                <a:rPr lang="en-US" altLang="en-US" sz="2000" b="1" dirty="0">
                  <a:solidFill>
                    <a:srgbClr val="0000CC"/>
                  </a:solidFill>
                  <a:latin typeface="Arial"/>
                  <a:cs typeface="Arial"/>
                </a:rPr>
                <a:t>You take a bite of your friend's cookie, when there are not looking.</a:t>
              </a:r>
            </a:p>
          </p:txBody>
        </p:sp>
      </p:grp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CDD6A27C-7E3E-47AA-A170-A0668584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4761DADE-C8AA-414A-B9AA-EA8F56A3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4">
            <a:extLst>
              <a:ext uri="{FF2B5EF4-FFF2-40B4-BE49-F238E27FC236}">
                <a16:creationId xmlns:a16="http://schemas.microsoft.com/office/drawing/2014/main" id="{6B4509E0-2BCB-4C1F-AC17-AFFF9F80A7F7}"/>
              </a:ext>
            </a:extLst>
          </p:cNvPr>
          <p:cNvGrpSpPr>
            <a:grpSpLocks/>
          </p:cNvGrpSpPr>
          <p:nvPr/>
        </p:nvGrpSpPr>
        <p:grpSpPr bwMode="auto">
          <a:xfrm>
            <a:off x="465138" y="2290763"/>
            <a:ext cx="2632075" cy="2508250"/>
            <a:chOff x="465074" y="2291207"/>
            <a:chExt cx="2631949" cy="250761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550170E-F9D2-4299-86C1-A8E3DF3F3FEE}"/>
                </a:ext>
              </a:extLst>
            </p:cNvPr>
            <p:cNvSpPr/>
            <p:nvPr/>
          </p:nvSpPr>
          <p:spPr>
            <a:xfrm>
              <a:off x="465074" y="2291207"/>
              <a:ext cx="2631949" cy="2507616"/>
            </a:xfrm>
            <a:custGeom>
              <a:avLst/>
              <a:gdLst/>
              <a:ahLst/>
              <a:cxnLst/>
              <a:rect l="0" t="0" r="0" b="0"/>
              <a:pathLst>
                <a:path w="2631949" h="2507616">
                  <a:moveTo>
                    <a:pt x="0" y="0"/>
                  </a:moveTo>
                  <a:lnTo>
                    <a:pt x="2631948" y="0"/>
                  </a:lnTo>
                  <a:lnTo>
                    <a:pt x="2631948" y="2507615"/>
                  </a:lnTo>
                  <a:lnTo>
                    <a:pt x="0" y="2507615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22" name="TextBox 3">
              <a:extLst>
                <a:ext uri="{FF2B5EF4-FFF2-40B4-BE49-F238E27FC236}">
                  <a16:creationId xmlns:a16="http://schemas.microsoft.com/office/drawing/2014/main" id="{AE8A913E-4A94-40AE-AF09-0D678F976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100" y="2514600"/>
              <a:ext cx="2192147" cy="129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r>
                <a:rPr lang="en-US" altLang="en-US" sz="2000" b="1" dirty="0">
                  <a:solidFill>
                    <a:srgbClr val="0000CC"/>
                  </a:solidFill>
                  <a:latin typeface="Arial"/>
                  <a:cs typeface="Arial"/>
                </a:rPr>
                <a:t>You exclude others at recess.</a:t>
              </a: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BED9357-7B6D-4A61-A874-FF1A8D5892E9}"/>
              </a:ext>
            </a:extLst>
          </p:cNvPr>
          <p:cNvSpPr/>
          <p:nvPr/>
        </p:nvSpPr>
        <p:spPr>
          <a:xfrm>
            <a:off x="69929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B4BC75BF-802C-4D08-95D2-2B063E39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628900"/>
            <a:ext cx="21923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include others at recess. </a:t>
            </a:r>
          </a:p>
        </p:txBody>
      </p:sp>
      <p:sp>
        <p:nvSpPr>
          <p:cNvPr id="13318" name="TextBox 7">
            <a:extLst>
              <a:ext uri="{FF2B5EF4-FFF2-40B4-BE49-F238E27FC236}">
                <a16:creationId xmlns:a16="http://schemas.microsoft.com/office/drawing/2014/main" id="{C7231704-95EC-49B0-B5B7-876FFF2B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24" y="816794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Arial - 72"/>
              </a:rPr>
              <a:t>On the playground...</a:t>
            </a:r>
          </a:p>
        </p:txBody>
      </p:sp>
      <p:pic>
        <p:nvPicPr>
          <p:cNvPr id="4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B9BB1DA3-FC13-4A31-9296-A742FD0F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74577D73-25AE-4817-AF34-2D9B26BDB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46700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5CF9A253-237E-4AA5-BF4A-571FC44FE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99" y="806570"/>
            <a:ext cx="941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Arial - 72"/>
              </a:rPr>
              <a:t>In the classroom...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5DF1147-E69F-408A-8D90-8C5AD703803A}"/>
              </a:ext>
            </a:extLst>
          </p:cNvPr>
          <p:cNvSpPr/>
          <p:nvPr/>
        </p:nvSpPr>
        <p:spPr>
          <a:xfrm>
            <a:off x="465138" y="22907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68947F-B59B-4F9D-9D5F-52E2F80074A2}"/>
              </a:ext>
            </a:extLst>
          </p:cNvPr>
          <p:cNvSpPr/>
          <p:nvPr/>
        </p:nvSpPr>
        <p:spPr>
          <a:xfrm>
            <a:off x="6992938" y="2265363"/>
            <a:ext cx="2632075" cy="2508250"/>
          </a:xfrm>
          <a:custGeom>
            <a:avLst/>
            <a:gdLst/>
            <a:ahLst/>
            <a:cxnLst/>
            <a:rect l="0" t="0" r="0" b="0"/>
            <a:pathLst>
              <a:path w="2631949" h="2507616">
                <a:moveTo>
                  <a:pt x="0" y="0"/>
                </a:moveTo>
                <a:lnTo>
                  <a:pt x="2631948" y="0"/>
                </a:lnTo>
                <a:lnTo>
                  <a:pt x="2631948" y="2507615"/>
                </a:lnTo>
                <a:lnTo>
                  <a:pt x="0" y="2507615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3" name="TextBox 7">
            <a:extLst>
              <a:ext uri="{FF2B5EF4-FFF2-40B4-BE49-F238E27FC236}">
                <a16:creationId xmlns:a16="http://schemas.microsoft.com/office/drawing/2014/main" id="{106D7506-501A-495E-BEBE-7878B2DCA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514600"/>
            <a:ext cx="219233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take all the glue sticks from your table and will not share with anyone.</a:t>
            </a:r>
          </a:p>
        </p:txBody>
      </p:sp>
      <p:sp>
        <p:nvSpPr>
          <p:cNvPr id="14344" name="TextBox 8">
            <a:extLst>
              <a:ext uri="{FF2B5EF4-FFF2-40B4-BE49-F238E27FC236}">
                <a16:creationId xmlns:a16="http://schemas.microsoft.com/office/drawing/2014/main" id="{20B423B6-211E-480D-A618-0B631ADF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743200"/>
            <a:ext cx="2192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CC"/>
                </a:solidFill>
                <a:latin typeface="Arial"/>
                <a:cs typeface="Arial"/>
              </a:rPr>
              <a:t>You take the only glue stick at your table and put it back after you are done. </a:t>
            </a:r>
            <a:endParaRPr lang="en-US" sz="2000">
              <a:latin typeface="Arial"/>
              <a:cs typeface="Arial"/>
            </a:endParaRPr>
          </a:p>
        </p:txBody>
      </p:sp>
      <p:pic>
        <p:nvPicPr>
          <p:cNvPr id="2" name="Picture 4" descr="A picture containing hat, wearing&#10;&#10;Description automatically generated">
            <a:extLst>
              <a:ext uri="{FF2B5EF4-FFF2-40B4-BE49-F238E27FC236}">
                <a16:creationId xmlns:a16="http://schemas.microsoft.com/office/drawing/2014/main" id="{0D10A02B-E511-4CAA-80EE-AA258781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2" y="1820932"/>
            <a:ext cx="3083544" cy="3083544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FF9E572E-CB5F-4D58-8BB5-A0D1164FD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50" y="5538398"/>
            <a:ext cx="941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What would Clark do to show </a:t>
            </a:r>
            <a:endParaRPr lang="en-US" dirty="0"/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 - 36"/>
              </a:rPr>
              <a:t>self-control?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9142-8CE2-427C-B2E3-DF0EF1C58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250" y="3394250"/>
            <a:ext cx="9317421" cy="16762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Answer the following question in the discussion post in Canvas!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>
                <a:solidFill>
                  <a:srgbClr val="0000CC"/>
                </a:solidFill>
              </a:rPr>
              <a:t>Talk about a time it was really hard to "show self-Control" with virtual learning.</a:t>
            </a:r>
          </a:p>
        </p:txBody>
      </p:sp>
      <p:pic>
        <p:nvPicPr>
          <p:cNvPr id="15364" name="Picture 4" descr="Clark the Shark: Afraid of the Dark | Official Picture Book Trailer -  YouTube">
            <a:extLst>
              <a:ext uri="{FF2B5EF4-FFF2-40B4-BE49-F238E27FC236}">
                <a16:creationId xmlns:a16="http://schemas.microsoft.com/office/drawing/2014/main" id="{5144E8E5-3BC1-4EBA-BB7F-7F8D65C6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32" y="5146458"/>
            <a:ext cx="4393083" cy="24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9506C7-47E0-482B-B39D-B01B6D963CAD}"/>
              </a:ext>
            </a:extLst>
          </p:cNvPr>
          <p:cNvSpPr>
            <a:spLocks noGrp="1"/>
          </p:cNvSpPr>
          <p:nvPr/>
        </p:nvSpPr>
        <p:spPr>
          <a:xfrm>
            <a:off x="-149843" y="4145068"/>
            <a:ext cx="8151257" cy="1676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US" sz="7000" b="1" dirty="0"/>
            </a:br>
            <a:br>
              <a:rPr lang="en-US" sz="7000" b="1" dirty="0"/>
            </a:br>
            <a:r>
              <a:rPr lang="en-US" sz="7000" b="1" dirty="0">
                <a:solidFill>
                  <a:srgbClr val="0000CC"/>
                </a:solidFill>
              </a:rPr>
              <a:t>What do you think?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6C0C3F-910F-45F6-9840-2BC7A72A5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992" y="3702291"/>
            <a:ext cx="2305050" cy="23241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27DC682-B74F-43AF-9AC9-1F37819C8F6D}"/>
              </a:ext>
            </a:extLst>
          </p:cNvPr>
          <p:cNvSpPr txBox="1"/>
          <p:nvPr/>
        </p:nvSpPr>
        <p:spPr>
          <a:xfrm>
            <a:off x="-205436" y="2015865"/>
            <a:ext cx="10570872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0" b="1" cap="all" dirty="0">
                <a:solidFill>
                  <a:srgbClr val="0000CC"/>
                </a:solidFill>
              </a:rPr>
              <a:t>WHAT IS SELF-CONTROL?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67173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A45A-AB1F-429B-9532-9D67D0AC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b="1" dirty="0">
                <a:solidFill>
                  <a:srgbClr val="0000CC"/>
                </a:solidFill>
              </a:rPr>
              <a:t>self-control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C92B-34EF-4EE9-BC1C-528D147A11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3112" y="2598154"/>
            <a:ext cx="6736036" cy="4347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00CC"/>
                </a:solidFill>
              </a:rPr>
              <a:t>Self-control means being in control of our actions and thinking about what we do before we do it.</a:t>
            </a:r>
            <a:endParaRPr lang="en-US" sz="4400" b="1"/>
          </a:p>
          <a:p>
            <a:pPr marL="0" indent="0">
              <a:buNone/>
            </a:pPr>
            <a:endParaRPr lang="en-US" sz="3600">
              <a:solidFill>
                <a:srgbClr val="0000CC"/>
              </a:solidFill>
            </a:endParaRPr>
          </a:p>
        </p:txBody>
      </p:sp>
      <p:pic>
        <p:nvPicPr>
          <p:cNvPr id="16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71DFE66-D875-46F8-8B7F-61D1CC80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60000">
            <a:off x="643375" y="4366052"/>
            <a:ext cx="1960433" cy="23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7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A45A-AB1F-429B-9532-9D67D0AC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03" y="447620"/>
            <a:ext cx="8637042" cy="1773530"/>
          </a:xfrm>
        </p:spPr>
        <p:txBody>
          <a:bodyPr>
            <a:normAutofit/>
          </a:bodyPr>
          <a:lstStyle/>
          <a:p>
            <a:r>
              <a:rPr lang="en-US" sz="7000" b="1" dirty="0">
                <a:solidFill>
                  <a:srgbClr val="0000CC"/>
                </a:solidFill>
              </a:rPr>
              <a:t>self-control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C92B-34EF-4EE9-BC1C-528D147A11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855" y="2566205"/>
            <a:ext cx="5378174" cy="3804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00CC"/>
                </a:solidFill>
              </a:rPr>
              <a:t>Using self-control is like a stop light.</a:t>
            </a:r>
            <a:endParaRPr lang="en-US" sz="4000" b="1" dirty="0"/>
          </a:p>
          <a:p>
            <a:pPr marL="0" indent="0" algn="ctr">
              <a:buNone/>
            </a:pPr>
            <a:endParaRPr lang="en-US" sz="40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00CC"/>
                </a:solidFill>
              </a:rPr>
              <a:t>We need to </a:t>
            </a:r>
            <a:endParaRPr lang="en-US" sz="4000" b="1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00CC"/>
                </a:solidFill>
              </a:rPr>
              <a:t>stop, think, act!</a:t>
            </a:r>
            <a:endParaRPr lang="en-US" sz="4000" b="1"/>
          </a:p>
        </p:txBody>
      </p:sp>
      <p:pic>
        <p:nvPicPr>
          <p:cNvPr id="6" name="Picture 6" descr="A picture containing green, light, traffic, sitting&#10;&#10;Description automatically generated">
            <a:extLst>
              <a:ext uri="{FF2B5EF4-FFF2-40B4-BE49-F238E27FC236}">
                <a16:creationId xmlns:a16="http://schemas.microsoft.com/office/drawing/2014/main" id="{5FF17DF8-8D6A-43A1-A464-EF96482F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777" y="2056123"/>
            <a:ext cx="2509972" cy="50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2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000" y="-10581"/>
            <a:ext cx="8382000" cy="7630579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pic>
        <p:nvPicPr>
          <p:cNvPr id="15362" name="Picture 2" descr="self-control |">
            <a:extLst>
              <a:ext uri="{FF2B5EF4-FFF2-40B4-BE49-F238E27FC236}">
                <a16:creationId xmlns:a16="http://schemas.microsoft.com/office/drawing/2014/main" id="{15E836FB-4D2B-4F0E-BC6C-4122BE78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3770" y="-141643"/>
            <a:ext cx="6008434" cy="79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3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0" name="Rectangle 76">
            <a:extLst>
              <a:ext uri="{FF2B5EF4-FFF2-40B4-BE49-F238E27FC236}">
                <a16:creationId xmlns:a16="http://schemas.microsoft.com/office/drawing/2014/main" id="{FD89322B-D5EE-4F94-A9CB-0727D3EB4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71" name="Picture 2">
            <a:extLst>
              <a:ext uri="{FF2B5EF4-FFF2-40B4-BE49-F238E27FC236}">
                <a16:creationId xmlns:a16="http://schemas.microsoft.com/office/drawing/2014/main" id="{6C632D00-0F7A-4464-BEBD-3F8ED9DEE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1"/>
            <a:ext cx="10160002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Let's Meet Some New Characters 1st - Lessons - Tes Teach">
            <a:extLst>
              <a:ext uri="{FF2B5EF4-FFF2-40B4-BE49-F238E27FC236}">
                <a16:creationId xmlns:a16="http://schemas.microsoft.com/office/drawing/2014/main" id="{52C031CB-2F33-4000-B85E-AB8317911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r="18341" b="1"/>
          <a:stretch/>
        </p:blipFill>
        <p:spPr bwMode="auto">
          <a:xfrm>
            <a:off x="247005" y="782777"/>
            <a:ext cx="5466655" cy="67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72" name="Straight Connector 80">
            <a:extLst>
              <a:ext uri="{FF2B5EF4-FFF2-40B4-BE49-F238E27FC236}">
                <a16:creationId xmlns:a16="http://schemas.microsoft.com/office/drawing/2014/main" id="{C6CBDAC7-966A-4EED-8916-387BC2F4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09510" y="0"/>
            <a:ext cx="0" cy="7620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9A94445F-58D5-4560-8344-57985EDB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" y="0"/>
            <a:ext cx="10160000" cy="76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C19142-8CE2-427C-B2E3-DF0EF1C58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7079" y="2372531"/>
            <a:ext cx="3872637" cy="303388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We are now going to watch a story about Clark the shark!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>
                <a:solidFill>
                  <a:srgbClr val="0000CC"/>
                </a:solidFill>
              </a:rPr>
              <a:t>Clark has a problem with self-control!</a:t>
            </a:r>
          </a:p>
        </p:txBody>
      </p:sp>
    </p:spTree>
    <p:extLst>
      <p:ext uri="{BB962C8B-B14F-4D97-AF65-F5344CB8AC3E}">
        <p14:creationId xmlns:p14="http://schemas.microsoft.com/office/powerpoint/2010/main" val="317584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A55A-0A13-476B-AED2-E7EECBA7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84" y="543470"/>
            <a:ext cx="9403834" cy="1773530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rgbClr val="0000CC"/>
                </a:solidFill>
              </a:rPr>
              <a:t>Click to hear Clark the shark!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C53DCBAC-24D1-40A7-A005-BF561F008DC8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799" y="1827373"/>
            <a:ext cx="9588100" cy="5777301"/>
          </a:xfrm>
        </p:spPr>
      </p:pic>
    </p:spTree>
    <p:extLst>
      <p:ext uri="{BB962C8B-B14F-4D97-AF65-F5344CB8AC3E}">
        <p14:creationId xmlns:p14="http://schemas.microsoft.com/office/powerpoint/2010/main" val="259229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9142-8CE2-427C-B2E3-DF0EF1C58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351" y="2499659"/>
            <a:ext cx="9317421" cy="167625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00CC"/>
                </a:solidFill>
              </a:rPr>
              <a:t>When did </a:t>
            </a:r>
            <a:r>
              <a:rPr lang="en-US" sz="6000" b="1" dirty="0" err="1">
                <a:solidFill>
                  <a:srgbClr val="0000CC"/>
                </a:solidFill>
              </a:rPr>
              <a:t>clark</a:t>
            </a:r>
            <a:r>
              <a:rPr lang="en-US" sz="6000" b="1" dirty="0">
                <a:solidFill>
                  <a:srgbClr val="0000CC"/>
                </a:solidFill>
              </a:rPr>
              <a:t> have trouble maintaining </a:t>
            </a:r>
            <a:br>
              <a:rPr lang="en-US" sz="6000" b="1" dirty="0">
                <a:solidFill>
                  <a:srgbClr val="0000CC"/>
                </a:solidFill>
              </a:rPr>
            </a:br>
            <a:r>
              <a:rPr lang="en-US" sz="6000" b="1" dirty="0">
                <a:solidFill>
                  <a:srgbClr val="0000CC"/>
                </a:solidFill>
              </a:rPr>
              <a:t>self-Control?</a:t>
            </a:r>
          </a:p>
        </p:txBody>
      </p:sp>
      <p:pic>
        <p:nvPicPr>
          <p:cNvPr id="15364" name="Picture 4" descr="Clark the Shark: Afraid of the Dark | Official Picture Book Trailer -  YouTube">
            <a:extLst>
              <a:ext uri="{FF2B5EF4-FFF2-40B4-BE49-F238E27FC236}">
                <a16:creationId xmlns:a16="http://schemas.microsoft.com/office/drawing/2014/main" id="{5144E8E5-3BC1-4EBA-BB7F-7F8D65C6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86" y="4379666"/>
            <a:ext cx="5383523" cy="30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2483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121D827DAB74E971EC617E938F7E8" ma:contentTypeVersion="7" ma:contentTypeDescription="Create a new document." ma:contentTypeScope="" ma:versionID="ba2812a5588e139ff1ca3a424455b648">
  <xsd:schema xmlns:xsd="http://www.w3.org/2001/XMLSchema" xmlns:xs="http://www.w3.org/2001/XMLSchema" xmlns:p="http://schemas.microsoft.com/office/2006/metadata/properties" xmlns:ns3="41c34215-48ea-4398-8d9d-91acffc48ec5" xmlns:ns4="e8b20c27-2992-47d5-9fae-2e0b75e054a5" targetNamespace="http://schemas.microsoft.com/office/2006/metadata/properties" ma:root="true" ma:fieldsID="af63315da9f92368b23888d3d8595f10" ns3:_="" ns4:_="">
    <xsd:import namespace="41c34215-48ea-4398-8d9d-91acffc48ec5"/>
    <xsd:import namespace="e8b20c27-2992-47d5-9fae-2e0b75e054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34215-48ea-4398-8d9d-91acffc48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20c27-2992-47d5-9fae-2e0b75e054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981EF9-2AF8-4D8D-BD67-A72050FE3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c34215-48ea-4398-8d9d-91acffc48ec5"/>
    <ds:schemaRef ds:uri="e8b20c27-2992-47d5-9fae-2e0b75e054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9B584C-77F6-492A-83E6-2260805310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85C94-7447-4FA0-B0A3-31C209B0EEE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Application>Microsoft Office PowerPoint</Application>
  <PresentationFormat>Custom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Droplet</vt:lpstr>
      <vt:lpstr>PowerPoint Presentation</vt:lpstr>
      <vt:lpstr>Today we are going to learn what self-control is and how to use it! </vt:lpstr>
      <vt:lpstr>PowerPoint Presentation</vt:lpstr>
      <vt:lpstr>self-control</vt:lpstr>
      <vt:lpstr>self-control</vt:lpstr>
      <vt:lpstr>PowerPoint Presentation</vt:lpstr>
      <vt:lpstr>We are now going to watch a story about Clark the shark!  Clark has a problem with self-control!</vt:lpstr>
      <vt:lpstr>Click to hear Clark the shark!</vt:lpstr>
      <vt:lpstr>When did clark have trouble maintaining  self-Control?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the following question in the discussion post in Canvas!  Talk about a time it was really hard to "show self-Control" with virtual learning.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Macwhorter</dc:creator>
  <cp:revision>534</cp:revision>
  <dcterms:created xsi:type="dcterms:W3CDTF">2020-08-11T20:39:08Z</dcterms:created>
  <dcterms:modified xsi:type="dcterms:W3CDTF">2020-08-21T13:28:44Z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0x010100367121D827DAB74E971EC617E938F7E8</vt:lpwstr>
  </property>
</Properties>
</file>