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4"/>
  </p:sldMasterIdLst>
  <p:sldIdLst>
    <p:sldId id="256" r:id="rId5"/>
    <p:sldId id="257" r:id="rId6"/>
    <p:sldId id="258" r:id="rId7"/>
    <p:sldId id="281" r:id="rId8"/>
    <p:sldId id="282" r:id="rId9"/>
    <p:sldId id="283" r:id="rId10"/>
    <p:sldId id="262" r:id="rId11"/>
    <p:sldId id="263" r:id="rId12"/>
    <p:sldId id="264" r:id="rId13"/>
    <p:sldId id="265" r:id="rId14"/>
    <p:sldId id="266" r:id="rId15"/>
    <p:sldId id="284" r:id="rId16"/>
    <p:sldId id="268" r:id="rId17"/>
    <p:sldId id="269" r:id="rId18"/>
    <p:sldId id="270" r:id="rId19"/>
    <p:sldId id="271" r:id="rId20"/>
    <p:sldId id="272" r:id="rId21"/>
    <p:sldId id="273" r:id="rId22"/>
    <p:sldId id="285" r:id="rId23"/>
    <p:sldId id="286" r:id="rId24"/>
    <p:sldId id="287" r:id="rId25"/>
    <p:sldId id="277" r:id="rId26"/>
    <p:sldId id="288" r:id="rId27"/>
    <p:sldId id="278" r:id="rId28"/>
    <p:sldId id="279" r:id="rId29"/>
    <p:sldId id="280" r:id="rId30"/>
  </p:sldIdLst>
  <p:sldSz cx="10160000" cy="8115300"/>
  <p:notesSz cx="6858000" cy="9144000"/>
  <p:embeddedFontLst>
    <p:embeddedFont>
      <p:font typeface="Aharoni" panose="02010803020104030203" pitchFamily="2" charset="-79"/>
      <p:bold r:id="rId31"/>
    </p:embeddedFont>
    <p:embeddedFont>
      <p:font typeface="Arial Black" panose="020B0A04020102020204" pitchFamily="34" charset="0"/>
      <p:bold r:id="rId32"/>
    </p:embeddedFont>
    <p:embeddedFont>
      <p:font typeface="Corbel" panose="020B0503020204020204" pitchFamily="34" charset="0"/>
      <p:regular r:id="rId33"/>
      <p:bold r:id="rId34"/>
      <p:italic r:id="rId35"/>
      <p:boldItalic r:id="rId36"/>
    </p:embeddedFont>
    <p:embeddedFont>
      <p:font typeface="Segoe UI" panose="020B0502040204020203" pitchFamily="34" charset="0"/>
      <p:regular r:id="rId37"/>
      <p:bold r:id="rId38"/>
      <p:italic r:id="rId39"/>
      <p:boldItalic r:id="rId40"/>
    </p:embeddedFont>
    <p:embeddedFont>
      <p:font typeface="Wingdings 2" panose="05020102010507070707" pitchFamily="18" charset="2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A00286-F051-F5D7-892E-9E583F010773}" v="403" dt="2020-08-11T15:56:50.987"/>
    <p1510:client id="{58E43CCE-3C7F-CA6E-4A44-D95F7A9D1E36}" v="73" dt="2020-08-21T14:21:34.568"/>
    <p1510:client id="{5B7C75D5-6D2C-96D1-D855-C9AC13EB29DE}" v="446" dt="2020-08-11T20:13:43.252"/>
    <p1510:client id="{B07FCCFB-7924-9710-8478-FEE6596EB3AD}" v="755" dt="2020-08-11T17:10:37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5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01701"/>
            <a:ext cx="7618016" cy="6311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725219" y="901701"/>
            <a:ext cx="2437766" cy="63119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536497"/>
            <a:ext cx="6096000" cy="3852062"/>
          </a:xfrm>
        </p:spPr>
        <p:txBody>
          <a:bodyPr anchor="b">
            <a:normAutofit/>
          </a:bodyPr>
          <a:lstStyle>
            <a:lvl1pPr algn="l">
              <a:defRPr sz="6761" spc="-125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679" y="5526458"/>
            <a:ext cx="6096000" cy="1082040"/>
          </a:xfrm>
        </p:spPr>
        <p:txBody>
          <a:bodyPr anchor="t">
            <a:normAutofit/>
          </a:bodyPr>
          <a:lstStyle>
            <a:lvl1pPr marL="0" indent="0" algn="l">
              <a:buNone/>
              <a:defRPr sz="2504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572414" indent="0" algn="ctr">
              <a:buNone/>
              <a:defRPr sz="2504"/>
            </a:lvl2pPr>
            <a:lvl3pPr marL="1144829" indent="0" algn="ctr">
              <a:buNone/>
              <a:defRPr sz="2504"/>
            </a:lvl3pPr>
            <a:lvl4pPr marL="1717243" indent="0" algn="ctr">
              <a:buNone/>
              <a:defRPr sz="2504"/>
            </a:lvl4pPr>
            <a:lvl5pPr marL="2289658" indent="0" algn="ctr">
              <a:buNone/>
              <a:defRPr sz="2504"/>
            </a:lvl5pPr>
            <a:lvl6pPr marL="2862072" indent="0" algn="ctr">
              <a:buNone/>
              <a:defRPr sz="2504"/>
            </a:lvl6pPr>
            <a:lvl7pPr marL="3434486" indent="0" algn="ctr">
              <a:buNone/>
              <a:defRPr sz="2504"/>
            </a:lvl7pPr>
            <a:lvl8pPr marL="4006901" indent="0" algn="ctr">
              <a:buNone/>
              <a:defRPr sz="2504"/>
            </a:lvl8pPr>
            <a:lvl9pPr marL="4579315" indent="0" algn="ctr">
              <a:buNone/>
              <a:defRPr sz="250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3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0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7500" y="1172210"/>
            <a:ext cx="2349500" cy="58610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3260" y="1027938"/>
            <a:ext cx="6096000" cy="605942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6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5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0" y="1536497"/>
            <a:ext cx="6096000" cy="3852062"/>
          </a:xfrm>
        </p:spPr>
        <p:txBody>
          <a:bodyPr anchor="b">
            <a:normAutofit/>
          </a:bodyPr>
          <a:lstStyle>
            <a:lvl1pPr>
              <a:defRPr sz="6761" b="0" spc="-12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0" y="5529224"/>
            <a:ext cx="6096000" cy="1082040"/>
          </a:xfrm>
        </p:spPr>
        <p:txBody>
          <a:bodyPr anchor="t">
            <a:normAutofit/>
          </a:bodyPr>
          <a:lstStyle>
            <a:lvl1pPr marL="0" indent="0">
              <a:buNone/>
              <a:defRPr sz="2504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2414" indent="0">
              <a:buNone/>
              <a:defRPr sz="2254">
                <a:solidFill>
                  <a:schemeClr val="tx1">
                    <a:tint val="75000"/>
                  </a:schemeClr>
                </a:solidFill>
              </a:defRPr>
            </a:lvl2pPr>
            <a:lvl3pPr marL="1144829" indent="0">
              <a:buNone/>
              <a:defRPr sz="2003">
                <a:solidFill>
                  <a:schemeClr val="tx1">
                    <a:tint val="75000"/>
                  </a:schemeClr>
                </a:solidFill>
              </a:defRPr>
            </a:lvl3pPr>
            <a:lvl4pPr marL="1717243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4pPr>
            <a:lvl5pPr marL="2289658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5pPr>
            <a:lvl6pPr marL="2862072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6pPr>
            <a:lvl7pPr marL="3434486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7pPr>
            <a:lvl8pPr marL="4006901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8pPr>
            <a:lvl9pPr marL="4579315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8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3260" y="1027938"/>
            <a:ext cx="2895600" cy="6059424"/>
          </a:xfrm>
        </p:spPr>
        <p:txBody>
          <a:bodyPr/>
          <a:lstStyle>
            <a:lvl1pPr>
              <a:defRPr sz="2379"/>
            </a:lvl1pPr>
            <a:lvl2pPr>
              <a:defRPr sz="2128"/>
            </a:lvl2pPr>
            <a:lvl3pPr>
              <a:defRPr sz="1878"/>
            </a:lvl3pPr>
            <a:lvl4pPr>
              <a:defRPr sz="1628"/>
            </a:lvl4pPr>
            <a:lvl5pPr>
              <a:defRPr sz="1628"/>
            </a:lvl5pPr>
            <a:lvl6pPr>
              <a:defRPr sz="1628"/>
            </a:lvl6pPr>
            <a:lvl7pPr>
              <a:defRPr sz="1628"/>
            </a:lvl7pPr>
            <a:lvl8pPr>
              <a:defRPr sz="1628"/>
            </a:lvl8pPr>
            <a:lvl9pPr>
              <a:defRPr sz="162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1027938"/>
            <a:ext cx="2895600" cy="6059424"/>
          </a:xfrm>
        </p:spPr>
        <p:txBody>
          <a:bodyPr/>
          <a:lstStyle>
            <a:lvl1pPr>
              <a:defRPr sz="2379"/>
            </a:lvl1pPr>
            <a:lvl2pPr>
              <a:defRPr sz="2128"/>
            </a:lvl2pPr>
            <a:lvl3pPr>
              <a:defRPr sz="1878"/>
            </a:lvl3pPr>
            <a:lvl4pPr>
              <a:defRPr sz="1628"/>
            </a:lvl4pPr>
            <a:lvl5pPr>
              <a:defRPr sz="1628"/>
            </a:lvl5pPr>
            <a:lvl6pPr>
              <a:defRPr sz="1628"/>
            </a:lvl6pPr>
            <a:lvl7pPr>
              <a:defRPr sz="1628"/>
            </a:lvl7pPr>
            <a:lvl8pPr>
              <a:defRPr sz="1628"/>
            </a:lvl8pPr>
            <a:lvl9pPr>
              <a:defRPr sz="162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8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3260" y="1211243"/>
            <a:ext cx="2895600" cy="95580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37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2414" indent="0">
              <a:buNone/>
              <a:defRPr sz="2379" b="1"/>
            </a:lvl2pPr>
            <a:lvl3pPr marL="1144829" indent="0">
              <a:buNone/>
              <a:defRPr sz="2254" b="1"/>
            </a:lvl3pPr>
            <a:lvl4pPr marL="1717243" indent="0">
              <a:buNone/>
              <a:defRPr sz="2003" b="1"/>
            </a:lvl4pPr>
            <a:lvl5pPr marL="2289658" indent="0">
              <a:buNone/>
              <a:defRPr sz="2003" b="1"/>
            </a:lvl5pPr>
            <a:lvl6pPr marL="2862072" indent="0">
              <a:buNone/>
              <a:defRPr sz="2003" b="1"/>
            </a:lvl6pPr>
            <a:lvl7pPr marL="3434486" indent="0">
              <a:buNone/>
              <a:defRPr sz="2003" b="1"/>
            </a:lvl7pPr>
            <a:lvl8pPr marL="4006901" indent="0">
              <a:buNone/>
              <a:defRPr sz="2003" b="1"/>
            </a:lvl8pPr>
            <a:lvl9pPr marL="4579315" indent="0">
              <a:buNone/>
              <a:defRPr sz="200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260" y="2284941"/>
            <a:ext cx="2895600" cy="4760976"/>
          </a:xfrm>
        </p:spPr>
        <p:txBody>
          <a:bodyPr/>
          <a:lstStyle>
            <a:lvl1pPr>
              <a:defRPr sz="2379"/>
            </a:lvl1pPr>
            <a:lvl2pPr>
              <a:defRPr sz="2128"/>
            </a:lvl2pPr>
            <a:lvl3pPr>
              <a:defRPr sz="1878"/>
            </a:lvl3pPr>
            <a:lvl4pPr>
              <a:defRPr sz="1628"/>
            </a:lvl4pPr>
            <a:lvl5pPr>
              <a:defRPr sz="1628"/>
            </a:lvl5pPr>
            <a:lvl6pPr>
              <a:defRPr sz="1628"/>
            </a:lvl6pPr>
            <a:lvl7pPr>
              <a:defRPr sz="1628"/>
            </a:lvl7pPr>
            <a:lvl8pPr>
              <a:defRPr sz="1628"/>
            </a:lvl8pPr>
            <a:lvl9pPr>
              <a:defRPr sz="162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386" y="1211245"/>
            <a:ext cx="2895600" cy="96225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37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2414" indent="0">
              <a:buNone/>
              <a:defRPr sz="2379" b="1"/>
            </a:lvl2pPr>
            <a:lvl3pPr marL="1144829" indent="0">
              <a:buNone/>
              <a:defRPr sz="2254" b="1"/>
            </a:lvl3pPr>
            <a:lvl4pPr marL="1717243" indent="0">
              <a:buNone/>
              <a:defRPr sz="2003" b="1"/>
            </a:lvl4pPr>
            <a:lvl5pPr marL="2289658" indent="0">
              <a:buNone/>
              <a:defRPr sz="2003" b="1"/>
            </a:lvl5pPr>
            <a:lvl6pPr marL="2862072" indent="0">
              <a:buNone/>
              <a:defRPr sz="2003" b="1"/>
            </a:lvl6pPr>
            <a:lvl7pPr marL="3434486" indent="0">
              <a:buNone/>
              <a:defRPr sz="2003" b="1"/>
            </a:lvl7pPr>
            <a:lvl8pPr marL="4006901" indent="0">
              <a:buNone/>
              <a:defRPr sz="2003" b="1"/>
            </a:lvl8pPr>
            <a:lvl9pPr marL="4579315" indent="0">
              <a:buNone/>
              <a:defRPr sz="200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386" y="2284941"/>
            <a:ext cx="2895600" cy="4760976"/>
          </a:xfrm>
        </p:spPr>
        <p:txBody>
          <a:bodyPr/>
          <a:lstStyle>
            <a:lvl1pPr>
              <a:defRPr sz="2379"/>
            </a:lvl1pPr>
            <a:lvl2pPr>
              <a:defRPr sz="2128"/>
            </a:lvl2pPr>
            <a:lvl3pPr>
              <a:defRPr sz="1878"/>
            </a:lvl3pPr>
            <a:lvl4pPr>
              <a:defRPr sz="1628"/>
            </a:lvl4pPr>
            <a:lvl5pPr>
              <a:defRPr sz="1628"/>
            </a:lvl5pPr>
            <a:lvl6pPr>
              <a:defRPr sz="1628"/>
            </a:lvl6pPr>
            <a:lvl7pPr>
              <a:defRPr sz="1628"/>
            </a:lvl7pPr>
            <a:lvl8pPr>
              <a:defRPr sz="1628"/>
            </a:lvl8pPr>
            <a:lvl9pPr>
              <a:defRPr sz="162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8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3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6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352550"/>
            <a:ext cx="2362200" cy="2596896"/>
          </a:xfrm>
        </p:spPr>
        <p:txBody>
          <a:bodyPr anchor="b">
            <a:normAutofit/>
          </a:bodyPr>
          <a:lstStyle>
            <a:lvl1pPr>
              <a:defRPr sz="3506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260" y="1027938"/>
            <a:ext cx="6096000" cy="6059424"/>
          </a:xfrm>
        </p:spPr>
        <p:txBody>
          <a:bodyPr/>
          <a:lstStyle>
            <a:lvl1pPr>
              <a:defRPr sz="2504"/>
            </a:lvl1pPr>
            <a:lvl2pPr>
              <a:defRPr sz="2254"/>
            </a:lvl2pPr>
            <a:lvl3pPr>
              <a:defRPr sz="2003"/>
            </a:lvl3pPr>
            <a:lvl4pPr>
              <a:defRPr sz="1753"/>
            </a:lvl4pPr>
            <a:lvl5pPr>
              <a:defRPr sz="1753"/>
            </a:lvl5pPr>
            <a:lvl6pPr>
              <a:defRPr sz="1753"/>
            </a:lvl6pPr>
            <a:lvl7pPr>
              <a:defRPr sz="1753"/>
            </a:lvl7pPr>
            <a:lvl8pPr>
              <a:defRPr sz="1753"/>
            </a:lvl8pPr>
            <a:lvl9pPr>
              <a:defRPr sz="175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" y="3949446"/>
            <a:ext cx="2362200" cy="302971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2"/>
              </a:spcBef>
              <a:buNone/>
              <a:defRPr sz="1565">
                <a:solidFill>
                  <a:srgbClr val="FFFFFF"/>
                </a:solidFill>
              </a:defRPr>
            </a:lvl1pPr>
            <a:lvl2pPr marL="572414" indent="0">
              <a:buNone/>
              <a:defRPr sz="1502"/>
            </a:lvl2pPr>
            <a:lvl3pPr marL="1144829" indent="0">
              <a:buNone/>
              <a:defRPr sz="1252"/>
            </a:lvl3pPr>
            <a:lvl4pPr marL="1717243" indent="0">
              <a:buNone/>
              <a:defRPr sz="1127"/>
            </a:lvl4pPr>
            <a:lvl5pPr marL="2289658" indent="0">
              <a:buNone/>
              <a:defRPr sz="1127"/>
            </a:lvl5pPr>
            <a:lvl6pPr marL="2862072" indent="0">
              <a:buNone/>
              <a:defRPr sz="1127"/>
            </a:lvl6pPr>
            <a:lvl7pPr marL="3434486" indent="0">
              <a:buNone/>
              <a:defRPr sz="1127"/>
            </a:lvl7pPr>
            <a:lvl8pPr marL="4006901" indent="0">
              <a:buNone/>
              <a:defRPr sz="1127"/>
            </a:lvl8pPr>
            <a:lvl9pPr marL="4579315" indent="0">
              <a:buNone/>
              <a:defRPr sz="112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6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352550"/>
            <a:ext cx="2362200" cy="2596896"/>
          </a:xfrm>
        </p:spPr>
        <p:txBody>
          <a:bodyPr anchor="b">
            <a:normAutofit/>
          </a:bodyPr>
          <a:lstStyle>
            <a:lvl1pPr>
              <a:defRPr sz="3506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75537" y="908113"/>
            <a:ext cx="6762692" cy="6308293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006"/>
            </a:lvl1pPr>
            <a:lvl2pPr marL="572414" indent="0">
              <a:buNone/>
              <a:defRPr sz="3506"/>
            </a:lvl2pPr>
            <a:lvl3pPr marL="1144829" indent="0">
              <a:buNone/>
              <a:defRPr sz="3005"/>
            </a:lvl3pPr>
            <a:lvl4pPr marL="1717243" indent="0">
              <a:buNone/>
              <a:defRPr sz="2504"/>
            </a:lvl4pPr>
            <a:lvl5pPr marL="2289658" indent="0">
              <a:buNone/>
              <a:defRPr sz="2504"/>
            </a:lvl5pPr>
            <a:lvl6pPr marL="2862072" indent="0">
              <a:buNone/>
              <a:defRPr sz="2504"/>
            </a:lvl6pPr>
            <a:lvl7pPr marL="3434486" indent="0">
              <a:buNone/>
              <a:defRPr sz="2504"/>
            </a:lvl7pPr>
            <a:lvl8pPr marL="4006901" indent="0">
              <a:buNone/>
              <a:defRPr sz="2504"/>
            </a:lvl8pPr>
            <a:lvl9pPr marL="4579315" indent="0">
              <a:buNone/>
              <a:defRPr sz="250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" y="3953046"/>
            <a:ext cx="2362200" cy="302971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2"/>
              </a:spcBef>
              <a:buNone/>
              <a:defRPr sz="1565">
                <a:solidFill>
                  <a:srgbClr val="FFFFFF"/>
                </a:solidFill>
              </a:defRPr>
            </a:lvl1pPr>
            <a:lvl2pPr marL="572414" indent="0">
              <a:buNone/>
              <a:defRPr sz="1502"/>
            </a:lvl2pPr>
            <a:lvl3pPr marL="1144829" indent="0">
              <a:buNone/>
              <a:defRPr sz="1252"/>
            </a:lvl3pPr>
            <a:lvl4pPr marL="1717243" indent="0">
              <a:buNone/>
              <a:defRPr sz="1127"/>
            </a:lvl4pPr>
            <a:lvl5pPr marL="2289658" indent="0">
              <a:buNone/>
              <a:defRPr sz="1127"/>
            </a:lvl5pPr>
            <a:lvl6pPr marL="2862072" indent="0">
              <a:buNone/>
              <a:defRPr sz="1127"/>
            </a:lvl6pPr>
            <a:lvl7pPr marL="3434486" indent="0">
              <a:buNone/>
              <a:defRPr sz="1127"/>
            </a:lvl7pPr>
            <a:lvl8pPr marL="4006901" indent="0">
              <a:buNone/>
              <a:defRPr sz="1127"/>
            </a:lvl8pPr>
            <a:lvl9pPr marL="4579315" indent="0">
              <a:buNone/>
              <a:defRPr sz="112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915918" y="7521682"/>
            <a:ext cx="4926264" cy="432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3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898093"/>
            <a:ext cx="2869659" cy="6308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765" y="1329876"/>
            <a:ext cx="2456236" cy="544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846553" y="898093"/>
            <a:ext cx="320040" cy="630829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4390" y="1022528"/>
            <a:ext cx="6096000" cy="6059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721" y="7521682"/>
            <a:ext cx="2286000" cy="4320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4390" y="7521682"/>
            <a:ext cx="4926264" cy="4320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1781" y="7521682"/>
            <a:ext cx="1275772" cy="4320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77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1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9999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3868524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B2693-AF1F-425A-9178-389CA08FB1AE}"/>
              </a:ext>
            </a:extLst>
          </p:cNvPr>
          <p:cNvSpPr txBox="1"/>
          <p:nvPr/>
        </p:nvSpPr>
        <p:spPr>
          <a:xfrm>
            <a:off x="59706" y="1638575"/>
            <a:ext cx="3802683" cy="5485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a School Counselor?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spc="-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 Lesson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1EBE5-8722-4C54-AF43-D51F62B73C0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r="463" b="2"/>
          <a:stretch/>
        </p:blipFill>
        <p:spPr>
          <a:xfrm>
            <a:off x="4267200" y="898858"/>
            <a:ext cx="5306059" cy="6307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6553" y="898093"/>
            <a:ext cx="320040" cy="630829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92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9999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68372"/>
            <a:ext cx="9756139" cy="2191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BDF899-2ED1-45A9-A6FA-9AA6780FAF63}"/>
              </a:ext>
            </a:extLst>
          </p:cNvPr>
          <p:cNvSpPr txBox="1"/>
          <p:nvPr/>
        </p:nvSpPr>
        <p:spPr>
          <a:xfrm>
            <a:off x="823466" y="5959691"/>
            <a:ext cx="8509051" cy="1261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are some other helpers in the school?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A3BB494-077E-45A1-A762-E20FF4291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933" y="573481"/>
            <a:ext cx="5483812" cy="42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8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86008A-9799-448D-A189-D736181501B9}"/>
              </a:ext>
            </a:extLst>
          </p:cNvPr>
          <p:cNvSpPr txBox="1"/>
          <p:nvPr/>
        </p:nvSpPr>
        <p:spPr>
          <a:xfrm>
            <a:off x="153166" y="4812581"/>
            <a:ext cx="25908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Juice ITC - 30"/>
              </a:rPr>
              <a:t>Principal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57DC0-5D17-4800-898F-48CD1CA1E03B}"/>
              </a:ext>
            </a:extLst>
          </p:cNvPr>
          <p:cNvSpPr txBox="1"/>
          <p:nvPr/>
        </p:nvSpPr>
        <p:spPr>
          <a:xfrm>
            <a:off x="438884" y="88660"/>
            <a:ext cx="9502449" cy="1815882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/>
            <a:r>
              <a:rPr lang="en-US" sz="5600" b="1" dirty="0">
                <a:solidFill>
                  <a:schemeClr val="bg1"/>
                </a:solidFill>
                <a:latin typeface="Corbel"/>
              </a:rPr>
              <a:t>Who are some other helpers in the school?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3DABE-23E5-452A-A11B-F2771BD0496A}"/>
              </a:ext>
            </a:extLst>
          </p:cNvPr>
          <p:cNvSpPr txBox="1"/>
          <p:nvPr/>
        </p:nvSpPr>
        <p:spPr>
          <a:xfrm>
            <a:off x="6033755" y="2275456"/>
            <a:ext cx="2616200" cy="523220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Juice ITC - 30"/>
              </a:rPr>
              <a:t>Bus Driver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5AE45-BCF1-4378-8C3E-2268CA9BD073}"/>
              </a:ext>
            </a:extLst>
          </p:cNvPr>
          <p:cNvSpPr txBox="1"/>
          <p:nvPr/>
        </p:nvSpPr>
        <p:spPr>
          <a:xfrm>
            <a:off x="2131073" y="2282865"/>
            <a:ext cx="253974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Juice ITC - 30"/>
              </a:rPr>
              <a:t>Nurse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C7027-E226-4E52-8665-7C38A9820CCA}"/>
              </a:ext>
            </a:extLst>
          </p:cNvPr>
          <p:cNvSpPr txBox="1"/>
          <p:nvPr/>
        </p:nvSpPr>
        <p:spPr>
          <a:xfrm>
            <a:off x="7328177" y="4890698"/>
            <a:ext cx="2616200" cy="523220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Juice ITC - 30"/>
              </a:rPr>
              <a:t>Teacher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1C48A-5E52-4B66-B471-DDB578A293A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00" y="2879066"/>
            <a:ext cx="2074926" cy="21833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61A030-D30A-4618-8C5A-A7250726E31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39" y="5590395"/>
            <a:ext cx="2914668" cy="25206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7A084F-C5DB-45FB-BBDA-AE261B475B8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95" y="2751348"/>
            <a:ext cx="1478795" cy="23428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0F55B3-2527-41F3-BD62-091DE9696EA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5" y="5343105"/>
            <a:ext cx="2028201" cy="2769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964862-7F0C-406B-900A-AEB7EE713211}"/>
              </a:ext>
            </a:extLst>
          </p:cNvPr>
          <p:cNvSpPr txBox="1"/>
          <p:nvPr/>
        </p:nvSpPr>
        <p:spPr>
          <a:xfrm>
            <a:off x="2976608" y="5275172"/>
            <a:ext cx="4206784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b="1" dirty="0"/>
              <a:t>Who else can you think of??? 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Don’t forget to answer this question in the </a:t>
            </a:r>
            <a:r>
              <a:rPr lang="en-US" sz="2800" b="1"/>
              <a:t>discussion post in Canvas!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4200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5880" y="901698"/>
            <a:ext cx="6294120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805FC-B12B-48FF-B234-630E0F28F373}"/>
              </a:ext>
            </a:extLst>
          </p:cNvPr>
          <p:cNvSpPr txBox="1"/>
          <p:nvPr/>
        </p:nvSpPr>
        <p:spPr>
          <a:xfrm>
            <a:off x="3854349" y="2353130"/>
            <a:ext cx="6282050" cy="3852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School counselors are special helpers who are trained to help children solve problems.</a:t>
            </a:r>
            <a:endParaRPr lang="en-US" sz="6000"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593" y="898093"/>
            <a:ext cx="320039" cy="630829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003A77-ACE5-4935-8255-E41851B8C72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7" y="3000020"/>
            <a:ext cx="2881874" cy="21056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0244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0415A9-4A42-4547-9379-9E9DD612741C}"/>
              </a:ext>
            </a:extLst>
          </p:cNvPr>
          <p:cNvSpPr txBox="1"/>
          <p:nvPr/>
        </p:nvSpPr>
        <p:spPr>
          <a:xfrm>
            <a:off x="76200" y="139700"/>
            <a:ext cx="10007600" cy="1538883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/>
            <a:r>
              <a:rPr lang="en-US" sz="4700" b="1" dirty="0">
                <a:solidFill>
                  <a:schemeClr val="bg1"/>
                </a:solidFill>
                <a:latin typeface="Corbel"/>
              </a:rPr>
              <a:t>What kind of problems could a child talk to their school counselor about?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F518F0-B31B-4EB4-A335-E17E3A2DFCD6}"/>
              </a:ext>
            </a:extLst>
          </p:cNvPr>
          <p:cNvSpPr txBox="1"/>
          <p:nvPr/>
        </p:nvSpPr>
        <p:spPr>
          <a:xfrm rot="20520000">
            <a:off x="0" y="2899862"/>
            <a:ext cx="2590800" cy="6001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300" b="1">
                <a:solidFill>
                  <a:srgbClr val="000000"/>
                </a:solidFill>
                <a:latin typeface="Juice ITC - 30"/>
              </a:rPr>
              <a:t>Making Friends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58B45-DEFA-4128-A5E2-4D533FE72598}"/>
              </a:ext>
            </a:extLst>
          </p:cNvPr>
          <p:cNvSpPr txBox="1"/>
          <p:nvPr/>
        </p:nvSpPr>
        <p:spPr>
          <a:xfrm rot="20520000">
            <a:off x="4940300" y="2399556"/>
            <a:ext cx="2616200" cy="6001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300" b="1">
                <a:solidFill>
                  <a:srgbClr val="000000"/>
                </a:solidFill>
                <a:latin typeface="Juice ITC - 30"/>
              </a:rPr>
              <a:t>Feeling afraid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0067C-4B17-4C77-B513-A73BD17AF29A}"/>
              </a:ext>
            </a:extLst>
          </p:cNvPr>
          <p:cNvSpPr txBox="1"/>
          <p:nvPr/>
        </p:nvSpPr>
        <p:spPr>
          <a:xfrm rot="900000">
            <a:off x="2456184" y="2089937"/>
            <a:ext cx="2590800" cy="6001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300" b="1">
                <a:solidFill>
                  <a:srgbClr val="000000"/>
                </a:solidFill>
                <a:latin typeface="Juice ITC - 30"/>
              </a:rPr>
              <a:t>Managing anger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16EE3-774F-4DB6-B2E1-9B0969227DC1}"/>
              </a:ext>
            </a:extLst>
          </p:cNvPr>
          <p:cNvSpPr txBox="1"/>
          <p:nvPr/>
        </p:nvSpPr>
        <p:spPr>
          <a:xfrm rot="840000">
            <a:off x="508000" y="6458103"/>
            <a:ext cx="2590800" cy="11079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300" b="1" dirty="0">
                <a:solidFill>
                  <a:srgbClr val="000000"/>
                </a:solidFill>
                <a:latin typeface="Juice ITC - 30"/>
              </a:rPr>
              <a:t>Dealing with a Bully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9D519-49EA-420A-916E-651F1FEE1D6C}"/>
              </a:ext>
            </a:extLst>
          </p:cNvPr>
          <p:cNvSpPr txBox="1"/>
          <p:nvPr/>
        </p:nvSpPr>
        <p:spPr>
          <a:xfrm>
            <a:off x="3494010" y="5249413"/>
            <a:ext cx="2590800" cy="6001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300" b="1">
                <a:solidFill>
                  <a:srgbClr val="000000"/>
                </a:solidFill>
                <a:latin typeface="Juice ITC - 30"/>
              </a:rPr>
              <a:t>Pets that are sick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B5127-54E6-4906-96B5-5B040EED7FD1}"/>
              </a:ext>
            </a:extLst>
          </p:cNvPr>
          <p:cNvSpPr txBox="1"/>
          <p:nvPr/>
        </p:nvSpPr>
        <p:spPr>
          <a:xfrm rot="20340000">
            <a:off x="7614660" y="2461353"/>
            <a:ext cx="2590800" cy="6001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300" b="1">
                <a:solidFill>
                  <a:srgbClr val="000000"/>
                </a:solidFill>
                <a:latin typeface="Juice ITC - 30"/>
              </a:rPr>
              <a:t>Illness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895B16-1285-40C6-B3FC-EB7C6BACCDA7}"/>
              </a:ext>
            </a:extLst>
          </p:cNvPr>
          <p:cNvSpPr txBox="1"/>
          <p:nvPr/>
        </p:nvSpPr>
        <p:spPr>
          <a:xfrm rot="20520000">
            <a:off x="7392910" y="6614013"/>
            <a:ext cx="2590800" cy="600164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/>
            <a:r>
              <a:rPr lang="en-US" sz="3300" b="1" dirty="0">
                <a:solidFill>
                  <a:srgbClr val="000000"/>
                </a:solidFill>
                <a:latin typeface="Juice ITC - 30"/>
              </a:rPr>
              <a:t>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1C5F2-4D87-480F-A4BC-93F532F6ED2B}"/>
              </a:ext>
            </a:extLst>
          </p:cNvPr>
          <p:cNvSpPr txBox="1"/>
          <p:nvPr/>
        </p:nvSpPr>
        <p:spPr>
          <a:xfrm rot="1080000">
            <a:off x="7112622" y="3752996"/>
            <a:ext cx="3033279" cy="60016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/>
            <a:r>
              <a:rPr lang="en-US" sz="3300" b="1" dirty="0">
                <a:solidFill>
                  <a:srgbClr val="000000"/>
                </a:solidFill>
                <a:latin typeface="Juice ITC - 30"/>
              </a:rPr>
              <a:t>Cyberbullying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63E229-DC15-450A-8608-34DC809DFB5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9" y="4635261"/>
            <a:ext cx="1775720" cy="1697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FFB32B-2F51-4851-8AA5-5F118B2B2B3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85" y="3699294"/>
            <a:ext cx="1847729" cy="15108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25AB7D-0DB5-4F6E-8F41-23D892CB1C5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55" y="5685527"/>
            <a:ext cx="2400185" cy="20010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68516E-F074-44DE-A29A-CD4DA98C945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16" y="4573678"/>
            <a:ext cx="2152154" cy="19411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837F9A-B048-464E-B74A-6ADDAB7FAB7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03" y="3392817"/>
            <a:ext cx="1780805" cy="16008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89013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40985F-1D9E-4784-9545-B5FCFD1091A9}"/>
              </a:ext>
            </a:extLst>
          </p:cNvPr>
          <p:cNvSpPr txBox="1"/>
          <p:nvPr/>
        </p:nvSpPr>
        <p:spPr>
          <a:xfrm>
            <a:off x="76200" y="139700"/>
            <a:ext cx="9956800" cy="1785104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Corbel"/>
              </a:rPr>
              <a:t>A school counselor listens to people who are sad.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BA282-F91F-4064-A52A-581D583C02B2}"/>
              </a:ext>
            </a:extLst>
          </p:cNvPr>
          <p:cNvSpPr txBox="1"/>
          <p:nvPr/>
        </p:nvSpPr>
        <p:spPr>
          <a:xfrm>
            <a:off x="630406" y="3022600"/>
            <a:ext cx="4576594" cy="2800767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Juice ITC - 44"/>
              </a:rPr>
              <a:t>Show me a sad face.</a:t>
            </a:r>
          </a:p>
          <a:p>
            <a:pPr algn="ctr"/>
            <a:endParaRPr lang="en-US" sz="4400" b="1" dirty="0">
              <a:solidFill>
                <a:srgbClr val="000000"/>
              </a:solidFill>
              <a:latin typeface="Juice ITC - 44"/>
            </a:endParaRP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Juice ITC - 44"/>
              </a:rPr>
              <a:t>Now, wipes that sad face off with ​your hand.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A2ECB-E39D-4C11-A4CC-746BE7D5765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63" y="3022840"/>
            <a:ext cx="4051576" cy="38641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940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B388FF-A6DB-4091-8191-9B79BE81EB07}"/>
              </a:ext>
            </a:extLst>
          </p:cNvPr>
          <p:cNvSpPr txBox="1"/>
          <p:nvPr/>
        </p:nvSpPr>
        <p:spPr>
          <a:xfrm>
            <a:off x="76200" y="139700"/>
            <a:ext cx="9982200" cy="1785104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Corbel"/>
              </a:rPr>
              <a:t>A school counselor listens to people who are worried.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2C594-528B-4440-93B4-A7D7EF3D4DFD}"/>
              </a:ext>
            </a:extLst>
          </p:cNvPr>
          <p:cNvSpPr txBox="1"/>
          <p:nvPr/>
        </p:nvSpPr>
        <p:spPr>
          <a:xfrm>
            <a:off x="740642" y="2921000"/>
            <a:ext cx="4542558" cy="2800767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Juice ITC - 44"/>
              </a:rPr>
              <a:t>Show me a worried ​face.</a:t>
            </a:r>
          </a:p>
          <a:p>
            <a:pPr algn="ctr"/>
            <a:endParaRPr lang="en-US" sz="4400" b="1" dirty="0">
              <a:solidFill>
                <a:srgbClr val="000000"/>
              </a:solidFill>
              <a:latin typeface="Juice ITC - 44"/>
            </a:endParaRP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Juice ITC - 44"/>
              </a:rPr>
              <a:t>Now, wipe off that worried face.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F3A48-3E4C-4196-9A92-D0237DAF4AF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60700"/>
            <a:ext cx="3644919" cy="3460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4478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4860F7-CD19-4AAA-B11D-76AFC4ECBEAD}"/>
              </a:ext>
            </a:extLst>
          </p:cNvPr>
          <p:cNvSpPr txBox="1"/>
          <p:nvPr/>
        </p:nvSpPr>
        <p:spPr>
          <a:xfrm>
            <a:off x="76200" y="139700"/>
            <a:ext cx="10007600" cy="1785104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Corbel"/>
              </a:rPr>
              <a:t>A school counselor listens to people who are angry.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324E2-8312-48D3-8A00-DF7A9646C730}"/>
              </a:ext>
            </a:extLst>
          </p:cNvPr>
          <p:cNvSpPr txBox="1"/>
          <p:nvPr/>
        </p:nvSpPr>
        <p:spPr>
          <a:xfrm>
            <a:off x="604495" y="2921000"/>
            <a:ext cx="4678705" cy="2123658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Juice ITC - 44"/>
              </a:rPr>
              <a:t>Show me a angry face.</a:t>
            </a:r>
          </a:p>
          <a:p>
            <a:pPr algn="ctr"/>
            <a:endParaRPr lang="en-US" sz="4400" b="1" dirty="0">
              <a:solidFill>
                <a:srgbClr val="000000"/>
              </a:solidFill>
              <a:latin typeface="Juice ITC - 44"/>
            </a:endParaRP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Juice ITC - 44"/>
              </a:rPr>
              <a:t>Now, erase that angry face.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9D7A3-D5C4-41C1-90F0-701CFCC830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71" y="2661009"/>
            <a:ext cx="4111013" cy="40937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3857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75A1D6-72F8-46F6-BE2D-6A74464AE41F}"/>
              </a:ext>
            </a:extLst>
          </p:cNvPr>
          <p:cNvSpPr txBox="1"/>
          <p:nvPr/>
        </p:nvSpPr>
        <p:spPr>
          <a:xfrm>
            <a:off x="76200" y="139700"/>
            <a:ext cx="10033000" cy="2585323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orbel"/>
              </a:rPr>
              <a:t>A school counselor listens to people who are happy and excited.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35863-2B31-4781-BB12-12E79EEBFB65}"/>
              </a:ext>
            </a:extLst>
          </p:cNvPr>
          <p:cNvSpPr txBox="1"/>
          <p:nvPr/>
        </p:nvSpPr>
        <p:spPr>
          <a:xfrm>
            <a:off x="502384" y="3227238"/>
            <a:ext cx="4780816" cy="2800767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Juice ITC - 44"/>
              </a:rPr>
              <a:t>Show me a happy and excited face.</a:t>
            </a:r>
          </a:p>
          <a:p>
            <a:pPr algn="ctr"/>
            <a:endParaRPr lang="en-US" sz="4400" b="1" dirty="0">
              <a:solidFill>
                <a:srgbClr val="000000"/>
              </a:solidFill>
              <a:latin typeface="Juice ITC - 44"/>
            </a:endParaRP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Juice ITC - 44"/>
              </a:rPr>
              <a:t>Now, keep that ​happy face.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84792-AD5F-4322-B162-1B094D7335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58" y="3018526"/>
            <a:ext cx="4224047" cy="42237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20677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9999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91D52E-F855-4D69-B418-F86B5EE64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161" r="10677" b="5928"/>
          <a:stretch/>
        </p:blipFill>
        <p:spPr>
          <a:xfrm>
            <a:off x="936034" y="765594"/>
            <a:ext cx="8915095" cy="71115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3868524" cy="6311902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E3746-7FF5-412C-8A65-47072601BC25}"/>
              </a:ext>
            </a:extLst>
          </p:cNvPr>
          <p:cNvSpPr txBox="1"/>
          <p:nvPr/>
        </p:nvSpPr>
        <p:spPr>
          <a:xfrm>
            <a:off x="-8367" y="-760288"/>
            <a:ext cx="10167574" cy="1521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100" dirty="0">
                <a:latin typeface="+mj-lt"/>
                <a:ea typeface="+mj-ea"/>
                <a:cs typeface="+mj-cs"/>
              </a:rPr>
              <a:t>How do you get to visit the school counselor?</a:t>
            </a:r>
            <a:endParaRPr lang="en-US" sz="4000"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6553" y="898093"/>
            <a:ext cx="320040" cy="630829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DBC61-D385-4B7F-805F-AD65A6D80E4E}"/>
              </a:ext>
            </a:extLst>
          </p:cNvPr>
          <p:cNvSpPr txBox="1"/>
          <p:nvPr/>
        </p:nvSpPr>
        <p:spPr>
          <a:xfrm>
            <a:off x="166356" y="1944777"/>
            <a:ext cx="3518636" cy="230832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Juice ITC - 32"/>
              </a:rPr>
              <a:t>Sometimes your mom or dad call the school counselor and asks for an appointment.</a:t>
            </a:r>
          </a:p>
        </p:txBody>
      </p:sp>
    </p:spTree>
    <p:extLst>
      <p:ext uri="{BB962C8B-B14F-4D97-AF65-F5344CB8AC3E}">
        <p14:creationId xmlns:p14="http://schemas.microsoft.com/office/powerpoint/2010/main" val="2731714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9999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3868524" cy="6311902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E3746-7FF5-412C-8A65-47072601BC25}"/>
              </a:ext>
            </a:extLst>
          </p:cNvPr>
          <p:cNvSpPr txBox="1"/>
          <p:nvPr/>
        </p:nvSpPr>
        <p:spPr>
          <a:xfrm>
            <a:off x="-8367" y="-760288"/>
            <a:ext cx="10167574" cy="1521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100" dirty="0">
                <a:latin typeface="+mj-lt"/>
                <a:ea typeface="+mj-ea"/>
                <a:cs typeface="+mj-cs"/>
              </a:rPr>
              <a:t>How do you get to visit the school counselor?</a:t>
            </a:r>
            <a:endParaRPr lang="en-US" sz="4000"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6553" y="898093"/>
            <a:ext cx="320040" cy="630829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DBC61-D385-4B7F-805F-AD65A6D80E4E}"/>
              </a:ext>
            </a:extLst>
          </p:cNvPr>
          <p:cNvSpPr txBox="1"/>
          <p:nvPr/>
        </p:nvSpPr>
        <p:spPr>
          <a:xfrm>
            <a:off x="166356" y="1944777"/>
            <a:ext cx="3518636" cy="2462213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Juice ITC-32"/>
                <a:cs typeface="Segoe UI"/>
              </a:rPr>
              <a:t>Sometimes </a:t>
            </a:r>
            <a:endParaRPr lang="en-US" dirty="0">
              <a:solidFill>
                <a:schemeClr val="bg1"/>
              </a:solidFill>
              <a:latin typeface="Juice ITC-32"/>
              <a:cs typeface="Segoe UI"/>
            </a:endParaRP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Juice ITC-32"/>
                <a:cs typeface="Segoe UI"/>
              </a:rPr>
              <a:t>your mom or dad might </a:t>
            </a:r>
            <a:endParaRPr lang="en-US">
              <a:solidFill>
                <a:schemeClr val="bg1"/>
              </a:solidFill>
              <a:latin typeface="Juice ITC-32"/>
              <a:cs typeface="Segoe UI"/>
            </a:endParaRP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Juice ITC-32"/>
                <a:cs typeface="Segoe UI"/>
              </a:rPr>
              <a:t>e-mail the school counselor.</a:t>
            </a:r>
            <a:endParaRPr lang="en-US">
              <a:solidFill>
                <a:schemeClr val="bg1"/>
              </a:solidFill>
              <a:latin typeface="Juice ITC-32"/>
            </a:endParaRPr>
          </a:p>
        </p:txBody>
      </p:sp>
      <p:pic>
        <p:nvPicPr>
          <p:cNvPr id="4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1E102DC-04F7-4F1A-8981-38264A51B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5" t="2396" r="10308" b="389"/>
          <a:stretch/>
        </p:blipFill>
        <p:spPr>
          <a:xfrm rot="-900000">
            <a:off x="4354230" y="1744635"/>
            <a:ext cx="5002132" cy="45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8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5880" y="901698"/>
            <a:ext cx="6294120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744D0F-2AD4-4536-86A5-98613E6E58F1}"/>
              </a:ext>
            </a:extLst>
          </p:cNvPr>
          <p:cNvSpPr txBox="1"/>
          <p:nvPr/>
        </p:nvSpPr>
        <p:spPr>
          <a:xfrm>
            <a:off x="4586140" y="2591315"/>
            <a:ext cx="5056725" cy="3852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a </a:t>
            </a:r>
            <a:endParaRPr lang="en-US" dirty="0"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School Counselor?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 b="1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you think?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593" y="898093"/>
            <a:ext cx="320039" cy="630829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E78D5A-17DD-4799-A7AD-A37E8CAA4BF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4" y="2023580"/>
            <a:ext cx="3290316" cy="40414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3763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9999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3868524" cy="6311902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E3746-7FF5-412C-8A65-47072601BC25}"/>
              </a:ext>
            </a:extLst>
          </p:cNvPr>
          <p:cNvSpPr txBox="1"/>
          <p:nvPr/>
        </p:nvSpPr>
        <p:spPr>
          <a:xfrm>
            <a:off x="-8367" y="-760288"/>
            <a:ext cx="10167574" cy="1521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100" dirty="0">
                <a:latin typeface="+mj-lt"/>
                <a:ea typeface="+mj-ea"/>
                <a:cs typeface="+mj-cs"/>
              </a:rPr>
              <a:t>How do you get to visit the school counselor?</a:t>
            </a:r>
            <a:endParaRPr lang="en-US" sz="4000"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6553" y="898093"/>
            <a:ext cx="320040" cy="630829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DBC61-D385-4B7F-805F-AD65A6D80E4E}"/>
              </a:ext>
            </a:extLst>
          </p:cNvPr>
          <p:cNvSpPr txBox="1"/>
          <p:nvPr/>
        </p:nvSpPr>
        <p:spPr>
          <a:xfrm>
            <a:off x="166356" y="1944777"/>
            <a:ext cx="3518636" cy="230832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Juice ITC-32"/>
                <a:cs typeface="Segoe UI"/>
              </a:rPr>
              <a:t>Sometimes your teacher may ask the school counselor to come talk to you.</a:t>
            </a:r>
            <a:endParaRPr lang="en-US" sz="3600" b="1" dirty="0">
              <a:solidFill>
                <a:schemeClr val="bg1"/>
              </a:solidFill>
              <a:latin typeface="Juice ITC-32"/>
            </a:endParaRPr>
          </a:p>
        </p:txBody>
      </p:sp>
      <p:pic>
        <p:nvPicPr>
          <p:cNvPr id="4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BB96F103-BBA6-46F8-A286-5D2AFBECC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62" y="1733310"/>
            <a:ext cx="5075564" cy="5056996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A9377A2-048C-49E1-9B59-F9D280787475}"/>
              </a:ext>
            </a:extLst>
          </p:cNvPr>
          <p:cNvSpPr txBox="1"/>
          <p:nvPr/>
        </p:nvSpPr>
        <p:spPr>
          <a:xfrm>
            <a:off x="4526008" y="6375879"/>
            <a:ext cx="4902200" cy="415498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dirty="0">
                <a:solidFill>
                  <a:srgbClr val="000000"/>
                </a:solidFill>
                <a:latin typeface="Juice ITC - 28"/>
              </a:rPr>
              <a:t>School Counselor's Office</a:t>
            </a:r>
          </a:p>
        </p:txBody>
      </p:sp>
    </p:spTree>
    <p:extLst>
      <p:ext uri="{BB962C8B-B14F-4D97-AF65-F5344CB8AC3E}">
        <p14:creationId xmlns:p14="http://schemas.microsoft.com/office/powerpoint/2010/main" val="894136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9999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3868524" cy="6311902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E3746-7FF5-412C-8A65-47072601BC25}"/>
              </a:ext>
            </a:extLst>
          </p:cNvPr>
          <p:cNvSpPr txBox="1"/>
          <p:nvPr/>
        </p:nvSpPr>
        <p:spPr>
          <a:xfrm>
            <a:off x="-8367" y="-760288"/>
            <a:ext cx="10167574" cy="1521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100" dirty="0">
                <a:latin typeface="+mj-lt"/>
                <a:ea typeface="+mj-ea"/>
                <a:cs typeface="+mj-cs"/>
              </a:rPr>
              <a:t>How do you get to visit the school counselor?</a:t>
            </a:r>
            <a:endParaRPr lang="en-US" sz="4000"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6553" y="898093"/>
            <a:ext cx="320040" cy="630829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DBC61-D385-4B7F-805F-AD65A6D80E4E}"/>
              </a:ext>
            </a:extLst>
          </p:cNvPr>
          <p:cNvSpPr txBox="1"/>
          <p:nvPr/>
        </p:nvSpPr>
        <p:spPr>
          <a:xfrm>
            <a:off x="166356" y="1944777"/>
            <a:ext cx="3518636" cy="349326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Sometimes YOU may ask your teacher to go see the school </a:t>
            </a:r>
            <a:endParaRPr lang="en-US" sz="3600" b="1" dirty="0">
              <a:solidFill>
                <a:schemeClr val="bg1"/>
              </a:solidFill>
              <a:latin typeface="Juice ITC-32"/>
              <a:cs typeface="Segoe UI"/>
            </a:endParaRP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counselor.</a:t>
            </a:r>
            <a:endParaRPr lang="en-US" sz="3600" b="1" dirty="0">
              <a:solidFill>
                <a:schemeClr val="bg1"/>
              </a:solidFill>
              <a:latin typeface="Juice ITC-32"/>
            </a:endParaRPr>
          </a:p>
        </p:txBody>
      </p:sp>
      <p:pic>
        <p:nvPicPr>
          <p:cNvPr id="3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022BE042-63A8-43EB-BA38-7B27B0D0D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0" b="7031"/>
          <a:stretch/>
        </p:blipFill>
        <p:spPr>
          <a:xfrm>
            <a:off x="4164582" y="1718407"/>
            <a:ext cx="5467034" cy="50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28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A9CA88-93EB-4DC0-A00D-64E6AB7A0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9999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84C1AD-30A9-4EF6-A8E1-7484242EF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6294119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1402B2-5C17-4BD6-B247-FD9E880C12E9}"/>
              </a:ext>
            </a:extLst>
          </p:cNvPr>
          <p:cNvSpPr txBox="1"/>
          <p:nvPr/>
        </p:nvSpPr>
        <p:spPr>
          <a:xfrm>
            <a:off x="6582" y="992073"/>
            <a:ext cx="6299069" cy="526415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-100" dirty="0">
                <a:ln w="15875">
                  <a:solidFill>
                    <a:srgbClr val="FFFFFF"/>
                  </a:solidFill>
                </a:ln>
                <a:latin typeface="+mj-lt"/>
                <a:ea typeface="+mj-ea"/>
                <a:cs typeface="+mj-cs"/>
              </a:rPr>
              <a:t>Some of the things you might do when you visit the </a:t>
            </a:r>
            <a:endParaRPr lang="en-US" sz="6000" spc="-100">
              <a:ln w="15875">
                <a:solidFill>
                  <a:srgbClr val="FFFFFF"/>
                </a:solidFill>
              </a:ln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-100" dirty="0">
                <a:ln w="15875">
                  <a:solidFill>
                    <a:srgbClr val="FFFFFF"/>
                  </a:solidFill>
                </a:ln>
                <a:latin typeface="+mj-lt"/>
                <a:ea typeface="+mj-ea"/>
                <a:cs typeface="+mj-cs"/>
              </a:rPr>
              <a:t>school counselor are...</a:t>
            </a:r>
            <a:endParaRPr lang="en-US" sz="6000" spc="-100" dirty="0">
              <a:ln w="15875">
                <a:solidFill>
                  <a:srgbClr val="FFFFFF"/>
                </a:solidFill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32ADFC-0724-44FB-94E6-F76E8C943E3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49" y="3472200"/>
            <a:ext cx="2881874" cy="15643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7" descr="A picture containing graphics&#10;&#10;Description automatically generated">
            <a:extLst>
              <a:ext uri="{FF2B5EF4-FFF2-40B4-BE49-F238E27FC236}">
                <a16:creationId xmlns:a16="http://schemas.microsoft.com/office/drawing/2014/main" id="{25791977-B8B9-481C-8EAB-5EB4F691A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271" y="477049"/>
            <a:ext cx="2221029" cy="22210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86E571C-8A2B-4F37-B155-9C5DF0ACA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6553" y="898093"/>
            <a:ext cx="320040" cy="630829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14E537-7B93-4930-AEF3-F81895E8B18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09" y="5849709"/>
            <a:ext cx="2467811" cy="22210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183BF0-2CF4-464F-8CB3-E3E78E3E7B56}"/>
              </a:ext>
            </a:extLst>
          </p:cNvPr>
          <p:cNvSpPr txBox="1"/>
          <p:nvPr/>
        </p:nvSpPr>
        <p:spPr>
          <a:xfrm>
            <a:off x="5448147" y="42174"/>
            <a:ext cx="4902200" cy="646331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Juice ITC - 44"/>
              </a:rPr>
              <a:t>Talk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860AF-4567-49D8-B045-F1593D9980ED}"/>
              </a:ext>
            </a:extLst>
          </p:cNvPr>
          <p:cNvSpPr txBox="1"/>
          <p:nvPr/>
        </p:nvSpPr>
        <p:spPr>
          <a:xfrm>
            <a:off x="5516353" y="5337834"/>
            <a:ext cx="4902200" cy="646331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Juice ITC - 44"/>
              </a:rPr>
              <a:t>Draw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F9669-E67C-44EE-84C5-400533F7E3CF}"/>
              </a:ext>
            </a:extLst>
          </p:cNvPr>
          <p:cNvSpPr txBox="1"/>
          <p:nvPr/>
        </p:nvSpPr>
        <p:spPr>
          <a:xfrm>
            <a:off x="5564961" y="2935138"/>
            <a:ext cx="4902200" cy="646331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Juice ITC - 44"/>
              </a:rPr>
              <a:t>Play Games</a:t>
            </a:r>
          </a:p>
        </p:txBody>
      </p:sp>
    </p:spTree>
    <p:extLst>
      <p:ext uri="{BB962C8B-B14F-4D97-AF65-F5344CB8AC3E}">
        <p14:creationId xmlns:p14="http://schemas.microsoft.com/office/powerpoint/2010/main" val="487482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A9CA88-93EB-4DC0-A00D-64E6AB7A0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9999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84C1AD-30A9-4EF6-A8E1-7484242EF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6294119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1402B2-5C17-4BD6-B247-FD9E880C12E9}"/>
              </a:ext>
            </a:extLst>
          </p:cNvPr>
          <p:cNvSpPr txBox="1"/>
          <p:nvPr/>
        </p:nvSpPr>
        <p:spPr>
          <a:xfrm>
            <a:off x="6582" y="1417403"/>
            <a:ext cx="6299069" cy="526415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-100" dirty="0">
                <a:ln w="15875">
                  <a:solidFill>
                    <a:srgbClr val="FFFFFF"/>
                  </a:solidFill>
                </a:ln>
                <a:latin typeface="+mj-lt"/>
                <a:ea typeface="+mj-ea"/>
                <a:cs typeface="+mj-cs"/>
              </a:rPr>
              <a:t>School counselors run small groups with students on different topics.</a:t>
            </a:r>
            <a:endParaRPr lang="en-US" dirty="0"/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spc="-100" dirty="0">
              <a:ln w="15875">
                <a:solidFill>
                  <a:srgbClr val="FFFFFF"/>
                </a:solidFill>
              </a:ln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-100" dirty="0">
                <a:ln w="15875">
                  <a:solidFill>
                    <a:srgbClr val="FFFFFF"/>
                  </a:solidFill>
                </a:ln>
                <a:latin typeface="+mj-lt"/>
                <a:ea typeface="+mj-ea"/>
                <a:cs typeface="+mj-cs"/>
              </a:rPr>
              <a:t>We also meet with students individually!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6E571C-8A2B-4F37-B155-9C5DF0ACA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6553" y="898093"/>
            <a:ext cx="320040" cy="630829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83BF0-2CF4-464F-8CB3-E3E78E3E7B56}"/>
              </a:ext>
            </a:extLst>
          </p:cNvPr>
          <p:cNvSpPr txBox="1"/>
          <p:nvPr/>
        </p:nvSpPr>
        <p:spPr>
          <a:xfrm>
            <a:off x="5567276" y="671662"/>
            <a:ext cx="4902200" cy="646331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Juice ITC - 44"/>
              </a:rPr>
              <a:t>Small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F9669-E67C-44EE-84C5-400533F7E3CF}"/>
              </a:ext>
            </a:extLst>
          </p:cNvPr>
          <p:cNvSpPr txBox="1"/>
          <p:nvPr/>
        </p:nvSpPr>
        <p:spPr>
          <a:xfrm>
            <a:off x="5701108" y="4568406"/>
            <a:ext cx="4902200" cy="646331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Juice ITC - 44"/>
              </a:rPr>
              <a:t>Zoom Meeting</a:t>
            </a:r>
          </a:p>
        </p:txBody>
      </p:sp>
      <p:pic>
        <p:nvPicPr>
          <p:cNvPr id="8" name="Picture 8" descr="A picture containing room&#10;&#10;Description automatically generated">
            <a:extLst>
              <a:ext uri="{FF2B5EF4-FFF2-40B4-BE49-F238E27FC236}">
                <a16:creationId xmlns:a16="http://schemas.microsoft.com/office/drawing/2014/main" id="{DF5913FB-3DE4-44C9-9410-982A33388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254" y="1412696"/>
            <a:ext cx="3356703" cy="2499742"/>
          </a:xfrm>
          <a:prstGeom prst="rect">
            <a:avLst/>
          </a:prstGeom>
        </p:spPr>
      </p:pic>
      <p:pic>
        <p:nvPicPr>
          <p:cNvPr id="10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93629F2-1C5D-411E-BF85-3C67C3D59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328" y="5330392"/>
            <a:ext cx="3288630" cy="172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75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9999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68372"/>
            <a:ext cx="9756139" cy="2191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C945EB-4D7D-4852-98E1-5CA66DF5A269}"/>
              </a:ext>
            </a:extLst>
          </p:cNvPr>
          <p:cNvSpPr txBox="1"/>
          <p:nvPr/>
        </p:nvSpPr>
        <p:spPr>
          <a:xfrm>
            <a:off x="-129565" y="5823586"/>
            <a:ext cx="10227911" cy="1261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are NOT in trouble when you</a:t>
            </a:r>
            <a:endParaRPr lang="en-US"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visit the school counselor.</a:t>
            </a:r>
          </a:p>
        </p:txBody>
      </p:sp>
      <p:pic>
        <p:nvPicPr>
          <p:cNvPr id="5" name="Picture 5" descr="A picture containing computer, room&#10;&#10;Description automatically generated">
            <a:extLst>
              <a:ext uri="{FF2B5EF4-FFF2-40B4-BE49-F238E27FC236}">
                <a16:creationId xmlns:a16="http://schemas.microsoft.com/office/drawing/2014/main" id="{87C43454-3CE3-4F14-B68F-75AE1D0FA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66" y="1656054"/>
            <a:ext cx="9908797" cy="34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2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5A2BA67-BF68-4F48-BAA9-1091D4FE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9999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190DBD-4A62-4416-ACB7-ACEC1DE3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5077407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3B4FE3-E819-4D3D-BA0C-E35889419F1E}"/>
              </a:ext>
            </a:extLst>
          </p:cNvPr>
          <p:cNvSpPr txBox="1"/>
          <p:nvPr/>
        </p:nvSpPr>
        <p:spPr>
          <a:xfrm>
            <a:off x="568190" y="2812487"/>
            <a:ext cx="3921500" cy="3852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school counselor is a helper that is here to support you!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F12D6D-FE37-445A-BF16-6DA1A659A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6553" y="898093"/>
            <a:ext cx="320040" cy="630829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3AF9D3-ECC8-47E5-89F7-C93AC0C35B38}"/>
              </a:ext>
            </a:extLst>
          </p:cNvPr>
          <p:cNvSpPr/>
          <p:nvPr/>
        </p:nvSpPr>
        <p:spPr>
          <a:xfrm>
            <a:off x="5446411" y="902118"/>
            <a:ext cx="4237305" cy="6311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7EF24-1FAF-40CB-B652-77E573C3DA3F}"/>
              </a:ext>
            </a:extLst>
          </p:cNvPr>
          <p:cNvSpPr txBox="1"/>
          <p:nvPr/>
        </p:nvSpPr>
        <p:spPr>
          <a:xfrm>
            <a:off x="5440715" y="2600624"/>
            <a:ext cx="415572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Insert picture of "counselor/counselors" </a:t>
            </a:r>
            <a:endParaRPr lang="en-US" sz="3000" b="1"/>
          </a:p>
          <a:p>
            <a:pPr algn="ctr"/>
            <a:endParaRPr lang="en-US" sz="3000" b="1" dirty="0">
              <a:solidFill>
                <a:srgbClr val="FF0000"/>
              </a:solidFill>
            </a:endParaRPr>
          </a:p>
          <a:p>
            <a:pPr algn="ctr"/>
            <a:r>
              <a:rPr lang="en-US" sz="3000" b="1" dirty="0">
                <a:solidFill>
                  <a:srgbClr val="FF0000"/>
                </a:solidFill>
              </a:rPr>
              <a:t>Include counselor/counselors  </a:t>
            </a:r>
          </a:p>
          <a:p>
            <a:pPr algn="ctr"/>
            <a:r>
              <a:rPr lang="en-US" sz="3000" b="1">
                <a:solidFill>
                  <a:srgbClr val="FF0000"/>
                </a:solidFill>
              </a:rPr>
              <a:t>names &amp; grade levels</a:t>
            </a:r>
            <a:endParaRPr lang="en-US" sz="3000" b="1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55CB8FB-0FBB-43D8-B262-2BD1ECA9803A}"/>
              </a:ext>
            </a:extLst>
          </p:cNvPr>
          <p:cNvSpPr/>
          <p:nvPr/>
        </p:nvSpPr>
        <p:spPr>
          <a:xfrm>
            <a:off x="6999023" y="284897"/>
            <a:ext cx="1378345" cy="192249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11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304FE-5215-45F3-A044-12465C78FAA6}"/>
              </a:ext>
            </a:extLst>
          </p:cNvPr>
          <p:cNvSpPr txBox="1"/>
          <p:nvPr/>
        </p:nvSpPr>
        <p:spPr>
          <a:xfrm>
            <a:off x="41653" y="386272"/>
            <a:ext cx="10210800" cy="740202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Corbel"/>
              </a:rPr>
              <a:t>Not THE END!</a:t>
            </a:r>
          </a:p>
          <a:p>
            <a:pPr algn="ctr"/>
            <a:endParaRPr lang="en-US" sz="9500" b="1" dirty="0">
              <a:solidFill>
                <a:srgbClr val="000000"/>
              </a:solidFill>
              <a:latin typeface="Juice ITC - 127"/>
            </a:endParaRPr>
          </a:p>
          <a:p>
            <a:pPr algn="ctr"/>
            <a:endParaRPr lang="en-US" sz="9500" b="1" dirty="0">
              <a:solidFill>
                <a:srgbClr val="000000"/>
              </a:solidFill>
              <a:latin typeface="Juice ITC - 127"/>
            </a:endParaRPr>
          </a:p>
          <a:p>
            <a:pPr algn="ctr"/>
            <a:endParaRPr lang="en-US" sz="2700" b="1" dirty="0">
              <a:latin typeface="Juice ITC - 36"/>
            </a:endParaRPr>
          </a:p>
          <a:p>
            <a:pPr algn="ctr"/>
            <a:endParaRPr lang="en-US" sz="2700" b="1" dirty="0">
              <a:latin typeface="Juice ITC - 36"/>
            </a:endParaRPr>
          </a:p>
          <a:p>
            <a:pPr algn="ctr"/>
            <a:r>
              <a:rPr lang="en-US" sz="2700" b="1" dirty="0">
                <a:latin typeface="Juice ITC - 36"/>
              </a:rPr>
              <a:t>I will see you again soon.</a:t>
            </a:r>
            <a:endParaRPr lang="en-US" dirty="0"/>
          </a:p>
          <a:p>
            <a:pPr algn="ctr"/>
            <a:r>
              <a:rPr lang="en-US" sz="2700" b="1" dirty="0">
                <a:latin typeface="Juice ITC - 36"/>
              </a:rPr>
              <a:t>I am so glad that I get to be your school counselor this year!</a:t>
            </a:r>
          </a:p>
          <a:p>
            <a:pPr algn="ctr"/>
            <a:endParaRPr lang="en-US" sz="2700" b="1" dirty="0">
              <a:latin typeface="Juice ITC - 36"/>
            </a:endParaRPr>
          </a:p>
          <a:p>
            <a:pPr algn="ctr"/>
            <a:r>
              <a:rPr lang="en-US" sz="2700" b="1" dirty="0">
                <a:latin typeface="Juice ITC - 36"/>
              </a:rPr>
              <a:t>Tell your school counselor one thing </a:t>
            </a:r>
          </a:p>
          <a:p>
            <a:pPr algn="ctr"/>
            <a:r>
              <a:rPr lang="en-US" sz="2700" b="1" dirty="0">
                <a:latin typeface="Juice ITC - 36"/>
              </a:rPr>
              <a:t>they do you not know you in discussion post in Canvas!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ECCD4-ABB1-4F59-9550-0C11395C312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08" y="1696289"/>
            <a:ext cx="5551469" cy="38923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DA93DC-4C48-4532-BA89-BB69E4622485}"/>
              </a:ext>
            </a:extLst>
          </p:cNvPr>
          <p:cNvSpPr txBox="1"/>
          <p:nvPr/>
        </p:nvSpPr>
        <p:spPr>
          <a:xfrm rot="20700000">
            <a:off x="2512336" y="2207465"/>
            <a:ext cx="2610881" cy="124649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/>
            <a:r>
              <a:rPr lang="en-US" sz="2500" b="1" dirty="0">
                <a:solidFill>
                  <a:srgbClr val="000000"/>
                </a:solidFill>
                <a:latin typeface="Arial Black"/>
              </a:rPr>
              <a:t>School </a:t>
            </a:r>
          </a:p>
          <a:p>
            <a:pPr algn="ctr"/>
            <a:r>
              <a:rPr lang="en-US" sz="2500" b="1" dirty="0">
                <a:solidFill>
                  <a:srgbClr val="000000"/>
                </a:solidFill>
                <a:latin typeface="Arial Black"/>
              </a:rPr>
              <a:t>Counselors</a:t>
            </a:r>
          </a:p>
          <a:p>
            <a:pPr algn="ctr"/>
            <a:r>
              <a:rPr lang="en-US" sz="2500" b="1" dirty="0">
                <a:solidFill>
                  <a:srgbClr val="000000"/>
                </a:solidFill>
                <a:latin typeface="Arial Black"/>
              </a:rPr>
              <a:t>ROCK!</a:t>
            </a:r>
          </a:p>
        </p:txBody>
      </p:sp>
    </p:spTree>
    <p:extLst>
      <p:ext uri="{BB962C8B-B14F-4D97-AF65-F5344CB8AC3E}">
        <p14:creationId xmlns:p14="http://schemas.microsoft.com/office/powerpoint/2010/main" val="351264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9999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3868524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A9036-11A3-46D0-A16E-CB54337D8FDF}"/>
              </a:ext>
            </a:extLst>
          </p:cNvPr>
          <p:cNvSpPr txBox="1"/>
          <p:nvPr/>
        </p:nvSpPr>
        <p:spPr>
          <a:xfrm>
            <a:off x="193785" y="1944813"/>
            <a:ext cx="3617550" cy="3869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a school counselor a kind of cat?</a:t>
            </a:r>
            <a:endParaRPr lang="en-US" sz="6000"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33A5B-916C-4208-9B81-06E25965D8D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22805"/>
            <a:ext cx="5306059" cy="36857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6553" y="898093"/>
            <a:ext cx="320040" cy="630829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7E341-7E6F-4227-BC77-80DB2258DDB5}"/>
              </a:ext>
            </a:extLst>
          </p:cNvPr>
          <p:cNvSpPr txBox="1"/>
          <p:nvPr/>
        </p:nvSpPr>
        <p:spPr>
          <a:xfrm>
            <a:off x="4646009" y="6092406"/>
            <a:ext cx="4826000" cy="923330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 err="1">
                <a:solidFill>
                  <a:srgbClr val="000000"/>
                </a:solidFill>
                <a:latin typeface="Aharoni"/>
                <a:cs typeface="Aharoni"/>
              </a:rPr>
              <a:t>Noooooooo</a:t>
            </a:r>
            <a:r>
              <a:rPr lang="en-US" sz="5400" b="1" dirty="0">
                <a:solidFill>
                  <a:srgbClr val="000000"/>
                </a:solidFill>
                <a:latin typeface="Aharoni"/>
                <a:cs typeface="Aharoni"/>
              </a:rPr>
              <a:t>...</a:t>
            </a:r>
            <a:endParaRPr lang="en-US" sz="5400" b="1" dirty="0">
              <a:solidFill>
                <a:srgbClr val="000000"/>
              </a:solidFill>
              <a:latin typeface="Juice ITC - 72"/>
            </a:endParaRPr>
          </a:p>
        </p:txBody>
      </p:sp>
    </p:spTree>
    <p:extLst>
      <p:ext uri="{BB962C8B-B14F-4D97-AF65-F5344CB8AC3E}">
        <p14:creationId xmlns:p14="http://schemas.microsoft.com/office/powerpoint/2010/main" val="382002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9999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3868524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A9036-11A3-46D0-A16E-CB54337D8FDF}"/>
              </a:ext>
            </a:extLst>
          </p:cNvPr>
          <p:cNvSpPr txBox="1"/>
          <p:nvPr/>
        </p:nvSpPr>
        <p:spPr>
          <a:xfrm>
            <a:off x="193785" y="1944813"/>
            <a:ext cx="3617550" cy="3869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a school counselor a kind of fish?</a:t>
            </a:r>
            <a:endParaRPr lang="en-US" sz="6000">
              <a:ea typeface="+mj-ea"/>
              <a:cs typeface="+mj-cs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6553" y="898093"/>
            <a:ext cx="320040" cy="630829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7E341-7E6F-4227-BC77-80DB2258DDB5}"/>
              </a:ext>
            </a:extLst>
          </p:cNvPr>
          <p:cNvSpPr txBox="1"/>
          <p:nvPr/>
        </p:nvSpPr>
        <p:spPr>
          <a:xfrm>
            <a:off x="4646009" y="6092406"/>
            <a:ext cx="4826000" cy="923330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 err="1">
                <a:solidFill>
                  <a:srgbClr val="000000"/>
                </a:solidFill>
                <a:latin typeface="Aharoni"/>
                <a:cs typeface="Aharoni"/>
              </a:rPr>
              <a:t>Noooooooo</a:t>
            </a:r>
            <a:r>
              <a:rPr lang="en-US" sz="5400" b="1" dirty="0">
                <a:solidFill>
                  <a:srgbClr val="000000"/>
                </a:solidFill>
                <a:latin typeface="Aharoni"/>
                <a:cs typeface="Aharoni"/>
              </a:rPr>
              <a:t>...</a:t>
            </a:r>
            <a:endParaRPr lang="en-US" sz="5400" b="1" dirty="0">
              <a:solidFill>
                <a:srgbClr val="000000"/>
              </a:solidFill>
              <a:latin typeface="Juice ITC - 72"/>
            </a:endParaRPr>
          </a:p>
        </p:txBody>
      </p:sp>
      <p:pic>
        <p:nvPicPr>
          <p:cNvPr id="6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E64C22B-9689-43C3-BCCE-F59F3FE5C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9" t="-993" r="11531" b="-662"/>
          <a:stretch/>
        </p:blipFill>
        <p:spPr>
          <a:xfrm>
            <a:off x="4003737" y="904076"/>
            <a:ext cx="5698535" cy="52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6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9999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3868524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A9036-11A3-46D0-A16E-CB54337D8FDF}"/>
              </a:ext>
            </a:extLst>
          </p:cNvPr>
          <p:cNvSpPr txBox="1"/>
          <p:nvPr/>
        </p:nvSpPr>
        <p:spPr>
          <a:xfrm>
            <a:off x="193785" y="1944813"/>
            <a:ext cx="3617550" cy="3869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a school counselor a kind of dog?</a:t>
            </a:r>
            <a:endParaRPr lang="en-US" sz="6000">
              <a:ea typeface="+mj-ea"/>
              <a:cs typeface="+mj-cs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6553" y="898093"/>
            <a:ext cx="320040" cy="630829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7E341-7E6F-4227-BC77-80DB2258DDB5}"/>
              </a:ext>
            </a:extLst>
          </p:cNvPr>
          <p:cNvSpPr txBox="1"/>
          <p:nvPr/>
        </p:nvSpPr>
        <p:spPr>
          <a:xfrm>
            <a:off x="4646009" y="6092406"/>
            <a:ext cx="4826000" cy="923330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 err="1">
                <a:solidFill>
                  <a:srgbClr val="000000"/>
                </a:solidFill>
                <a:latin typeface="Aharoni"/>
                <a:cs typeface="Aharoni"/>
              </a:rPr>
              <a:t>Noooooooo</a:t>
            </a:r>
            <a:r>
              <a:rPr lang="en-US" sz="5400" b="1" dirty="0">
                <a:solidFill>
                  <a:srgbClr val="000000"/>
                </a:solidFill>
                <a:latin typeface="Aharoni"/>
                <a:cs typeface="Aharoni"/>
              </a:rPr>
              <a:t>...</a:t>
            </a:r>
            <a:endParaRPr lang="en-US" sz="5400" b="1" dirty="0">
              <a:solidFill>
                <a:srgbClr val="000000"/>
              </a:solidFill>
              <a:latin typeface="Juice ITC - 72"/>
            </a:endParaRPr>
          </a:p>
        </p:txBody>
      </p:sp>
      <p:pic>
        <p:nvPicPr>
          <p:cNvPr id="4" name="Picture 5" descr="A picture containing cup, clock&#10;&#10;Description automatically generated">
            <a:extLst>
              <a:ext uri="{FF2B5EF4-FFF2-40B4-BE49-F238E27FC236}">
                <a16:creationId xmlns:a16="http://schemas.microsoft.com/office/drawing/2014/main" id="{E20C6784-CB90-4284-BA6C-0EA188D3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319" y="1692234"/>
            <a:ext cx="4411846" cy="43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6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9999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3868524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A9036-11A3-46D0-A16E-CB54337D8FDF}"/>
              </a:ext>
            </a:extLst>
          </p:cNvPr>
          <p:cNvSpPr txBox="1"/>
          <p:nvPr/>
        </p:nvSpPr>
        <p:spPr>
          <a:xfrm>
            <a:off x="6582" y="1366364"/>
            <a:ext cx="3617550" cy="3869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a school counselor a person?</a:t>
            </a:r>
            <a:endParaRPr lang="en-US" sz="6000" dirty="0">
              <a:ea typeface="+mj-ea"/>
              <a:cs typeface="+mj-cs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6553" y="898093"/>
            <a:ext cx="320040" cy="630829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7E341-7E6F-4227-BC77-80DB2258DDB5}"/>
              </a:ext>
            </a:extLst>
          </p:cNvPr>
          <p:cNvSpPr txBox="1"/>
          <p:nvPr/>
        </p:nvSpPr>
        <p:spPr>
          <a:xfrm>
            <a:off x="3914219" y="6228512"/>
            <a:ext cx="6085362" cy="76944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Juice ITC - 72"/>
                <a:cs typeface="Aharoni"/>
              </a:rPr>
              <a:t>YES, a school counselor is a person.</a:t>
            </a:r>
            <a:endParaRPr lang="en-US" sz="4400" b="1" dirty="0">
              <a:solidFill>
                <a:srgbClr val="000000"/>
              </a:solidFill>
              <a:latin typeface="Juice ITC - 7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5881B3-44E1-4CD6-B156-69ED03612686}"/>
              </a:ext>
            </a:extLst>
          </p:cNvPr>
          <p:cNvSpPr txBox="1"/>
          <p:nvPr/>
        </p:nvSpPr>
        <p:spPr>
          <a:xfrm>
            <a:off x="4661561" y="341941"/>
            <a:ext cx="4826000" cy="923330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solidFill>
                  <a:srgbClr val="000000"/>
                </a:solidFill>
                <a:latin typeface="Juice ITC - 72"/>
                <a:cs typeface="Aharoni"/>
              </a:rPr>
              <a:t>YES!</a:t>
            </a:r>
            <a:endParaRPr lang="en-US" sz="5400" b="1" dirty="0">
              <a:solidFill>
                <a:srgbClr val="000000"/>
              </a:solidFill>
              <a:latin typeface="Juice ITC - 72"/>
            </a:endParaRPr>
          </a:p>
        </p:txBody>
      </p:sp>
      <p:pic>
        <p:nvPicPr>
          <p:cNvPr id="5" name="Picture 5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5F9F135E-7F53-47BC-B815-C21E5A9C6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40" b="7531"/>
          <a:stretch/>
        </p:blipFill>
        <p:spPr>
          <a:xfrm>
            <a:off x="4206009" y="1789681"/>
            <a:ext cx="5264947" cy="39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1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39ABC2-C41B-4D6A-B450-2D13D3B521D3}"/>
              </a:ext>
            </a:extLst>
          </p:cNvPr>
          <p:cNvSpPr txBox="1"/>
          <p:nvPr/>
        </p:nvSpPr>
        <p:spPr>
          <a:xfrm>
            <a:off x="5149840" y="6398164"/>
            <a:ext cx="4888244" cy="129266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3900" b="1" dirty="0">
                <a:solidFill>
                  <a:srgbClr val="000000"/>
                </a:solidFill>
                <a:latin typeface="Juice ITC - 52"/>
              </a:rPr>
              <a:t>Raise your hand, if you are on a team?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C1CCC-F05B-4C53-8EAA-9D194806CB3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6" y="2783696"/>
            <a:ext cx="2664714" cy="18437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0CB7FE-E4F9-4DCE-BAAB-C755BC36FDC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62" y="2509088"/>
            <a:ext cx="2940959" cy="21746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E5031-7F19-43DF-99E2-3723790147C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8" y="5337834"/>
            <a:ext cx="2069089" cy="21881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307D65-744F-42EF-AF36-D767DF1EB89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74" y="3829409"/>
            <a:ext cx="2325511" cy="2832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F30777-03EC-4352-BEFD-DD57FE5C5372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78" y="4050821"/>
            <a:ext cx="2836793" cy="22340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3C1F80-9BCC-4374-B70A-33D71EF4E4D6}"/>
              </a:ext>
            </a:extLst>
          </p:cNvPr>
          <p:cNvSpPr txBox="1"/>
          <p:nvPr/>
        </p:nvSpPr>
        <p:spPr>
          <a:xfrm>
            <a:off x="653282" y="73360"/>
            <a:ext cx="8995372" cy="1793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school counselor is on the helping team at school.</a:t>
            </a:r>
            <a:endParaRPr lang="en-US" sz="6000" spc="-100" dirty="0">
              <a:solidFill>
                <a:srgbClr val="FFFFF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516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5E63F-14AE-4439-BFCD-55A9279A4481}"/>
              </a:ext>
            </a:extLst>
          </p:cNvPr>
          <p:cNvSpPr txBox="1"/>
          <p:nvPr/>
        </p:nvSpPr>
        <p:spPr>
          <a:xfrm>
            <a:off x="1092200" y="381000"/>
            <a:ext cx="8280400" cy="1815882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/>
            <a:r>
              <a:rPr lang="en-US" sz="5600" dirty="0">
                <a:solidFill>
                  <a:schemeClr val="bg1"/>
                </a:solidFill>
                <a:latin typeface="Corbel"/>
                <a:cs typeface="Calibri"/>
              </a:rPr>
              <a:t>What do people who are on a team do together ?</a:t>
            </a:r>
            <a:endParaRPr lang="en-US">
              <a:solidFill>
                <a:schemeClr val="bg1"/>
              </a:solidFill>
              <a:latin typeface="Corb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C22ED-3709-454E-9BD9-4F8BC7F62C6C}"/>
              </a:ext>
            </a:extLst>
          </p:cNvPr>
          <p:cNvSpPr txBox="1"/>
          <p:nvPr/>
        </p:nvSpPr>
        <p:spPr>
          <a:xfrm>
            <a:off x="304800" y="3157028"/>
            <a:ext cx="3018414" cy="58477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Juice ITC - 33"/>
              </a:rPr>
              <a:t>Work together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F6252-436E-4AC3-A8ED-9FBCEADE0B24}"/>
              </a:ext>
            </a:extLst>
          </p:cNvPr>
          <p:cNvSpPr txBox="1"/>
          <p:nvPr/>
        </p:nvSpPr>
        <p:spPr>
          <a:xfrm>
            <a:off x="3670810" y="6485866"/>
            <a:ext cx="3146806" cy="584775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Juice ITC - 37"/>
              </a:rPr>
              <a:t>Plan together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6D40D-284D-4269-869D-387C6EF39D65}"/>
              </a:ext>
            </a:extLst>
          </p:cNvPr>
          <p:cNvSpPr txBox="1"/>
          <p:nvPr/>
        </p:nvSpPr>
        <p:spPr>
          <a:xfrm>
            <a:off x="6980937" y="3088975"/>
            <a:ext cx="3001010" cy="584775"/>
          </a:xfrm>
          <a:prstGeom prst="rect">
            <a:avLst/>
          </a:prstGeom>
          <a:noFill/>
        </p:spPr>
        <p:txBody>
          <a:bodyPr vert="horz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Juice ITC - 35"/>
              </a:rPr>
              <a:t>Listen to each other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1B3B6-85C3-4A61-9EF5-2EF7FE15479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15" y="3583077"/>
            <a:ext cx="2822210" cy="29078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18074D-A918-4AF5-8EC3-BE305388314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8" y="3991873"/>
            <a:ext cx="2701925" cy="2204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303821-F628-46D9-AF41-16AEDD7AE6E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4059926"/>
            <a:ext cx="1962926" cy="2193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5779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7618015" cy="631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219" y="901698"/>
            <a:ext cx="2437765" cy="63119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9999" cy="811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60920-B1EE-4461-96A4-B24A46521F01}"/>
              </a:ext>
            </a:extLst>
          </p:cNvPr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" r="9091" b="17151"/>
          <a:stretch/>
        </p:blipFill>
        <p:spPr>
          <a:xfrm>
            <a:off x="20" y="-1"/>
            <a:ext cx="10157440" cy="81152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698"/>
            <a:ext cx="3868524" cy="6311902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ACECEE-EB32-452B-84F5-442F5BB53863}"/>
              </a:ext>
            </a:extLst>
          </p:cNvPr>
          <p:cNvSpPr txBox="1"/>
          <p:nvPr/>
        </p:nvSpPr>
        <p:spPr>
          <a:xfrm>
            <a:off x="280946" y="1536496"/>
            <a:ext cx="3326168" cy="55193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100" dirty="0">
                <a:solidFill>
                  <a:srgbClr val="FFFFFF"/>
                </a:solidFill>
                <a:latin typeface="Corbel"/>
                <a:ea typeface="+mj-ea"/>
                <a:cs typeface="Calibri"/>
              </a:rPr>
              <a:t>A school counselor is a special helper who is on a team with your teacher, your parents, and other people who can help you learn.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6553" y="898093"/>
            <a:ext cx="320040" cy="630829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737713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7121D827DAB74E971EC617E938F7E8" ma:contentTypeVersion="7" ma:contentTypeDescription="Create a new document." ma:contentTypeScope="" ma:versionID="ba2812a5588e139ff1ca3a424455b648">
  <xsd:schema xmlns:xsd="http://www.w3.org/2001/XMLSchema" xmlns:xs="http://www.w3.org/2001/XMLSchema" xmlns:p="http://schemas.microsoft.com/office/2006/metadata/properties" xmlns:ns3="41c34215-48ea-4398-8d9d-91acffc48ec5" xmlns:ns4="e8b20c27-2992-47d5-9fae-2e0b75e054a5" targetNamespace="http://schemas.microsoft.com/office/2006/metadata/properties" ma:root="true" ma:fieldsID="af63315da9f92368b23888d3d8595f10" ns3:_="" ns4:_="">
    <xsd:import namespace="41c34215-48ea-4398-8d9d-91acffc48ec5"/>
    <xsd:import namespace="e8b20c27-2992-47d5-9fae-2e0b75e054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34215-48ea-4398-8d9d-91acffc48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20c27-2992-47d5-9fae-2e0b75e054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9D7758-9193-4000-9D55-3FC2B22D0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c34215-48ea-4398-8d9d-91acffc48ec5"/>
    <ds:schemaRef ds:uri="e8b20c27-2992-47d5-9fae-2e0b75e054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165991-9B43-4CD3-89C0-20F18A9FCB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5397BB-2D11-4EDD-BB33-4FED3296C44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497</Words>
  <Application>Microsoft Office PowerPoint</Application>
  <PresentationFormat>Custom</PresentationFormat>
  <Paragraphs>86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Macwhorter</dc:creator>
  <cp:lastModifiedBy>Katrina Macwhorter</cp:lastModifiedBy>
  <cp:revision>735</cp:revision>
  <dcterms:created xsi:type="dcterms:W3CDTF">2020-08-10T17:32:49Z</dcterms:created>
  <dcterms:modified xsi:type="dcterms:W3CDTF">2020-08-21T14:24:50Z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0x010100367121D827DAB74E971EC617E938F7E8</vt:lpwstr>
  </property>
</Properties>
</file>