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59" r:id="rId4"/>
    <p:sldId id="257" r:id="rId5"/>
    <p:sldId id="265" r:id="rId6"/>
    <p:sldId id="267" r:id="rId7"/>
    <p:sldId id="268" r:id="rId8"/>
    <p:sldId id="269" r:id="rId9"/>
    <p:sldId id="260" r:id="rId10"/>
    <p:sldId id="294" r:id="rId11"/>
    <p:sldId id="261" r:id="rId12"/>
    <p:sldId id="270" r:id="rId13"/>
    <p:sldId id="262" r:id="rId14"/>
    <p:sldId id="272" r:id="rId15"/>
    <p:sldId id="263" r:id="rId16"/>
    <p:sldId id="264" r:id="rId17"/>
    <p:sldId id="273" r:id="rId18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3Ogsb2E4jLHyKYOYccjzbg8hogOv4323YoP74-3wgNE/edit?usp=shari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wme.com/sh/?h=p38hlVw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6b19805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f6b198058f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Greet students and introduce topic.</a:t>
            </a:r>
            <a:r>
              <a:rPr lang="en-US" dirty="0">
                <a:latin typeface="Chelsea Market"/>
                <a:ea typeface="Chelsea Market"/>
                <a:cs typeface="Chelsea Market"/>
                <a:sym typeface="Chelsea Market"/>
              </a:rPr>
              <a:t> Go over Energetic Counselor curriculum and how this came about. </a:t>
            </a:r>
          </a:p>
          <a:p>
            <a:pPr marL="0" indent="0">
              <a:buNone/>
            </a:pP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(2 Minutes)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6b198058f_0_6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en" u="sng" dirty="0">
                <a:solidFill>
                  <a:srgbClr val="1155CC"/>
                </a:solidFill>
                <a:latin typeface="Chelsea Market"/>
                <a:ea typeface="Chelsea Market"/>
                <a:cs typeface="Chelsea Market"/>
                <a:sym typeface="Chelsea Marke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K-1 Intro Activity Coloring Book</a:t>
            </a: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(10 Minutes) 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Directions: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1)  Go over directions for completion. 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2)  Complete activity together, as a class. 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3)  Walk around the room and talk with students while they color. 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4)  Read together, at the end, and have students follow along.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endParaRPr dirty="0"/>
          </a:p>
        </p:txBody>
      </p:sp>
      <p:sp>
        <p:nvSpPr>
          <p:cNvPr id="99" name="Google Shape;99;gf6b198058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aacc62598_0_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helsea Market"/>
                <a:ea typeface="Chelsea Market"/>
                <a:cs typeface="Chelsea Market"/>
                <a:sym typeface="Chelsea Market"/>
              </a:rPr>
              <a:t>Give time for students to work on activity.</a:t>
            </a:r>
          </a:p>
          <a:p>
            <a:pPr marL="0" indent="0">
              <a:buNone/>
            </a:pP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7" name="Google Shape;107;g13aacc6259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96913"/>
            <a:ext cx="61991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1624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aacc62598_0_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Explain </a:t>
            </a: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each photo and objects of interest.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(5 Minutes)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7" name="Google Shape;107;g13aacc6259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96913"/>
            <a:ext cx="61991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aacc62598_0_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Explain each photo and objects of interest.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(5 Minutes)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7" name="Google Shape;107;g13aacc6259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96913"/>
            <a:ext cx="61991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6482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aacc62598_1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Go over slide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(2 Minutes) </a:t>
            </a:r>
            <a:endParaRPr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endParaRPr/>
          </a:p>
        </p:txBody>
      </p:sp>
      <p:sp>
        <p:nvSpPr>
          <p:cNvPr id="113" name="Google Shape;113;g13aacc6259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3aacc62598_1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en" b="1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Process/ Closing: </a:t>
            </a: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(5 Minutes)</a:t>
            </a:r>
            <a:endParaRPr b="1"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As time allows, have students share answers to the questions on the slide.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Encourage students to be your “newsletters and cheerleaders” and share their books with their families.  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Encourage Students to share what they learned with their families.  </a:t>
            </a:r>
            <a:endParaRPr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6" name="Google Shape;126;g13aacc6259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aacc62598_0_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latin typeface="Chelsea Market"/>
                <a:ea typeface="Chelsea Market"/>
                <a:cs typeface="Chelsea Market"/>
                <a:sym typeface="Chelsea Market"/>
              </a:rPr>
              <a:t>Give post-test.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07" name="Google Shape;107;g13aacc6259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96913"/>
            <a:ext cx="6199187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581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4c62ac9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4c62ac990_0_6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latin typeface="Chelsea Market"/>
                <a:ea typeface="Chelsea Market"/>
                <a:cs typeface="Chelsea Market"/>
                <a:sym typeface="Chelsea Market"/>
              </a:rPr>
              <a:t>Go over objectives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aacc6259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aacc62598_0_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Go over expectations and provide examples.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Use the ones on this slide or insert your own classroom expectations on the previous slide.</a:t>
            </a:r>
            <a:endParaRPr dirty="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(3 Minutes)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e4c62ac99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e4c62ac990_0_7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Go over agenda for lesson and answer questions.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(3 minutes) 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4c62ac9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4c62ac990_0_6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Go over school counselors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4254148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4c62ac9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4c62ac990_0_6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latin typeface="Chelsea Market"/>
                <a:ea typeface="Chelsea Market"/>
                <a:cs typeface="Chelsea Market"/>
                <a:sym typeface="Chelsea Market"/>
              </a:rPr>
              <a:t>Go over </a:t>
            </a:r>
            <a:r>
              <a:rPr lang="en-US" dirty="0">
                <a:latin typeface="Chelsea Market"/>
                <a:ea typeface="Chelsea Market"/>
                <a:cs typeface="Chelsea Market"/>
                <a:sym typeface="Chelsea Market"/>
              </a:rPr>
              <a:t>confidentiality </a:t>
            </a:r>
            <a:endParaRPr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207419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4c62ac9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4c62ac990_0_6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latin typeface="Chelsea Market"/>
                <a:ea typeface="Chelsea Market"/>
                <a:cs typeface="Chelsea Market"/>
                <a:sym typeface="Chelsea Market"/>
              </a:rPr>
              <a:t>Go over how students can see their counselors.  Also, go over weather metaphor for size of problem.  </a:t>
            </a:r>
          </a:p>
        </p:txBody>
      </p:sp>
    </p:spTree>
    <p:extLst>
      <p:ext uri="{BB962C8B-B14F-4D97-AF65-F5344CB8AC3E}">
        <p14:creationId xmlns:p14="http://schemas.microsoft.com/office/powerpoint/2010/main" val="1286298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4c62ac9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4c62ac990_0_6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Chelsea Market"/>
                <a:ea typeface="Chelsea Market"/>
                <a:cs typeface="Chelsea Market"/>
                <a:sym typeface="Chelsea Market"/>
              </a:rPr>
              <a:t>Give credit to Whole Hearted School Counseling. </a:t>
            </a:r>
          </a:p>
          <a:p>
            <a:pPr marL="0" indent="0">
              <a:buNone/>
            </a:pPr>
            <a:endParaRPr lang="en-US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1454618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3aacc62598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3aacc62598_1_8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Read </a:t>
            </a:r>
            <a:r>
              <a:rPr lang="en" u="sng">
                <a:solidFill>
                  <a:schemeClr val="hlink"/>
                </a:solidFill>
                <a:latin typeface="Chelsea Market"/>
                <a:ea typeface="Chelsea Market"/>
                <a:cs typeface="Chelsea Market"/>
                <a:sym typeface="Chelsea Market"/>
                <a:hlinkClick r:id="rId3"/>
              </a:rPr>
              <a:t>story</a:t>
            </a: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 and stop to process/ simplify.  The story has great content but can be a bit “wordy”.  Feel free to read ahead of time and place sticky notes, throughout, to shorten/ simplify certain parts.  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indent="0">
              <a:buNone/>
            </a:pPr>
            <a:r>
              <a:rPr lang="en">
                <a:latin typeface="Chelsea Market"/>
                <a:ea typeface="Chelsea Market"/>
                <a:cs typeface="Chelsea Market"/>
                <a:sym typeface="Chelsea Market"/>
              </a:rPr>
              <a:t>(15 Minutes) </a:t>
            </a:r>
            <a:endParaRPr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4800601"/>
            <a:ext cx="20574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2931645" y="4800601"/>
            <a:ext cx="46635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7627346" y="4800601"/>
            <a:ext cx="831000" cy="2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838200" y="1276350"/>
            <a:ext cx="76200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048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57150"/>
            <a:ext cx="76200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61665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75" y="1219039"/>
            <a:ext cx="5038725" cy="306993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3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450"/>
              </a:spcBef>
              <a:spcAft>
                <a:spcPts val="300"/>
              </a:spcAft>
              <a:defRPr sz="105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50"/>
              </a:spcBef>
              <a:spcAft>
                <a:spcPts val="300"/>
              </a:spcAft>
              <a:defRPr sz="9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255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B6D7A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HpOe8lngp_o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cs.google.com/document/d/13Ogsb2E4jLHyKYOYccjzbg8hogOv4323YoP74-3wgNE/edit?usp=sharing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wme.com/sh/?h=p38hlV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2590950" y="941375"/>
            <a:ext cx="3962100" cy="875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>
                <a:latin typeface="Chelsea Market"/>
                <a:ea typeface="Chelsea Market"/>
                <a:cs typeface="Chelsea Market"/>
                <a:sym typeface="Chelsea Market"/>
              </a:rPr>
              <a:t>Introduction to the </a:t>
            </a:r>
            <a:endParaRPr b="1" u="sng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>
                <a:latin typeface="Chelsea Market"/>
                <a:ea typeface="Chelsea Market"/>
                <a:cs typeface="Chelsea Market"/>
                <a:sym typeface="Chelsea Market"/>
              </a:rPr>
              <a:t>School Counselor K-1</a:t>
            </a:r>
            <a:r>
              <a:rPr lang="en" b="1" u="sng" baseline="30000" dirty="0">
                <a:latin typeface="Chelsea Market"/>
                <a:ea typeface="Chelsea Market"/>
                <a:cs typeface="Chelsea Market"/>
                <a:sym typeface="Chelsea Market"/>
              </a:rPr>
              <a:t>st</a:t>
            </a:r>
            <a:r>
              <a:rPr lang="en" b="1" u="sng" dirty="0">
                <a:latin typeface="Chelsea Market"/>
                <a:ea typeface="Chelsea Market"/>
                <a:cs typeface="Chelsea Market"/>
                <a:sym typeface="Chelsea Market"/>
              </a:rPr>
              <a:t>  </a:t>
            </a:r>
            <a:endParaRPr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8438" y="1959725"/>
            <a:ext cx="1961217" cy="3001575"/>
          </a:xfrm>
          <a:prstGeom prst="rect">
            <a:avLst/>
          </a:prstGeom>
          <a:noFill/>
          <a:ln w="76200" cap="flat" cmpd="sng">
            <a:solidFill>
              <a:srgbClr val="00CBC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95688"/>
            <a:ext cx="3333638" cy="1843506"/>
          </a:xfrm>
          <a:prstGeom prst="rect">
            <a:avLst/>
          </a:prstGeom>
          <a:noFill/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2050" y="2195700"/>
            <a:ext cx="3258999" cy="1843500"/>
          </a:xfrm>
          <a:prstGeom prst="rect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38425" y="0"/>
            <a:ext cx="38671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0051"/>
            <a:ext cx="8410575" cy="461665"/>
          </a:xfrm>
        </p:spPr>
        <p:txBody>
          <a:bodyPr/>
          <a:lstStyle/>
          <a:p>
            <a:r>
              <a:rPr lang="en-US" dirty="0"/>
              <a:t>Brain Break Time!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2BC084-E6DB-4DE7-B309-042A85EBA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75" y="1219039"/>
            <a:ext cx="5038725" cy="3415105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9800F6-D571-48C4-8466-12AA1ADB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C263D6C4-4840-40CC-AC84-17E24B3B7BD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Online Media 3" title="Animal Dance and Freeze | Fun Movement Brain Break | Jack Hartmann">
            <a:hlinkClick r:id="" action="ppaction://media"/>
            <a:extLst>
              <a:ext uri="{FF2B5EF4-FFF2-40B4-BE49-F238E27FC236}">
                <a16:creationId xmlns:a16="http://schemas.microsoft.com/office/drawing/2014/main" id="{50C598F5-019F-4A2F-929D-E9F75BE88A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3375" y="801699"/>
            <a:ext cx="8477250" cy="420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201400" y="329750"/>
            <a:ext cx="2873100" cy="514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Century Gothic"/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Activity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775" y="1272225"/>
            <a:ext cx="4588746" cy="2760512"/>
          </a:xfrm>
          <a:prstGeom prst="rect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4" name="Google Shape;104;p19"/>
          <p:cNvSpPr txBox="1">
            <a:spLocks noGrp="1"/>
          </p:cNvSpPr>
          <p:nvPr>
            <p:ph type="ctrTitle" idx="4294967295"/>
          </p:nvPr>
        </p:nvSpPr>
        <p:spPr>
          <a:xfrm>
            <a:off x="5150800" y="1272175"/>
            <a:ext cx="3669300" cy="27606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Are you an </a:t>
            </a:r>
            <a:r>
              <a:rPr lang="en" sz="3000" b="1" u="sng" dirty="0">
                <a:latin typeface="Chelsea Market"/>
                <a:ea typeface="Chelsea Market"/>
                <a:cs typeface="Chelsea Market"/>
                <a:sym typeface="Chelsea Market"/>
              </a:rPr>
              <a:t>author</a:t>
            </a: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?   </a:t>
            </a:r>
            <a:endParaRPr sz="3000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Let’s make a </a:t>
            </a:r>
            <a:r>
              <a:rPr lang="en" sz="3000" b="1" u="sng" dirty="0">
                <a:solidFill>
                  <a:schemeClr val="hlink"/>
                </a:solidFill>
                <a:latin typeface="Chelsea Market"/>
                <a:ea typeface="Chelsea Market"/>
                <a:cs typeface="Chelsea Market"/>
                <a:sym typeface="Chelsea Market"/>
                <a:hlinkClick r:id="rId5"/>
              </a:rPr>
              <a:t>BOOK</a:t>
            </a: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!  </a:t>
            </a:r>
            <a:endParaRPr sz="3000"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1628850" y="224250"/>
            <a:ext cx="5886300" cy="850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entury Gothic"/>
              <a:buNone/>
            </a:pPr>
            <a:r>
              <a:rPr lang="en-US" sz="3300" dirty="0">
                <a:latin typeface="Chelsea Market"/>
                <a:ea typeface="Chelsea Market"/>
                <a:cs typeface="Chelsea Market"/>
                <a:sym typeface="Chelsea Market"/>
              </a:rPr>
              <a:t>Activity </a:t>
            </a:r>
            <a:endParaRPr sz="265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016A3-6F85-6957-70ED-77755F15E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44" y="1289505"/>
            <a:ext cx="4026174" cy="3629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71EDE6-7A86-E070-B866-C5879F2A1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162" y="1289504"/>
            <a:ext cx="3703705" cy="36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199785" y="224250"/>
            <a:ext cx="8752114" cy="850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entury Gothic"/>
              <a:buNone/>
            </a:pPr>
            <a:r>
              <a:rPr lang="en" sz="2400" dirty="0">
                <a:latin typeface="Chelsea Market"/>
                <a:ea typeface="Chelsea Market"/>
                <a:cs typeface="Chelsea Market"/>
                <a:sym typeface="Chelsea Market"/>
              </a:rPr>
              <a:t>Come visit us in our spaces: Ms. Kight &amp; Ms. Payne’s Office  </a:t>
            </a:r>
            <a:r>
              <a:rPr lang="en" sz="2400" b="1" dirty="0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 sz="2400" b="1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4528"/>
              <a:buFont typeface="Century Gothic"/>
              <a:buNone/>
            </a:pPr>
            <a:r>
              <a:rPr lang="en" sz="2400" dirty="0">
                <a:latin typeface="Chelsea Market"/>
                <a:ea typeface="Chelsea Market"/>
                <a:cs typeface="Chelsea Market"/>
                <a:sym typeface="Chelsea Market"/>
              </a:rPr>
              <a:t>(Photo Office Tour)</a:t>
            </a:r>
            <a:endParaRPr sz="24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F581449-A533-AB0F-A95D-DCEFC2A17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4" y="1260182"/>
            <a:ext cx="4372215" cy="370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60DA83F-EA8D-4B29-F8B9-D975D8514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11" y="1260182"/>
            <a:ext cx="4152804" cy="370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199785" y="224250"/>
            <a:ext cx="8752114" cy="850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entury Gothic"/>
              <a:buNone/>
            </a:pPr>
            <a:r>
              <a:rPr lang="en" sz="2400" dirty="0">
                <a:latin typeface="Chelsea Market"/>
                <a:ea typeface="Chelsea Market"/>
                <a:cs typeface="Chelsea Market"/>
                <a:sym typeface="Chelsea Market"/>
              </a:rPr>
              <a:t>Come visit us in our spaces: Ms. Song’s Office </a:t>
            </a:r>
            <a:r>
              <a:rPr lang="en" sz="2400" b="1" dirty="0"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 sz="2400" b="1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24528"/>
              <a:buFont typeface="Century Gothic"/>
              <a:buNone/>
            </a:pPr>
            <a:r>
              <a:rPr lang="en" sz="2400" dirty="0">
                <a:latin typeface="Chelsea Market"/>
                <a:ea typeface="Chelsea Market"/>
                <a:cs typeface="Chelsea Market"/>
                <a:sym typeface="Chelsea Market"/>
              </a:rPr>
              <a:t>(Photo Office Tour)</a:t>
            </a:r>
            <a:endParaRPr sz="24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1A8FB24-A128-3701-7B55-EBB0942C7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5" y="1267866"/>
            <a:ext cx="4280975" cy="35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5A1A79F-E26A-C0B1-D3EF-7178F471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41" y="1267866"/>
            <a:ext cx="4288658" cy="35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49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2146400" y="191075"/>
            <a:ext cx="4746000" cy="1115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17857"/>
              <a:buFont typeface="Century Gothic"/>
              <a:buNone/>
            </a:pPr>
            <a:r>
              <a:rPr lang="en" b="1">
                <a:latin typeface="Chelsea Market"/>
                <a:ea typeface="Chelsea Market"/>
                <a:cs typeface="Chelsea Market"/>
                <a:sym typeface="Chelsea Market"/>
              </a:rPr>
              <a:t>What kinds of things does my school counselor talk to students about?  </a:t>
            </a:r>
            <a:endParaRPr b="1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440825" y="1463550"/>
            <a:ext cx="1693500" cy="1108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Family/ Home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7" name="Google Shape;117;p21"/>
          <p:cNvSpPr txBox="1"/>
          <p:nvPr/>
        </p:nvSpPr>
        <p:spPr>
          <a:xfrm>
            <a:off x="3672650" y="1572250"/>
            <a:ext cx="1693500" cy="6465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School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6999225" y="1388450"/>
            <a:ext cx="1693500" cy="6465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Friends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1142850" y="2911450"/>
            <a:ext cx="2001300" cy="11082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C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Big Feelings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3626525" y="2484813"/>
            <a:ext cx="2001300" cy="15699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Things you are proud of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6375250" y="2164925"/>
            <a:ext cx="2001300" cy="20319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C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Things you unsure of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3411050" y="4320800"/>
            <a:ext cx="2629500" cy="6465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ANYTHING!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3135450" y="134025"/>
            <a:ext cx="2873100" cy="5343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Century Gothic"/>
              <a:buNone/>
            </a:pPr>
            <a:r>
              <a:rPr lang="en" sz="3000" b="1">
                <a:latin typeface="Chelsea Market"/>
                <a:ea typeface="Chelsea Market"/>
                <a:cs typeface="Chelsea Market"/>
                <a:sym typeface="Chelsea Market"/>
              </a:rPr>
              <a:t>Closing</a:t>
            </a: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4572000" y="935300"/>
            <a:ext cx="4439700" cy="31245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1) What was your favorite part of this lesson?</a:t>
            </a:r>
            <a:endParaRPr sz="30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2) What will you remember about this lesson?</a:t>
            </a:r>
            <a:endParaRPr sz="3000">
              <a:solidFill>
                <a:schemeClr val="dk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929" y="1437054"/>
            <a:ext cx="4227725" cy="2604650"/>
          </a:xfrm>
          <a:prstGeom prst="rect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1628850" y="224250"/>
            <a:ext cx="5886300" cy="850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entury Gothic"/>
              <a:buNone/>
            </a:pPr>
            <a:r>
              <a:rPr lang="en-US" sz="3300" dirty="0">
                <a:latin typeface="Chelsea Market"/>
                <a:ea typeface="Chelsea Market"/>
                <a:cs typeface="Chelsea Market"/>
                <a:sym typeface="Chelsea Market"/>
              </a:rPr>
              <a:t>Post-Test </a:t>
            </a:r>
            <a:endParaRPr sz="265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2312475" y="210250"/>
            <a:ext cx="4821300" cy="6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Learning Objectives </a:t>
            </a:r>
            <a:endParaRPr sz="30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FEAE5-D54F-C7C9-28F0-9882259554DF}"/>
              </a:ext>
            </a:extLst>
          </p:cNvPr>
          <p:cNvSpPr txBox="1"/>
          <p:nvPr/>
        </p:nvSpPr>
        <p:spPr>
          <a:xfrm>
            <a:off x="591671" y="1475334"/>
            <a:ext cx="7784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helsea Market"/>
              </a:rPr>
              <a:t>Identify the role of the school counselor.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helsea Market"/>
              </a:rPr>
              <a:t>Identify expectations during school counseling lessons.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helsea Market"/>
              </a:rPr>
              <a:t>Identify specific topics school counselors can address, in age-appropriate manner.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helsea Market"/>
              </a:rPr>
              <a:t>Identify basic emotions and the connection to the role of the school counselor.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ctrTitle"/>
          </p:nvPr>
        </p:nvSpPr>
        <p:spPr>
          <a:xfrm>
            <a:off x="1805250" y="126100"/>
            <a:ext cx="5533500" cy="565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helsea Market"/>
                <a:ea typeface="Chelsea Market"/>
                <a:cs typeface="Chelsea Market"/>
                <a:sym typeface="Chelsea Market"/>
              </a:rPr>
              <a:t>Lesson Expectations: 5 Senses</a:t>
            </a:r>
            <a:endParaRPr sz="3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378400" y="1009075"/>
            <a:ext cx="440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ctrTitle"/>
          </p:nvPr>
        </p:nvSpPr>
        <p:spPr>
          <a:xfrm>
            <a:off x="85900" y="993975"/>
            <a:ext cx="4693200" cy="34107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00C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Char char="●"/>
            </a:pPr>
            <a:r>
              <a:rPr lang="en" sz="1800" b="1" dirty="0">
                <a:latin typeface="Chelsea Market"/>
                <a:ea typeface="Chelsea Market"/>
                <a:cs typeface="Chelsea Market"/>
                <a:sym typeface="Chelsea Market"/>
              </a:rPr>
              <a:t>Eyes: </a:t>
            </a:r>
            <a:r>
              <a:rPr lang="en" sz="1800" dirty="0">
                <a:latin typeface="Chelsea Market"/>
                <a:ea typeface="Chelsea Market"/>
                <a:cs typeface="Chelsea Market"/>
                <a:sym typeface="Chelsea Market"/>
              </a:rPr>
              <a:t> On me!</a:t>
            </a:r>
            <a:endParaRPr sz="1800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Char char="●"/>
            </a:pPr>
            <a:r>
              <a:rPr lang="en" sz="1800" b="1" dirty="0">
                <a:latin typeface="Chelsea Market"/>
                <a:ea typeface="Chelsea Market"/>
                <a:cs typeface="Chelsea Market"/>
                <a:sym typeface="Chelsea Market"/>
              </a:rPr>
              <a:t>Ears:  </a:t>
            </a:r>
            <a:r>
              <a:rPr lang="en" sz="1800" dirty="0">
                <a:latin typeface="Chelsea Market"/>
                <a:ea typeface="Chelsea Market"/>
                <a:cs typeface="Chelsea Market"/>
                <a:sym typeface="Chelsea Market"/>
              </a:rPr>
              <a:t>Open and listening!</a:t>
            </a:r>
            <a:endParaRPr sz="1800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Char char="●"/>
            </a:pPr>
            <a:r>
              <a:rPr lang="en" sz="1800" b="1" dirty="0">
                <a:latin typeface="Chelsea Market"/>
                <a:ea typeface="Chelsea Market"/>
                <a:cs typeface="Chelsea Market"/>
                <a:sym typeface="Chelsea Market"/>
              </a:rPr>
              <a:t>Lips:  </a:t>
            </a:r>
            <a:r>
              <a:rPr lang="en" sz="1800" dirty="0">
                <a:latin typeface="Chelsea Market"/>
                <a:ea typeface="Chelsea Market"/>
                <a:cs typeface="Chelsea Market"/>
                <a:sym typeface="Chelsea Market"/>
              </a:rPr>
              <a:t>Zipped, closed, and quiet!</a:t>
            </a:r>
            <a:endParaRPr sz="1800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Char char="●"/>
            </a:pPr>
            <a:r>
              <a:rPr lang="en" sz="1800" b="1" dirty="0">
                <a:latin typeface="Chelsea Market"/>
                <a:ea typeface="Chelsea Market"/>
                <a:cs typeface="Chelsea Market"/>
                <a:sym typeface="Chelsea Market"/>
              </a:rPr>
              <a:t>Hands: </a:t>
            </a:r>
            <a:r>
              <a:rPr lang="en" sz="1800" dirty="0">
                <a:latin typeface="Chelsea Market"/>
                <a:ea typeface="Chelsea Market"/>
                <a:cs typeface="Chelsea Market"/>
                <a:sym typeface="Chelsea Market"/>
              </a:rPr>
              <a:t>In your lap and to yourself!</a:t>
            </a:r>
            <a:endParaRPr sz="1800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helsea Market"/>
              <a:buChar char="●"/>
            </a:pPr>
            <a:r>
              <a:rPr lang="en" sz="1800" b="1" dirty="0">
                <a:latin typeface="Chelsea Market"/>
                <a:ea typeface="Chelsea Market"/>
                <a:cs typeface="Chelsea Market"/>
                <a:sym typeface="Chelsea Market"/>
              </a:rPr>
              <a:t>Nose:  </a:t>
            </a:r>
            <a:r>
              <a:rPr lang="en" sz="1800" dirty="0">
                <a:latin typeface="Chelsea Market"/>
                <a:ea typeface="Chelsea Market"/>
                <a:cs typeface="Chelsea Market"/>
                <a:sym typeface="Chelsea Market"/>
              </a:rPr>
              <a:t>Out of your neighbor’s business!  </a:t>
            </a:r>
            <a:endParaRPr sz="1800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helsea Market"/>
                <a:ea typeface="Chelsea Market"/>
                <a:cs typeface="Chelsea Market"/>
                <a:sym typeface="Chelsea Market"/>
              </a:rPr>
              <a:t>(As a class family, you do SUCH a good job taking care of others, during our lesson, you get to take a “break” and I will take care of everyone!)</a:t>
            </a:r>
            <a:endParaRPr sz="18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2800" y="1202876"/>
            <a:ext cx="4018250" cy="2829600"/>
          </a:xfrm>
          <a:prstGeom prst="rect">
            <a:avLst/>
          </a:prstGeom>
          <a:noFill/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213900" y="1435538"/>
            <a:ext cx="5238600" cy="3469712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*Confidentiality </a:t>
            </a:r>
            <a:b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</a:b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*Counseling passes</a:t>
            </a:r>
            <a:br>
              <a:rPr lang="en" sz="3000" b="1" dirty="0">
                <a:latin typeface="Chelsea Market"/>
                <a:ea typeface="Chelsea Market"/>
                <a:cs typeface="Chelsea Market"/>
                <a:sym typeface="Chelsea Market"/>
              </a:rPr>
            </a:br>
            <a:r>
              <a:rPr lang="en" sz="3000" b="1" dirty="0">
                <a:latin typeface="Chelsea Market"/>
                <a:ea typeface="Chelsea Market"/>
                <a:cs typeface="Chelsea Market"/>
                <a:sym typeface="Chelsea Market"/>
              </a:rPr>
              <a:t>*Story: </a:t>
            </a: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 Mrs. Joyce Gives the Best High Fives</a:t>
            </a:r>
            <a:endParaRPr sz="3000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38100" lvl="0" algn="l" rtl="0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*“Meet the Counselor” Activity Coloring Book</a:t>
            </a:r>
            <a:endParaRPr sz="3000" dirty="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38100" lvl="0" algn="l" rtl="0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*Photo Office Tour</a:t>
            </a:r>
            <a:endParaRPr sz="3000" b="1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725" y="1039363"/>
            <a:ext cx="3119000" cy="3119000"/>
          </a:xfrm>
          <a:prstGeom prst="rect">
            <a:avLst/>
          </a:prstGeom>
          <a:noFill/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2" name="Google Shape;72;p15"/>
          <p:cNvSpPr txBox="1">
            <a:spLocks noGrp="1"/>
          </p:cNvSpPr>
          <p:nvPr>
            <p:ph type="ctrTitle"/>
          </p:nvPr>
        </p:nvSpPr>
        <p:spPr>
          <a:xfrm>
            <a:off x="797775" y="238250"/>
            <a:ext cx="7578900" cy="632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helsea Market"/>
                <a:ea typeface="Chelsea Market"/>
                <a:cs typeface="Chelsea Market"/>
                <a:sym typeface="Chelsea Market"/>
              </a:rPr>
              <a:t>Agenda:  What are we doing today? </a:t>
            </a:r>
            <a:endParaRPr sz="3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676194" y="210250"/>
            <a:ext cx="7991395" cy="6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Meet Your School Counselors</a:t>
            </a:r>
            <a:b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</a:b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Ms. Song (1</a:t>
            </a:r>
            <a:r>
              <a:rPr lang="en" sz="2000" baseline="30000" dirty="0">
                <a:latin typeface="Chelsea Market"/>
                <a:ea typeface="Chelsea Market"/>
                <a:cs typeface="Chelsea Market"/>
                <a:sym typeface="Chelsea Market"/>
              </a:rPr>
              <a:t>st</a:t>
            </a: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 &amp; 5</a:t>
            </a:r>
            <a:r>
              <a:rPr lang="en" sz="2000" baseline="30000" dirty="0">
                <a:latin typeface="Chelsea Market"/>
                <a:ea typeface="Chelsea Market"/>
                <a:cs typeface="Chelsea Market"/>
                <a:sym typeface="Chelsea Market"/>
              </a:rPr>
              <a:t>th</a:t>
            </a: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), Ms. Kight (2</a:t>
            </a:r>
            <a:r>
              <a:rPr lang="en" sz="2000" baseline="30000" dirty="0">
                <a:latin typeface="Chelsea Market"/>
                <a:ea typeface="Chelsea Market"/>
                <a:cs typeface="Chelsea Market"/>
                <a:sym typeface="Chelsea Market"/>
              </a:rPr>
              <a:t>nd</a:t>
            </a: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 &amp; 4</a:t>
            </a:r>
            <a:r>
              <a:rPr lang="en" sz="2000" baseline="30000" dirty="0">
                <a:latin typeface="Chelsea Market"/>
                <a:ea typeface="Chelsea Market"/>
                <a:cs typeface="Chelsea Market"/>
                <a:sym typeface="Chelsea Market"/>
              </a:rPr>
              <a:t>th</a:t>
            </a: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 ), &amp; Ms. Payne (K &amp; 3</a:t>
            </a:r>
            <a:r>
              <a:rPr lang="en" sz="2000" baseline="30000" dirty="0">
                <a:latin typeface="Chelsea Market"/>
                <a:ea typeface="Chelsea Market"/>
                <a:cs typeface="Chelsea Market"/>
                <a:sym typeface="Chelsea Market"/>
              </a:rPr>
              <a:t>rd</a:t>
            </a:r>
            <a:r>
              <a:rPr lang="en" sz="2000" dirty="0">
                <a:latin typeface="Chelsea Market"/>
                <a:ea typeface="Chelsea Market"/>
                <a:cs typeface="Chelsea Market"/>
                <a:sym typeface="Chelsea Market"/>
              </a:rPr>
              <a:t>)  </a:t>
            </a:r>
            <a:endParaRPr sz="20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women smiling in front of a mural&#10;&#10;Description automatically generated">
            <a:extLst>
              <a:ext uri="{FF2B5EF4-FFF2-40B4-BE49-F238E27FC236}">
                <a16:creationId xmlns:a16="http://schemas.microsoft.com/office/drawing/2014/main" id="{3382A98C-15BA-977F-0CF2-037FCB6F5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901" y="1344706"/>
            <a:ext cx="4887046" cy="34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2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2312475" y="210250"/>
            <a:ext cx="4821300" cy="6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Confidentiality </a:t>
            </a:r>
            <a:endParaRPr sz="30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5A7F18-D542-EB09-015E-A3FCE49F6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245" y="1014293"/>
            <a:ext cx="2889198" cy="37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4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99892" y="210250"/>
            <a:ext cx="8911158" cy="6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How do I make an appt. to talk wi</a:t>
            </a:r>
            <a:r>
              <a:rPr lang="en-US" sz="3000" dirty="0">
                <a:latin typeface="Chelsea Market"/>
                <a:ea typeface="Chelsea Market"/>
                <a:cs typeface="Chelsea Market"/>
                <a:sym typeface="Chelsea Market"/>
              </a:rPr>
              <a:t>th </a:t>
            </a:r>
            <a:r>
              <a:rPr lang="en" sz="3000" dirty="0">
                <a:latin typeface="Chelsea Market"/>
                <a:ea typeface="Chelsea Market"/>
                <a:cs typeface="Chelsea Market"/>
                <a:sym typeface="Chelsea Market"/>
              </a:rPr>
              <a:t>my School Counselor? </a:t>
            </a:r>
            <a:endParaRPr sz="30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FEAE5-D54F-C7C9-28F0-9882259554DF}"/>
              </a:ext>
            </a:extLst>
          </p:cNvPr>
          <p:cNvSpPr txBox="1"/>
          <p:nvPr/>
        </p:nvSpPr>
        <p:spPr>
          <a:xfrm>
            <a:off x="591671" y="1475334"/>
            <a:ext cx="7784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elsea Market"/>
              </a:rPr>
              <a:t>Please fill out a pass or ask your teacher if you need to speak with a counselor for a small problem, medium problem, or big problem.</a:t>
            </a:r>
          </a:p>
        </p:txBody>
      </p:sp>
      <p:pic>
        <p:nvPicPr>
          <p:cNvPr id="4" name="Picture 3" descr="A pair of orange papers on a concrete surface&#10;&#10;Description automatically generated">
            <a:extLst>
              <a:ext uri="{FF2B5EF4-FFF2-40B4-BE49-F238E27FC236}">
                <a16:creationId xmlns:a16="http://schemas.microsoft.com/office/drawing/2014/main" id="{8DEC04C4-F3C8-9476-B3A9-1BD2E5CD5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420471" y="2804672"/>
            <a:ext cx="3419395" cy="212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13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99892" y="210250"/>
            <a:ext cx="8911158" cy="691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helsea Market"/>
                <a:ea typeface="Chelsea Market"/>
                <a:cs typeface="Chelsea Market"/>
                <a:sym typeface="Chelsea Market"/>
              </a:rPr>
              <a:t>How do I make an appt. to talk wi</a:t>
            </a:r>
            <a:r>
              <a:rPr lang="en-US" sz="2400" dirty="0">
                <a:latin typeface="Chelsea Market"/>
                <a:ea typeface="Chelsea Market"/>
                <a:cs typeface="Chelsea Market"/>
                <a:sym typeface="Chelsea Market"/>
              </a:rPr>
              <a:t>th </a:t>
            </a:r>
            <a:r>
              <a:rPr lang="en" sz="2400" dirty="0">
                <a:latin typeface="Chelsea Market"/>
                <a:ea typeface="Chelsea Market"/>
                <a:cs typeface="Chelsea Market"/>
                <a:sym typeface="Chelsea Market"/>
              </a:rPr>
              <a:t>my School Counselor cont’d.? </a:t>
            </a:r>
            <a:endParaRPr sz="2400" dirty="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FEAE5-D54F-C7C9-28F0-9882259554DF}"/>
              </a:ext>
            </a:extLst>
          </p:cNvPr>
          <p:cNvSpPr txBox="1"/>
          <p:nvPr/>
        </p:nvSpPr>
        <p:spPr>
          <a:xfrm>
            <a:off x="261257" y="1475334"/>
            <a:ext cx="8483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School counseling self-referral form (pass) created by Whole Hearted School Counseling </a:t>
            </a:r>
            <a:r>
              <a:rPr lang="en-US" sz="1800" dirty="0">
                <a:latin typeface="Comic Sans MS" panose="030F0702030302020204" pitchFamily="66" charset="0"/>
              </a:rPr>
              <a:t>(Teachers Pay Teachers)</a:t>
            </a:r>
            <a:endParaRPr lang="en-US" sz="2400" dirty="0">
              <a:latin typeface="Chelsea Market"/>
            </a:endParaRPr>
          </a:p>
        </p:txBody>
      </p:sp>
      <p:pic>
        <p:nvPicPr>
          <p:cNvPr id="3" name="Picture 2" descr="Bear and butterflies with the Whole Hearted School Counseling on the bear's fur and bottom of feet. ">
            <a:extLst>
              <a:ext uri="{FF2B5EF4-FFF2-40B4-BE49-F238E27FC236}">
                <a16:creationId xmlns:a16="http://schemas.microsoft.com/office/drawing/2014/main" id="{B29E6EA7-5FF8-0AA2-9612-BF7F20C12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39" y="257175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02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39200" y="2150324"/>
            <a:ext cx="5238600" cy="11361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helsea Market"/>
                <a:ea typeface="Chelsea Market"/>
                <a:cs typeface="Chelsea Market"/>
                <a:sym typeface="Chelsea Market"/>
              </a:rPr>
              <a:t>Ms. Joyce Gives the Best High Fives</a:t>
            </a:r>
            <a:endParaRPr sz="30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94" name="Google Shape;94;p1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6925" y="1012238"/>
            <a:ext cx="3119000" cy="3119000"/>
          </a:xfrm>
          <a:prstGeom prst="rect">
            <a:avLst/>
          </a:prstGeom>
          <a:noFill/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" name="Google Shape;95;p18"/>
          <p:cNvSpPr txBox="1">
            <a:spLocks noGrp="1"/>
          </p:cNvSpPr>
          <p:nvPr>
            <p:ph type="ctrTitle"/>
          </p:nvPr>
        </p:nvSpPr>
        <p:spPr>
          <a:xfrm>
            <a:off x="3766200" y="238250"/>
            <a:ext cx="1611600" cy="632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helsea Market"/>
                <a:ea typeface="Chelsea Market"/>
                <a:cs typeface="Chelsea Market"/>
                <a:sym typeface="Chelsea Market"/>
              </a:rPr>
              <a:t>Story</a:t>
            </a:r>
            <a:endParaRPr sz="30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6550" y="4326800"/>
            <a:ext cx="634500" cy="6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691</Words>
  <Application>Microsoft Office PowerPoint</Application>
  <PresentationFormat>On-screen Show (16:9)</PresentationFormat>
  <Paragraphs>83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Century Gothic</vt:lpstr>
      <vt:lpstr>Chelsea Market</vt:lpstr>
      <vt:lpstr>Comfortaa</vt:lpstr>
      <vt:lpstr>Comic Sans MS</vt:lpstr>
      <vt:lpstr>Trade Gothic LT Pro</vt:lpstr>
      <vt:lpstr>Simple Light</vt:lpstr>
      <vt:lpstr>PowerPoint Presentation</vt:lpstr>
      <vt:lpstr>Learning Objectives </vt:lpstr>
      <vt:lpstr>Lesson Expectations: 5 Senses</vt:lpstr>
      <vt:lpstr>*Confidentiality  *Counseling passes *Story:  Mrs. Joyce Gives the Best High Fives *“Meet the Counselor” Activity Coloring Book *Photo Office Tour</vt:lpstr>
      <vt:lpstr>Meet Your School Counselors Ms. Song (1st &amp; 5th), Ms. Kight (2nd &amp; 4th ), &amp; Ms. Payne (K &amp; 3rd)  </vt:lpstr>
      <vt:lpstr>Confidentiality </vt:lpstr>
      <vt:lpstr>How do I make an appt. to talk with my School Counselor? </vt:lpstr>
      <vt:lpstr>How do I make an appt. to talk with my School Counselor cont’d.? </vt:lpstr>
      <vt:lpstr>Ms. Joyce Gives the Best High Fives </vt:lpstr>
      <vt:lpstr>Brain Break Time!</vt:lpstr>
      <vt:lpstr>Activity</vt:lpstr>
      <vt:lpstr>Activity </vt:lpstr>
      <vt:lpstr>Come visit us in our spaces: Ms. Kight &amp; Ms. Payne’s Office    (Photo Office Tour)</vt:lpstr>
      <vt:lpstr>Come visit us in our spaces: Ms. Song’s Office   (Photo Office Tour)</vt:lpstr>
      <vt:lpstr>What kinds of things does my school counselor talk to students about?  </vt:lpstr>
      <vt:lpstr>Closing</vt:lpstr>
      <vt:lpstr>Post-Test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Marissa A. Payne</dc:creator>
  <cp:lastModifiedBy>Marissa A. Payne</cp:lastModifiedBy>
  <cp:revision>6</cp:revision>
  <cp:lastPrinted>2023-08-21T17:57:16Z</cp:lastPrinted>
  <dcterms:modified xsi:type="dcterms:W3CDTF">2023-08-23T18:41:30Z</dcterms:modified>
</cp:coreProperties>
</file>