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73" r:id="rId2"/>
  </p:sldMasterIdLst>
  <p:notesMasterIdLst>
    <p:notesMasterId r:id="rId27"/>
  </p:notesMasterIdLst>
  <p:sldIdLst>
    <p:sldId id="256" r:id="rId3"/>
    <p:sldId id="271" r:id="rId4"/>
    <p:sldId id="259" r:id="rId5"/>
    <p:sldId id="260" r:id="rId6"/>
    <p:sldId id="281" r:id="rId7"/>
    <p:sldId id="272" r:id="rId8"/>
    <p:sldId id="273" r:id="rId9"/>
    <p:sldId id="274" r:id="rId10"/>
    <p:sldId id="275" r:id="rId11"/>
    <p:sldId id="261" r:id="rId12"/>
    <p:sldId id="282" r:id="rId13"/>
    <p:sldId id="262" r:id="rId14"/>
    <p:sldId id="276" r:id="rId15"/>
    <p:sldId id="277" r:id="rId16"/>
    <p:sldId id="263" r:id="rId17"/>
    <p:sldId id="264" r:id="rId18"/>
    <p:sldId id="265" r:id="rId19"/>
    <p:sldId id="266" r:id="rId20"/>
    <p:sldId id="267" r:id="rId21"/>
    <p:sldId id="278" r:id="rId22"/>
    <p:sldId id="279" r:id="rId23"/>
    <p:sldId id="269" r:id="rId24"/>
    <p:sldId id="270" r:id="rId25"/>
    <p:sldId id="280" r:id="rId26"/>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howme.com/sh/?h=p38hlV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google.com/document/d/1l84h1s4TtsnxbT8i8kxjhbjjD7MFg5hg9cVOcm_t4q8/edit?usp=shar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437378e53b_0_6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437378e53b_0_6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latin typeface="Chelsea Market"/>
                <a:ea typeface="Chelsea Market"/>
                <a:cs typeface="Chelsea Market"/>
                <a:sym typeface="Chelsea Market"/>
              </a:rPr>
              <a:t>Greet students and introduce topic.  Go over Energetic Counselor curriculum and how this came about. </a:t>
            </a:r>
            <a:endParaRPr dirty="0">
              <a:latin typeface="Chelsea Market"/>
              <a:ea typeface="Chelsea Market"/>
              <a:cs typeface="Chelsea Market"/>
              <a:sym typeface="Chelsea Market"/>
            </a:endParaRPr>
          </a:p>
          <a:p>
            <a:pPr marL="0" indent="0">
              <a:buNone/>
            </a:pPr>
            <a:r>
              <a:rPr lang="en" dirty="0">
                <a:latin typeface="Chelsea Market"/>
                <a:ea typeface="Chelsea Market"/>
                <a:cs typeface="Chelsea Market"/>
                <a:sym typeface="Chelsea Market"/>
              </a:rPr>
              <a:t>(2 Minutes)</a:t>
            </a:r>
            <a:endParaRPr dirty="0">
              <a:latin typeface="Chelsea Market"/>
              <a:ea typeface="Chelsea Market"/>
              <a:cs typeface="Chelsea Market"/>
              <a:sym typeface="Chelsea Marke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3aacc62598_1_8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3aacc62598_1_8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latin typeface="Chelsea Market"/>
                <a:ea typeface="Chelsea Market"/>
                <a:cs typeface="Chelsea Market"/>
                <a:sym typeface="Chelsea Market"/>
              </a:rPr>
              <a:t>Read </a:t>
            </a:r>
            <a:r>
              <a:rPr lang="en" u="sng" dirty="0">
                <a:solidFill>
                  <a:schemeClr val="hlink"/>
                </a:solidFill>
                <a:latin typeface="Chelsea Market"/>
                <a:ea typeface="Chelsea Market"/>
                <a:cs typeface="Chelsea Market"/>
                <a:sym typeface="Chelsea Market"/>
                <a:hlinkClick r:id="rId3"/>
              </a:rPr>
              <a:t>story</a:t>
            </a:r>
            <a:r>
              <a:rPr lang="en" dirty="0">
                <a:latin typeface="Chelsea Market"/>
                <a:ea typeface="Chelsea Market"/>
                <a:cs typeface="Chelsea Market"/>
                <a:sym typeface="Chelsea Market"/>
              </a:rPr>
              <a:t> and stop to process/ simplify.  The story has great content but can be a bit “wordy”.  Feel free to read ahead of time and place sticky notes, throughout, to shorten/ simplify certain parts.  </a:t>
            </a:r>
            <a:endParaRPr dirty="0">
              <a:latin typeface="Chelsea Market"/>
              <a:ea typeface="Chelsea Market"/>
              <a:cs typeface="Chelsea Market"/>
              <a:sym typeface="Chelsea Market"/>
            </a:endParaRPr>
          </a:p>
          <a:p>
            <a:pPr marL="0" indent="0">
              <a:buNone/>
            </a:pPr>
            <a:r>
              <a:rPr lang="en" dirty="0">
                <a:latin typeface="Chelsea Market"/>
                <a:ea typeface="Chelsea Market"/>
                <a:cs typeface="Chelsea Market"/>
                <a:sym typeface="Chelsea Market"/>
              </a:rPr>
              <a:t>(15 Minutes) </a:t>
            </a:r>
            <a:endParaRPr dirty="0">
              <a:latin typeface="Chelsea Market"/>
              <a:ea typeface="Chelsea Market"/>
              <a:cs typeface="Chelsea Market"/>
              <a:sym typeface="Chelsea Marke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f6b198058f_0_6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b="1" u="sng" dirty="0">
                <a:solidFill>
                  <a:schemeClr val="hlink"/>
                </a:solidFill>
                <a:latin typeface="Chelsea Market"/>
                <a:ea typeface="Chelsea Market"/>
                <a:cs typeface="Chelsea Market"/>
                <a:sym typeface="Chelsea Market"/>
                <a:hlinkClick r:id="rId3"/>
              </a:rPr>
              <a:t>“Make a Connection Activity”</a:t>
            </a:r>
            <a:r>
              <a:rPr lang="en" b="1" dirty="0">
                <a:latin typeface="Chelsea Market"/>
                <a:ea typeface="Chelsea Market"/>
                <a:cs typeface="Chelsea Market"/>
                <a:sym typeface="Chelsea Market"/>
              </a:rPr>
              <a:t> (7 Minutes) </a:t>
            </a:r>
            <a:endParaRPr b="1" dirty="0">
              <a:latin typeface="Chelsea Market"/>
              <a:ea typeface="Chelsea Market"/>
              <a:cs typeface="Chelsea Market"/>
              <a:sym typeface="Chelsea Market"/>
            </a:endParaRPr>
          </a:p>
          <a:p>
            <a:pPr marL="0" indent="0">
              <a:buNone/>
            </a:pPr>
            <a:r>
              <a:rPr lang="en" b="1" dirty="0">
                <a:latin typeface="Chelsea Market"/>
                <a:ea typeface="Chelsea Market"/>
                <a:cs typeface="Chelsea Market"/>
                <a:sym typeface="Chelsea Market"/>
              </a:rPr>
              <a:t>Directions:  </a:t>
            </a:r>
            <a:r>
              <a:rPr lang="en" dirty="0">
                <a:solidFill>
                  <a:schemeClr val="dk1"/>
                </a:solidFill>
                <a:latin typeface="Chelsea Market"/>
                <a:ea typeface="Chelsea Market"/>
                <a:cs typeface="Chelsea Market"/>
                <a:sym typeface="Chelsea Market"/>
              </a:rPr>
              <a:t>“I have a collection of items with me today.  Each of these items has a connection to the School Counselor’s role/ job.   I will split you into groups and assign an item to your group.  You will work with your group to figure out the connection of your group’s item.  If time allows, complete the activity sheet for the other items on the list.  If you get stuck, don’t worry.  We will go over each item together.”  </a:t>
            </a:r>
            <a:endParaRPr b="1" dirty="0">
              <a:latin typeface="Chelsea Market"/>
              <a:ea typeface="Chelsea Market"/>
              <a:cs typeface="Chelsea Market"/>
              <a:sym typeface="Chelsea Market"/>
            </a:endParaRPr>
          </a:p>
          <a:p>
            <a:pPr marL="465887" indent="-304121">
              <a:buFont typeface="Chelsea Market"/>
              <a:buAutoNum type="arabicParenR"/>
            </a:pPr>
            <a:r>
              <a:rPr lang="en" dirty="0">
                <a:latin typeface="Chelsea Market"/>
                <a:ea typeface="Chelsea Market"/>
                <a:cs typeface="Chelsea Market"/>
                <a:sym typeface="Chelsea Market"/>
              </a:rPr>
              <a:t>Separate students into groups of 3-4.  (An easy way to do this is to simply have them to count off.) </a:t>
            </a:r>
            <a:endParaRPr dirty="0">
              <a:latin typeface="Chelsea Market"/>
              <a:ea typeface="Chelsea Market"/>
              <a:cs typeface="Chelsea Market"/>
              <a:sym typeface="Chelsea Market"/>
            </a:endParaRPr>
          </a:p>
          <a:p>
            <a:pPr marL="465887" indent="-304121">
              <a:buFont typeface="Chelsea Market"/>
              <a:buAutoNum type="arabicParenR"/>
            </a:pPr>
            <a:r>
              <a:rPr lang="en" dirty="0">
                <a:latin typeface="Chelsea Market"/>
                <a:ea typeface="Chelsea Market"/>
                <a:cs typeface="Chelsea Market"/>
                <a:sym typeface="Chelsea Market"/>
              </a:rPr>
              <a:t>Once they are in their groups, have them work together on their group’s assigned item.  </a:t>
            </a:r>
            <a:endParaRPr dirty="0">
              <a:latin typeface="Chelsea Market"/>
              <a:ea typeface="Chelsea Market"/>
              <a:cs typeface="Chelsea Market"/>
              <a:sym typeface="Chelsea Market"/>
            </a:endParaRPr>
          </a:p>
          <a:p>
            <a:pPr marL="465887" indent="-304121">
              <a:buFont typeface="Chelsea Market"/>
              <a:buAutoNum type="arabicParenR"/>
            </a:pPr>
            <a:r>
              <a:rPr lang="en" dirty="0">
                <a:latin typeface="Chelsea Market"/>
                <a:ea typeface="Chelsea Market"/>
                <a:cs typeface="Chelsea Market"/>
                <a:sym typeface="Chelsea Market"/>
              </a:rPr>
              <a:t>Share the “connections” (answers) with the class.  </a:t>
            </a:r>
            <a:endParaRPr dirty="0">
              <a:latin typeface="Chelsea Market"/>
              <a:ea typeface="Chelsea Market"/>
              <a:cs typeface="Chelsea Market"/>
              <a:sym typeface="Chelsea Market"/>
            </a:endParaRPr>
          </a:p>
          <a:p>
            <a:pPr marL="0" indent="0">
              <a:buNone/>
            </a:pPr>
            <a:r>
              <a:rPr lang="en" dirty="0"/>
              <a:t> </a:t>
            </a:r>
            <a:endParaRPr dirty="0"/>
          </a:p>
        </p:txBody>
      </p:sp>
      <p:sp>
        <p:nvSpPr>
          <p:cNvPr id="158" name="Google Shape;158;gf6b198058f_0_64:notes"/>
          <p:cNvSpPr>
            <a:spLocks noGrp="1" noRot="1" noChangeAspect="1"/>
          </p:cNvSpPr>
          <p:nvPr>
            <p:ph type="sldImg" idx="2"/>
          </p:nvPr>
        </p:nvSpPr>
        <p:spPr>
          <a:xfrm>
            <a:off x="404813" y="696913"/>
            <a:ext cx="6199187"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3aacc62598_0_8: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r>
              <a:rPr lang="en-US" dirty="0">
                <a:latin typeface="Chelsea Market"/>
                <a:ea typeface="Chelsea Market"/>
                <a:cs typeface="Chelsea Market"/>
                <a:sym typeface="Chelsea Market"/>
              </a:rPr>
              <a:t>Give time for students to work on activity.</a:t>
            </a:r>
            <a:endParaRPr dirty="0">
              <a:latin typeface="Chelsea Market"/>
              <a:ea typeface="Chelsea Market"/>
              <a:cs typeface="Chelsea Market"/>
              <a:sym typeface="Chelsea Market"/>
            </a:endParaRPr>
          </a:p>
        </p:txBody>
      </p:sp>
      <p:sp>
        <p:nvSpPr>
          <p:cNvPr id="107" name="Google Shape;107;g13aacc62598_0_8:notes"/>
          <p:cNvSpPr>
            <a:spLocks noGrp="1" noRot="1" noChangeAspect="1"/>
          </p:cNvSpPr>
          <p:nvPr>
            <p:ph type="sldImg" idx="2"/>
          </p:nvPr>
        </p:nvSpPr>
        <p:spPr>
          <a:xfrm>
            <a:off x="431800" y="708025"/>
            <a:ext cx="6300788"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1624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3aacc62598_0_8: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r>
              <a:rPr lang="en-US" dirty="0">
                <a:latin typeface="Chelsea Market"/>
                <a:ea typeface="Chelsea Market"/>
                <a:cs typeface="Chelsea Market"/>
                <a:sym typeface="Chelsea Market"/>
              </a:rPr>
              <a:t>Have the “reporter” share out what group came up with for their item.</a:t>
            </a:r>
            <a:endParaRPr dirty="0">
              <a:latin typeface="Chelsea Market"/>
              <a:ea typeface="Chelsea Market"/>
              <a:cs typeface="Chelsea Market"/>
              <a:sym typeface="Chelsea Market"/>
            </a:endParaRPr>
          </a:p>
        </p:txBody>
      </p:sp>
      <p:sp>
        <p:nvSpPr>
          <p:cNvPr id="107" name="Google Shape;107;g13aacc62598_0_8:notes"/>
          <p:cNvSpPr>
            <a:spLocks noGrp="1" noRot="1" noChangeAspect="1"/>
          </p:cNvSpPr>
          <p:nvPr>
            <p:ph type="sldImg" idx="2"/>
          </p:nvPr>
        </p:nvSpPr>
        <p:spPr>
          <a:xfrm>
            <a:off x="431800" y="708025"/>
            <a:ext cx="6300788"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1311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3bdbe9b2b4_0_1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a:solidFill>
                  <a:schemeClr val="dk1"/>
                </a:solidFill>
                <a:latin typeface="Chelsea Market"/>
                <a:ea typeface="Chelsea Market"/>
                <a:cs typeface="Chelsea Market"/>
                <a:sym typeface="Chelsea Market"/>
              </a:rPr>
              <a:t>Go over slide </a:t>
            </a:r>
            <a:endParaRPr>
              <a:solidFill>
                <a:schemeClr val="dk1"/>
              </a:solidFill>
              <a:latin typeface="Chelsea Market"/>
              <a:ea typeface="Chelsea Market"/>
              <a:cs typeface="Chelsea Market"/>
              <a:sym typeface="Chelsea Market"/>
            </a:endParaRPr>
          </a:p>
          <a:p>
            <a:pPr marL="0" indent="0">
              <a:buClr>
                <a:schemeClr val="dk1"/>
              </a:buClr>
              <a:buNone/>
            </a:pPr>
            <a:r>
              <a:rPr lang="en">
                <a:solidFill>
                  <a:schemeClr val="dk1"/>
                </a:solidFill>
                <a:latin typeface="Chelsea Market"/>
                <a:ea typeface="Chelsea Market"/>
                <a:cs typeface="Chelsea Market"/>
                <a:sym typeface="Chelsea Market"/>
              </a:rPr>
              <a:t>(1 Minute) </a:t>
            </a:r>
            <a:endParaRPr>
              <a:latin typeface="Chelsea Market"/>
              <a:ea typeface="Chelsea Market"/>
              <a:cs typeface="Chelsea Market"/>
              <a:sym typeface="Chelsea Market"/>
            </a:endParaRPr>
          </a:p>
        </p:txBody>
      </p:sp>
      <p:sp>
        <p:nvSpPr>
          <p:cNvPr id="168" name="Google Shape;168;g13bdbe9b2b4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3bdbe9b2b4_0_2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a:solidFill>
                  <a:schemeClr val="dk1"/>
                </a:solidFill>
                <a:latin typeface="Chelsea Market"/>
                <a:ea typeface="Chelsea Market"/>
                <a:cs typeface="Chelsea Market"/>
                <a:sym typeface="Chelsea Market"/>
              </a:rPr>
              <a:t>Go over slide </a:t>
            </a:r>
            <a:endParaRPr>
              <a:solidFill>
                <a:schemeClr val="dk1"/>
              </a:solidFill>
              <a:latin typeface="Chelsea Market"/>
              <a:ea typeface="Chelsea Market"/>
              <a:cs typeface="Chelsea Market"/>
              <a:sym typeface="Chelsea Market"/>
            </a:endParaRPr>
          </a:p>
          <a:p>
            <a:pPr marL="0" indent="0">
              <a:buClr>
                <a:schemeClr val="dk1"/>
              </a:buClr>
              <a:buNone/>
            </a:pPr>
            <a:r>
              <a:rPr lang="en">
                <a:solidFill>
                  <a:schemeClr val="dk1"/>
                </a:solidFill>
                <a:latin typeface="Chelsea Market"/>
                <a:ea typeface="Chelsea Market"/>
                <a:cs typeface="Chelsea Market"/>
                <a:sym typeface="Chelsea Market"/>
              </a:rPr>
              <a:t>(1 Minute) </a:t>
            </a:r>
            <a:endParaRPr>
              <a:latin typeface="Chelsea Market"/>
              <a:ea typeface="Chelsea Market"/>
              <a:cs typeface="Chelsea Market"/>
              <a:sym typeface="Chelsea Market"/>
            </a:endParaRPr>
          </a:p>
        </p:txBody>
      </p:sp>
      <p:sp>
        <p:nvSpPr>
          <p:cNvPr id="178" name="Google Shape;178;g13bdbe9b2b4_0_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bdbe9b2b4_0_8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a:solidFill>
                  <a:schemeClr val="dk1"/>
                </a:solidFill>
                <a:latin typeface="Chelsea Market"/>
                <a:ea typeface="Chelsea Market"/>
                <a:cs typeface="Chelsea Market"/>
                <a:sym typeface="Chelsea Market"/>
              </a:rPr>
              <a:t>Go over slide </a:t>
            </a:r>
            <a:endParaRPr>
              <a:solidFill>
                <a:schemeClr val="dk1"/>
              </a:solidFill>
              <a:latin typeface="Chelsea Market"/>
              <a:ea typeface="Chelsea Market"/>
              <a:cs typeface="Chelsea Market"/>
              <a:sym typeface="Chelsea Market"/>
            </a:endParaRPr>
          </a:p>
          <a:p>
            <a:pPr marL="0" indent="0">
              <a:buClr>
                <a:schemeClr val="dk1"/>
              </a:buClr>
              <a:buNone/>
            </a:pPr>
            <a:r>
              <a:rPr lang="en">
                <a:solidFill>
                  <a:schemeClr val="dk1"/>
                </a:solidFill>
                <a:latin typeface="Chelsea Market"/>
                <a:ea typeface="Chelsea Market"/>
                <a:cs typeface="Chelsea Market"/>
                <a:sym typeface="Chelsea Market"/>
              </a:rPr>
              <a:t>(1 Minute) </a:t>
            </a:r>
            <a:endParaRPr>
              <a:latin typeface="Chelsea Market"/>
              <a:ea typeface="Chelsea Market"/>
              <a:cs typeface="Chelsea Market"/>
              <a:sym typeface="Chelsea Market"/>
            </a:endParaRPr>
          </a:p>
        </p:txBody>
      </p:sp>
      <p:sp>
        <p:nvSpPr>
          <p:cNvPr id="188" name="Google Shape;188;g13bdbe9b2b4_0_8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bdbe9b2b4_0_7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a:solidFill>
                  <a:schemeClr val="dk1"/>
                </a:solidFill>
                <a:latin typeface="Chelsea Market"/>
                <a:ea typeface="Chelsea Market"/>
                <a:cs typeface="Chelsea Market"/>
                <a:sym typeface="Chelsea Market"/>
              </a:rPr>
              <a:t>Go over slide </a:t>
            </a:r>
            <a:endParaRPr>
              <a:solidFill>
                <a:schemeClr val="dk1"/>
              </a:solidFill>
              <a:latin typeface="Chelsea Market"/>
              <a:ea typeface="Chelsea Market"/>
              <a:cs typeface="Chelsea Market"/>
              <a:sym typeface="Chelsea Market"/>
            </a:endParaRPr>
          </a:p>
          <a:p>
            <a:pPr marL="0" indent="0">
              <a:buClr>
                <a:schemeClr val="dk1"/>
              </a:buClr>
              <a:buNone/>
            </a:pPr>
            <a:r>
              <a:rPr lang="en">
                <a:solidFill>
                  <a:schemeClr val="dk1"/>
                </a:solidFill>
                <a:latin typeface="Chelsea Market"/>
                <a:ea typeface="Chelsea Market"/>
                <a:cs typeface="Chelsea Market"/>
                <a:sym typeface="Chelsea Market"/>
              </a:rPr>
              <a:t>(1 Minute) </a:t>
            </a:r>
            <a:endParaRPr>
              <a:latin typeface="Chelsea Market"/>
              <a:ea typeface="Chelsea Market"/>
              <a:cs typeface="Chelsea Market"/>
              <a:sym typeface="Chelsea Market"/>
            </a:endParaRPr>
          </a:p>
        </p:txBody>
      </p:sp>
      <p:sp>
        <p:nvSpPr>
          <p:cNvPr id="198" name="Google Shape;198;g13bdbe9b2b4_0_7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bdbe9b2b4_0_9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a:solidFill>
                  <a:schemeClr val="dk1"/>
                </a:solidFill>
                <a:latin typeface="Chelsea Market"/>
                <a:ea typeface="Chelsea Market"/>
                <a:cs typeface="Chelsea Market"/>
                <a:sym typeface="Chelsea Market"/>
              </a:rPr>
              <a:t>Go over slide </a:t>
            </a:r>
            <a:endParaRPr>
              <a:solidFill>
                <a:schemeClr val="dk1"/>
              </a:solidFill>
              <a:latin typeface="Chelsea Market"/>
              <a:ea typeface="Chelsea Market"/>
              <a:cs typeface="Chelsea Market"/>
              <a:sym typeface="Chelsea Market"/>
            </a:endParaRPr>
          </a:p>
          <a:p>
            <a:pPr marL="0" indent="0">
              <a:buClr>
                <a:schemeClr val="dk1"/>
              </a:buClr>
              <a:buNone/>
            </a:pPr>
            <a:r>
              <a:rPr lang="en">
                <a:solidFill>
                  <a:schemeClr val="dk1"/>
                </a:solidFill>
                <a:latin typeface="Chelsea Market"/>
                <a:ea typeface="Chelsea Market"/>
                <a:cs typeface="Chelsea Market"/>
                <a:sym typeface="Chelsea Market"/>
              </a:rPr>
              <a:t>(1 Minute) </a:t>
            </a:r>
            <a:endParaRPr>
              <a:latin typeface="Chelsea Market"/>
              <a:ea typeface="Chelsea Market"/>
              <a:cs typeface="Chelsea Market"/>
              <a:sym typeface="Chelsea Market"/>
            </a:endParaRPr>
          </a:p>
        </p:txBody>
      </p:sp>
      <p:sp>
        <p:nvSpPr>
          <p:cNvPr id="208" name="Google Shape;208;g13bdbe9b2b4_0_9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3aacc62598_0_8: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r>
              <a:rPr lang="en">
                <a:solidFill>
                  <a:schemeClr val="dk1"/>
                </a:solidFill>
                <a:latin typeface="Chelsea Market"/>
                <a:ea typeface="Chelsea Market"/>
                <a:cs typeface="Chelsea Market"/>
                <a:sym typeface="Chelsea Market"/>
              </a:rPr>
              <a:t>Explain </a:t>
            </a:r>
            <a:r>
              <a:rPr lang="en" dirty="0">
                <a:solidFill>
                  <a:schemeClr val="dk1"/>
                </a:solidFill>
                <a:latin typeface="Chelsea Market"/>
                <a:ea typeface="Chelsea Market"/>
                <a:cs typeface="Chelsea Market"/>
                <a:sym typeface="Chelsea Market"/>
              </a:rPr>
              <a:t>each photo and objects of interest.</a:t>
            </a:r>
            <a:endParaRPr dirty="0">
              <a:solidFill>
                <a:schemeClr val="dk1"/>
              </a:solidFill>
              <a:latin typeface="Chelsea Market"/>
              <a:ea typeface="Chelsea Market"/>
              <a:cs typeface="Chelsea Market"/>
              <a:sym typeface="Chelsea Market"/>
            </a:endParaRPr>
          </a:p>
          <a:p>
            <a:pPr marL="0" indent="0">
              <a:buNone/>
            </a:pPr>
            <a:r>
              <a:rPr lang="en" dirty="0">
                <a:latin typeface="Chelsea Market"/>
                <a:ea typeface="Chelsea Market"/>
                <a:cs typeface="Chelsea Market"/>
                <a:sym typeface="Chelsea Market"/>
              </a:rPr>
              <a:t>(5 Minutes) </a:t>
            </a:r>
            <a:endParaRPr dirty="0">
              <a:latin typeface="Chelsea Market"/>
              <a:ea typeface="Chelsea Market"/>
              <a:cs typeface="Chelsea Market"/>
              <a:sym typeface="Chelsea Market"/>
            </a:endParaRPr>
          </a:p>
        </p:txBody>
      </p:sp>
      <p:sp>
        <p:nvSpPr>
          <p:cNvPr id="107" name="Google Shape;107;g13aacc62598_0_8:notes"/>
          <p:cNvSpPr>
            <a:spLocks noGrp="1" noRot="1" noChangeAspect="1"/>
          </p:cNvSpPr>
          <p:nvPr>
            <p:ph type="sldImg" idx="2"/>
          </p:nvPr>
        </p:nvSpPr>
        <p:spPr>
          <a:xfrm>
            <a:off x="431800" y="708025"/>
            <a:ext cx="6300788"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4c62ac990_0_66: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4c62ac990_0_66: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r>
              <a:rPr lang="en-US" dirty="0">
                <a:latin typeface="Chelsea Market"/>
                <a:ea typeface="Chelsea Market"/>
                <a:cs typeface="Chelsea Market"/>
                <a:sym typeface="Chelsea Market"/>
              </a:rPr>
              <a:t>Go over objectives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3aacc62598_0_8: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r>
              <a:rPr lang="en">
                <a:solidFill>
                  <a:schemeClr val="dk1"/>
                </a:solidFill>
                <a:latin typeface="Chelsea Market"/>
                <a:ea typeface="Chelsea Market"/>
                <a:cs typeface="Chelsea Market"/>
                <a:sym typeface="Chelsea Market"/>
              </a:rPr>
              <a:t>Explain </a:t>
            </a:r>
            <a:r>
              <a:rPr lang="en" dirty="0">
                <a:solidFill>
                  <a:schemeClr val="dk1"/>
                </a:solidFill>
                <a:latin typeface="Chelsea Market"/>
                <a:ea typeface="Chelsea Market"/>
                <a:cs typeface="Chelsea Market"/>
                <a:sym typeface="Chelsea Market"/>
              </a:rPr>
              <a:t>each photo and objects of interest.</a:t>
            </a:r>
            <a:endParaRPr dirty="0">
              <a:solidFill>
                <a:schemeClr val="dk1"/>
              </a:solidFill>
              <a:latin typeface="Chelsea Market"/>
              <a:ea typeface="Chelsea Market"/>
              <a:cs typeface="Chelsea Market"/>
              <a:sym typeface="Chelsea Market"/>
            </a:endParaRPr>
          </a:p>
          <a:p>
            <a:pPr marL="0" indent="0">
              <a:buNone/>
            </a:pPr>
            <a:r>
              <a:rPr lang="en" dirty="0">
                <a:latin typeface="Chelsea Market"/>
                <a:ea typeface="Chelsea Market"/>
                <a:cs typeface="Chelsea Market"/>
                <a:sym typeface="Chelsea Market"/>
              </a:rPr>
              <a:t>(5 Minutes) </a:t>
            </a:r>
            <a:endParaRPr dirty="0">
              <a:latin typeface="Chelsea Market"/>
              <a:ea typeface="Chelsea Market"/>
              <a:cs typeface="Chelsea Market"/>
              <a:sym typeface="Chelsea Market"/>
            </a:endParaRPr>
          </a:p>
        </p:txBody>
      </p:sp>
      <p:sp>
        <p:nvSpPr>
          <p:cNvPr id="107" name="Google Shape;107;g13aacc62598_0_8:notes"/>
          <p:cNvSpPr>
            <a:spLocks noGrp="1" noRot="1" noChangeAspect="1"/>
          </p:cNvSpPr>
          <p:nvPr>
            <p:ph type="sldImg" idx="2"/>
          </p:nvPr>
        </p:nvSpPr>
        <p:spPr>
          <a:xfrm>
            <a:off x="431800" y="708025"/>
            <a:ext cx="6300788"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6482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37378e53b_0_19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solidFill>
                  <a:schemeClr val="dk1"/>
                </a:solidFill>
                <a:latin typeface="Chelsea Market"/>
                <a:ea typeface="Chelsea Market"/>
                <a:cs typeface="Chelsea Market"/>
                <a:sym typeface="Chelsea Market"/>
              </a:rPr>
              <a:t>Go over slide </a:t>
            </a:r>
            <a:endParaRPr>
              <a:solidFill>
                <a:schemeClr val="dk1"/>
              </a:solidFill>
              <a:latin typeface="Chelsea Market"/>
              <a:ea typeface="Chelsea Market"/>
              <a:cs typeface="Chelsea Market"/>
              <a:sym typeface="Chelsea Market"/>
            </a:endParaRPr>
          </a:p>
          <a:p>
            <a:pPr marL="0" indent="0">
              <a:buNone/>
            </a:pPr>
            <a:r>
              <a:rPr lang="en">
                <a:solidFill>
                  <a:schemeClr val="dk1"/>
                </a:solidFill>
                <a:latin typeface="Chelsea Market"/>
                <a:ea typeface="Chelsea Market"/>
                <a:cs typeface="Chelsea Market"/>
                <a:sym typeface="Chelsea Market"/>
              </a:rPr>
              <a:t>(2 Minutes) </a:t>
            </a:r>
            <a:endParaRPr>
              <a:solidFill>
                <a:schemeClr val="dk1"/>
              </a:solidFill>
              <a:latin typeface="Chelsea Market"/>
              <a:ea typeface="Chelsea Market"/>
              <a:cs typeface="Chelsea Market"/>
              <a:sym typeface="Chelsea Market"/>
            </a:endParaRPr>
          </a:p>
          <a:p>
            <a:pPr marL="0" indent="0">
              <a:buNone/>
            </a:pPr>
            <a:endParaRPr/>
          </a:p>
        </p:txBody>
      </p:sp>
      <p:sp>
        <p:nvSpPr>
          <p:cNvPr id="224" name="Google Shape;224;g2437378e53b_0_190:notes"/>
          <p:cNvSpPr>
            <a:spLocks noGrp="1" noRot="1" noChangeAspect="1"/>
          </p:cNvSpPr>
          <p:nvPr>
            <p:ph type="sldImg" idx="2"/>
          </p:nvPr>
        </p:nvSpPr>
        <p:spPr>
          <a:xfrm>
            <a:off x="404813" y="696913"/>
            <a:ext cx="6199187"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437378e53b_0_20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b="1" dirty="0">
                <a:solidFill>
                  <a:schemeClr val="dk1"/>
                </a:solidFill>
                <a:latin typeface="Chelsea Market"/>
                <a:ea typeface="Chelsea Market"/>
                <a:cs typeface="Chelsea Market"/>
                <a:sym typeface="Chelsea Market"/>
              </a:rPr>
              <a:t>Process/ Closing: </a:t>
            </a:r>
            <a:r>
              <a:rPr lang="en" dirty="0">
                <a:solidFill>
                  <a:schemeClr val="dk1"/>
                </a:solidFill>
                <a:latin typeface="Chelsea Market"/>
                <a:ea typeface="Chelsea Market"/>
                <a:cs typeface="Chelsea Market"/>
                <a:sym typeface="Chelsea Market"/>
              </a:rPr>
              <a:t>(5 Minutes)</a:t>
            </a:r>
            <a:endParaRPr b="1" dirty="0">
              <a:solidFill>
                <a:schemeClr val="dk1"/>
              </a:solidFill>
              <a:latin typeface="Chelsea Market"/>
              <a:ea typeface="Chelsea Market"/>
              <a:cs typeface="Chelsea Market"/>
              <a:sym typeface="Chelsea Market"/>
            </a:endParaRPr>
          </a:p>
          <a:p>
            <a:pPr marL="0" indent="0">
              <a:buNone/>
            </a:pPr>
            <a:r>
              <a:rPr lang="en" dirty="0">
                <a:solidFill>
                  <a:schemeClr val="dk1"/>
                </a:solidFill>
                <a:latin typeface="Chelsea Market"/>
                <a:ea typeface="Chelsea Market"/>
                <a:cs typeface="Chelsea Market"/>
                <a:sym typeface="Chelsea Market"/>
              </a:rPr>
              <a:t>As time allows, have students share answers to the questions on the slide.</a:t>
            </a:r>
            <a:endParaRPr dirty="0">
              <a:solidFill>
                <a:schemeClr val="dk1"/>
              </a:solidFill>
              <a:latin typeface="Chelsea Market"/>
              <a:ea typeface="Chelsea Market"/>
              <a:cs typeface="Chelsea Market"/>
              <a:sym typeface="Chelsea Market"/>
            </a:endParaRPr>
          </a:p>
          <a:p>
            <a:pPr marL="0" indent="0">
              <a:buClr>
                <a:schemeClr val="dk1"/>
              </a:buClr>
              <a:buNone/>
            </a:pPr>
            <a:r>
              <a:rPr lang="en" dirty="0">
                <a:solidFill>
                  <a:schemeClr val="dk1"/>
                </a:solidFill>
                <a:latin typeface="Chelsea Market"/>
                <a:ea typeface="Chelsea Market"/>
                <a:cs typeface="Chelsea Market"/>
                <a:sym typeface="Chelsea Market"/>
              </a:rPr>
              <a:t>Encourage Students to share what they learned with their families.  </a:t>
            </a:r>
            <a:endParaRPr b="1" dirty="0">
              <a:solidFill>
                <a:schemeClr val="dk1"/>
              </a:solidFill>
              <a:latin typeface="Chelsea Market"/>
              <a:ea typeface="Chelsea Market"/>
              <a:cs typeface="Chelsea Market"/>
              <a:sym typeface="Chelsea Market"/>
            </a:endParaRPr>
          </a:p>
          <a:p>
            <a:pPr marL="0" indent="0">
              <a:buNone/>
            </a:pPr>
            <a:endParaRPr dirty="0">
              <a:latin typeface="Chelsea Market"/>
              <a:ea typeface="Chelsea Market"/>
              <a:cs typeface="Chelsea Market"/>
              <a:sym typeface="Chelsea Market"/>
            </a:endParaRPr>
          </a:p>
          <a:p>
            <a:pPr marL="0" indent="0">
              <a:buNone/>
            </a:pPr>
            <a:endParaRPr dirty="0"/>
          </a:p>
        </p:txBody>
      </p:sp>
      <p:sp>
        <p:nvSpPr>
          <p:cNvPr id="237" name="Google Shape;237;g2437378e53b_0_202:notes"/>
          <p:cNvSpPr>
            <a:spLocks noGrp="1" noRot="1" noChangeAspect="1"/>
          </p:cNvSpPr>
          <p:nvPr>
            <p:ph type="sldImg" idx="2"/>
          </p:nvPr>
        </p:nvSpPr>
        <p:spPr>
          <a:xfrm>
            <a:off x="404813" y="696913"/>
            <a:ext cx="6199187"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3aacc62598_0_8: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r>
              <a:rPr lang="en-US" dirty="0">
                <a:latin typeface="Chelsea Market"/>
                <a:ea typeface="Chelsea Market"/>
                <a:cs typeface="Chelsea Market"/>
                <a:sym typeface="Chelsea Market"/>
              </a:rPr>
              <a:t>Give post-test. </a:t>
            </a:r>
            <a:endParaRPr dirty="0">
              <a:latin typeface="Chelsea Market"/>
              <a:ea typeface="Chelsea Market"/>
              <a:cs typeface="Chelsea Market"/>
              <a:sym typeface="Chelsea Market"/>
            </a:endParaRPr>
          </a:p>
        </p:txBody>
      </p:sp>
      <p:sp>
        <p:nvSpPr>
          <p:cNvPr id="107" name="Google Shape;107;g13aacc62598_0_8:notes"/>
          <p:cNvSpPr>
            <a:spLocks noGrp="1" noRot="1" noChangeAspect="1"/>
          </p:cNvSpPr>
          <p:nvPr>
            <p:ph type="sldImg" idx="2"/>
          </p:nvPr>
        </p:nvSpPr>
        <p:spPr>
          <a:xfrm>
            <a:off x="431800" y="708025"/>
            <a:ext cx="6300788"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6581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3aacc62598_0_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3aacc62598_0_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b="1" dirty="0">
                <a:solidFill>
                  <a:schemeClr val="dk1"/>
                </a:solidFill>
                <a:latin typeface="Chelsea Market"/>
                <a:ea typeface="Chelsea Market"/>
                <a:cs typeface="Chelsea Market"/>
                <a:sym typeface="Chelsea Market"/>
              </a:rPr>
              <a:t>2nd Grade</a:t>
            </a:r>
            <a:endParaRPr b="1" dirty="0">
              <a:solidFill>
                <a:schemeClr val="dk1"/>
              </a:solidFill>
              <a:latin typeface="Chelsea Market"/>
              <a:ea typeface="Chelsea Market"/>
              <a:cs typeface="Chelsea Market"/>
              <a:sym typeface="Chelsea Market"/>
            </a:endParaRPr>
          </a:p>
          <a:p>
            <a:pPr marL="0" indent="0">
              <a:buClr>
                <a:schemeClr val="dk1"/>
              </a:buClr>
              <a:buNone/>
            </a:pPr>
            <a:r>
              <a:rPr lang="en" dirty="0">
                <a:solidFill>
                  <a:schemeClr val="dk1"/>
                </a:solidFill>
                <a:latin typeface="Chelsea Market"/>
                <a:ea typeface="Chelsea Market"/>
                <a:cs typeface="Chelsea Market"/>
                <a:sym typeface="Chelsea Market"/>
              </a:rPr>
              <a:t>Go over expectations and provide examples.</a:t>
            </a:r>
            <a:endParaRPr dirty="0">
              <a:solidFill>
                <a:schemeClr val="dk1"/>
              </a:solidFill>
              <a:latin typeface="Chelsea Market"/>
              <a:ea typeface="Chelsea Market"/>
              <a:cs typeface="Chelsea Market"/>
              <a:sym typeface="Chelsea Market"/>
            </a:endParaRPr>
          </a:p>
          <a:p>
            <a:pPr marL="0" indent="0">
              <a:buNone/>
            </a:pPr>
            <a:r>
              <a:rPr lang="en" dirty="0">
                <a:solidFill>
                  <a:schemeClr val="dk1"/>
                </a:solidFill>
                <a:latin typeface="Chelsea Market"/>
                <a:ea typeface="Chelsea Market"/>
                <a:cs typeface="Chelsea Market"/>
                <a:sym typeface="Chelsea Market"/>
              </a:rPr>
              <a:t>Use the ones on this slide or insert your own classroom expectations on the previous slide.</a:t>
            </a:r>
            <a:endParaRPr dirty="0">
              <a:solidFill>
                <a:schemeClr val="dk1"/>
              </a:solidFill>
              <a:latin typeface="Chelsea Market"/>
              <a:ea typeface="Chelsea Market"/>
              <a:cs typeface="Chelsea Market"/>
              <a:sym typeface="Chelsea Market"/>
            </a:endParaRPr>
          </a:p>
          <a:p>
            <a:pPr marL="0" indent="0">
              <a:buClr>
                <a:schemeClr val="dk1"/>
              </a:buClr>
              <a:buNone/>
            </a:pPr>
            <a:r>
              <a:rPr lang="en" dirty="0">
                <a:solidFill>
                  <a:schemeClr val="dk1"/>
                </a:solidFill>
                <a:latin typeface="Chelsea Market"/>
                <a:ea typeface="Chelsea Market"/>
                <a:cs typeface="Chelsea Market"/>
                <a:sym typeface="Chelsea Market"/>
              </a:rPr>
              <a:t>(3 Minutes) </a:t>
            </a:r>
            <a:endParaRPr dirty="0">
              <a:latin typeface="Chelsea Market"/>
              <a:ea typeface="Chelsea Market"/>
              <a:cs typeface="Chelsea Market"/>
              <a:sym typeface="Chelsea Marke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3bdbe9b2b4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3bdbe9b2b4_0_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b="1" dirty="0">
                <a:solidFill>
                  <a:schemeClr val="dk1"/>
                </a:solidFill>
                <a:latin typeface="Chelsea Market"/>
                <a:ea typeface="Chelsea Market"/>
                <a:cs typeface="Chelsea Market"/>
                <a:sym typeface="Chelsea Market"/>
              </a:rPr>
              <a:t>3rd Grade</a:t>
            </a:r>
            <a:endParaRPr b="1" dirty="0">
              <a:solidFill>
                <a:schemeClr val="dk1"/>
              </a:solidFill>
              <a:latin typeface="Chelsea Market"/>
              <a:ea typeface="Chelsea Market"/>
              <a:cs typeface="Chelsea Market"/>
              <a:sym typeface="Chelsea Market"/>
            </a:endParaRPr>
          </a:p>
          <a:p>
            <a:pPr marL="0" indent="0">
              <a:buClr>
                <a:schemeClr val="dk1"/>
              </a:buClr>
              <a:buNone/>
            </a:pPr>
            <a:r>
              <a:rPr lang="en" dirty="0">
                <a:solidFill>
                  <a:schemeClr val="dk1"/>
                </a:solidFill>
                <a:latin typeface="Chelsea Market"/>
                <a:ea typeface="Chelsea Market"/>
                <a:cs typeface="Chelsea Market"/>
                <a:sym typeface="Chelsea Market"/>
              </a:rPr>
              <a:t>Go over expectations and provide examples.</a:t>
            </a:r>
            <a:endParaRPr dirty="0">
              <a:solidFill>
                <a:schemeClr val="dk1"/>
              </a:solidFill>
              <a:latin typeface="Chelsea Market"/>
              <a:ea typeface="Chelsea Market"/>
              <a:cs typeface="Chelsea Market"/>
              <a:sym typeface="Chelsea Market"/>
            </a:endParaRPr>
          </a:p>
          <a:p>
            <a:pPr marL="0" indent="0">
              <a:buClr>
                <a:schemeClr val="dk1"/>
              </a:buClr>
              <a:buNone/>
            </a:pPr>
            <a:r>
              <a:rPr lang="en" dirty="0">
                <a:solidFill>
                  <a:schemeClr val="dk1"/>
                </a:solidFill>
                <a:latin typeface="Chelsea Market"/>
                <a:ea typeface="Chelsea Market"/>
                <a:cs typeface="Chelsea Market"/>
                <a:sym typeface="Chelsea Market"/>
              </a:rPr>
              <a:t>Use the ones on this slide or insert your own classroom expectations on the previous slide.</a:t>
            </a:r>
            <a:endParaRPr dirty="0">
              <a:solidFill>
                <a:schemeClr val="dk1"/>
              </a:solidFill>
              <a:latin typeface="Chelsea Market"/>
              <a:ea typeface="Chelsea Market"/>
              <a:cs typeface="Chelsea Market"/>
              <a:sym typeface="Chelsea Market"/>
            </a:endParaRPr>
          </a:p>
          <a:p>
            <a:pPr marL="0" indent="0">
              <a:buClr>
                <a:schemeClr val="dk1"/>
              </a:buClr>
              <a:buNone/>
            </a:pPr>
            <a:r>
              <a:rPr lang="en" dirty="0">
                <a:solidFill>
                  <a:schemeClr val="dk1"/>
                </a:solidFill>
                <a:latin typeface="Chelsea Market"/>
                <a:ea typeface="Chelsea Market"/>
                <a:cs typeface="Chelsea Market"/>
                <a:sym typeface="Chelsea Market"/>
              </a:rPr>
              <a:t>(3 Minutes) </a:t>
            </a:r>
            <a:endParaRPr dirty="0">
              <a:solidFill>
                <a:schemeClr val="dk1"/>
              </a:solidFill>
              <a:latin typeface="Chelsea Market"/>
              <a:ea typeface="Chelsea Market"/>
              <a:cs typeface="Chelsea Market"/>
              <a:sym typeface="Chelsea Market"/>
            </a:endParaRPr>
          </a:p>
          <a:p>
            <a:pPr marL="0" indent="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4c62ac990_0_7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4c62ac990_0_7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latin typeface="Chelsea Market"/>
                <a:ea typeface="Chelsea Market"/>
                <a:cs typeface="Chelsea Market"/>
                <a:sym typeface="Chelsea Market"/>
              </a:rPr>
              <a:t>Go over agenda for lesson and answer questions.</a:t>
            </a:r>
            <a:endParaRPr>
              <a:latin typeface="Chelsea Market"/>
              <a:ea typeface="Chelsea Market"/>
              <a:cs typeface="Chelsea Market"/>
              <a:sym typeface="Chelsea Market"/>
            </a:endParaRPr>
          </a:p>
          <a:p>
            <a:pPr marL="0" indent="0">
              <a:buNone/>
            </a:pPr>
            <a:r>
              <a:rPr lang="en">
                <a:latin typeface="Chelsea Market"/>
                <a:ea typeface="Chelsea Market"/>
                <a:cs typeface="Chelsea Market"/>
                <a:sym typeface="Chelsea Market"/>
              </a:rPr>
              <a:t>(3 minutes) </a:t>
            </a:r>
            <a:endParaRPr>
              <a:latin typeface="Chelsea Market"/>
              <a:ea typeface="Chelsea Market"/>
              <a:cs typeface="Chelsea Market"/>
              <a:sym typeface="Chelsea Marke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4c62ac990_0_66: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4c62ac990_0_66: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r>
              <a:rPr lang="en" dirty="0">
                <a:latin typeface="Chelsea Market"/>
                <a:ea typeface="Chelsea Market"/>
                <a:cs typeface="Chelsea Market"/>
                <a:sym typeface="Chelsea Market"/>
              </a:rPr>
              <a:t>Go over school counselors </a:t>
            </a:r>
            <a:endParaRPr dirty="0">
              <a:latin typeface="Chelsea Market"/>
              <a:ea typeface="Chelsea Market"/>
              <a:cs typeface="Chelsea Market"/>
              <a:sym typeface="Chelsea Market"/>
            </a:endParaRPr>
          </a:p>
        </p:txBody>
      </p:sp>
    </p:spTree>
    <p:extLst>
      <p:ext uri="{BB962C8B-B14F-4D97-AF65-F5344CB8AC3E}">
        <p14:creationId xmlns:p14="http://schemas.microsoft.com/office/powerpoint/2010/main" val="4254148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4c62ac990_0_66: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4c62ac990_0_66: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r>
              <a:rPr lang="en" dirty="0">
                <a:latin typeface="Chelsea Market"/>
                <a:ea typeface="Chelsea Market"/>
                <a:cs typeface="Chelsea Market"/>
                <a:sym typeface="Chelsea Market"/>
              </a:rPr>
              <a:t>Go over </a:t>
            </a:r>
            <a:r>
              <a:rPr lang="en-US" dirty="0">
                <a:latin typeface="Chelsea Market"/>
                <a:ea typeface="Chelsea Market"/>
                <a:cs typeface="Chelsea Market"/>
                <a:sym typeface="Chelsea Market"/>
              </a:rPr>
              <a:t>confidentiality </a:t>
            </a:r>
            <a:endParaRPr dirty="0">
              <a:latin typeface="Chelsea Market"/>
              <a:ea typeface="Chelsea Market"/>
              <a:cs typeface="Chelsea Market"/>
              <a:sym typeface="Chelsea Market"/>
            </a:endParaRPr>
          </a:p>
        </p:txBody>
      </p:sp>
    </p:spTree>
    <p:extLst>
      <p:ext uri="{BB962C8B-B14F-4D97-AF65-F5344CB8AC3E}">
        <p14:creationId xmlns:p14="http://schemas.microsoft.com/office/powerpoint/2010/main" val="207419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4c62ac990_0_66: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4c62ac990_0_66: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r>
              <a:rPr lang="en-US" dirty="0">
                <a:latin typeface="Chelsea Market"/>
                <a:ea typeface="Chelsea Market"/>
                <a:cs typeface="Chelsea Market"/>
                <a:sym typeface="Chelsea Market"/>
              </a:rPr>
              <a:t>Go over how students can see their counselors.  Also, go over weather metaphor for size of problem.  </a:t>
            </a:r>
          </a:p>
        </p:txBody>
      </p:sp>
    </p:spTree>
    <p:extLst>
      <p:ext uri="{BB962C8B-B14F-4D97-AF65-F5344CB8AC3E}">
        <p14:creationId xmlns:p14="http://schemas.microsoft.com/office/powerpoint/2010/main" val="1286298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4c62ac990_0_66: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4c62ac990_0_66: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r>
              <a:rPr lang="en-US" dirty="0">
                <a:latin typeface="Chelsea Market"/>
                <a:ea typeface="Chelsea Market"/>
                <a:cs typeface="Chelsea Market"/>
                <a:sym typeface="Chelsea Market"/>
              </a:rPr>
              <a:t>Give credit to Whole Hearted School Counseling. </a:t>
            </a:r>
          </a:p>
        </p:txBody>
      </p:sp>
    </p:spTree>
    <p:extLst>
      <p:ext uri="{BB962C8B-B14F-4D97-AF65-F5344CB8AC3E}">
        <p14:creationId xmlns:p14="http://schemas.microsoft.com/office/powerpoint/2010/main" val="1454618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838200" y="4800601"/>
            <a:ext cx="2057400" cy="2406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2" name="Google Shape;52;p13"/>
          <p:cNvSpPr txBox="1">
            <a:spLocks noGrp="1"/>
          </p:cNvSpPr>
          <p:nvPr>
            <p:ph type="ftr" idx="11"/>
          </p:nvPr>
        </p:nvSpPr>
        <p:spPr>
          <a:xfrm>
            <a:off x="2931645" y="4800601"/>
            <a:ext cx="4663500" cy="2406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3" name="Google Shape;53;p13"/>
          <p:cNvSpPr txBox="1">
            <a:spLocks noGrp="1"/>
          </p:cNvSpPr>
          <p:nvPr>
            <p:ph type="sldNum" idx="12"/>
          </p:nvPr>
        </p:nvSpPr>
        <p:spPr>
          <a:xfrm>
            <a:off x="7627346" y="4800601"/>
            <a:ext cx="831000" cy="240600"/>
          </a:xfrm>
          <a:prstGeom prst="rect">
            <a:avLst/>
          </a:prstGeom>
          <a:noFill/>
          <a:ln>
            <a:noFill/>
          </a:ln>
        </p:spPr>
        <p:txBody>
          <a:bodyPr spcFirstLastPara="1" wrap="square" lIns="91425" tIns="45700" rIns="91425" bIns="45700" anchor="b" anchorCtr="0">
            <a:normAutofit lnSpcReduction="10000"/>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4" name="Google Shape;54;p13"/>
          <p:cNvSpPr txBox="1">
            <a:spLocks noGrp="1"/>
          </p:cNvSpPr>
          <p:nvPr>
            <p:ph type="body" idx="1"/>
          </p:nvPr>
        </p:nvSpPr>
        <p:spPr>
          <a:xfrm>
            <a:off x="838200" y="1276350"/>
            <a:ext cx="7620000" cy="3352800"/>
          </a:xfrm>
          <a:prstGeom prst="rect">
            <a:avLst/>
          </a:prstGeom>
          <a:noFill/>
          <a:ln>
            <a:noFill/>
          </a:ln>
        </p:spPr>
        <p:txBody>
          <a:bodyPr spcFirstLastPara="1" wrap="square" lIns="91425" tIns="45700" rIns="91425" bIns="45700" anchor="t" anchorCtr="0">
            <a:normAutofit/>
          </a:bodyPr>
          <a:lstStyle>
            <a:lvl1pPr marL="457200" lvl="0" indent="-317500" algn="l" rtl="0">
              <a:lnSpc>
                <a:spcPct val="95000"/>
              </a:lnSpc>
              <a:spcBef>
                <a:spcPts val="1400"/>
              </a:spcBef>
              <a:spcAft>
                <a:spcPts val="0"/>
              </a:spcAft>
              <a:buSzPts val="1400"/>
              <a:buChar char="●"/>
              <a:defRPr/>
            </a:lvl1pPr>
            <a:lvl2pPr marL="914400" lvl="1" indent="-317500" algn="l" rtl="0">
              <a:lnSpc>
                <a:spcPct val="95000"/>
              </a:lnSpc>
              <a:spcBef>
                <a:spcPts val="1200"/>
              </a:spcBef>
              <a:spcAft>
                <a:spcPts val="0"/>
              </a:spcAft>
              <a:buSzPts val="1400"/>
              <a:buChar char="○"/>
              <a:defRPr/>
            </a:lvl2pPr>
            <a:lvl3pPr marL="1371600" lvl="2" indent="-317500" algn="l" rtl="0">
              <a:lnSpc>
                <a:spcPct val="95000"/>
              </a:lnSpc>
              <a:spcBef>
                <a:spcPts val="1200"/>
              </a:spcBef>
              <a:spcAft>
                <a:spcPts val="0"/>
              </a:spcAft>
              <a:buSzPts val="1400"/>
              <a:buChar char="■"/>
              <a:defRPr/>
            </a:lvl3pPr>
            <a:lvl4pPr marL="1828800" lvl="3" indent="-317500" algn="l" rtl="0">
              <a:lnSpc>
                <a:spcPct val="95000"/>
              </a:lnSpc>
              <a:spcBef>
                <a:spcPts val="1200"/>
              </a:spcBef>
              <a:spcAft>
                <a:spcPts val="0"/>
              </a:spcAft>
              <a:buSzPts val="1400"/>
              <a:buChar char="●"/>
              <a:defRPr/>
            </a:lvl4pPr>
            <a:lvl5pPr marL="2286000" lvl="4" indent="-317500" algn="l" rtl="0">
              <a:lnSpc>
                <a:spcPct val="95000"/>
              </a:lnSpc>
              <a:spcBef>
                <a:spcPts val="1200"/>
              </a:spcBef>
              <a:spcAft>
                <a:spcPts val="0"/>
              </a:spcAft>
              <a:buSzPts val="1400"/>
              <a:buChar char="○"/>
              <a:defRPr/>
            </a:lvl5pPr>
            <a:lvl6pPr marL="2743200" lvl="5" indent="-304800" algn="l" rtl="0">
              <a:lnSpc>
                <a:spcPct val="95000"/>
              </a:lnSpc>
              <a:spcBef>
                <a:spcPts val="1200"/>
              </a:spcBef>
              <a:spcAft>
                <a:spcPts val="0"/>
              </a:spcAft>
              <a:buSzPts val="1200"/>
              <a:buChar char="■"/>
              <a:defRPr/>
            </a:lvl6pPr>
            <a:lvl7pPr marL="3200400" lvl="6" indent="-304800" algn="l" rtl="0">
              <a:lnSpc>
                <a:spcPct val="95000"/>
              </a:lnSpc>
              <a:spcBef>
                <a:spcPts val="1200"/>
              </a:spcBef>
              <a:spcAft>
                <a:spcPts val="0"/>
              </a:spcAft>
              <a:buSzPts val="1200"/>
              <a:buChar char="●"/>
              <a:defRPr/>
            </a:lvl7pPr>
            <a:lvl8pPr marL="3657600" lvl="7" indent="-304800" algn="l" rtl="0">
              <a:lnSpc>
                <a:spcPct val="95000"/>
              </a:lnSpc>
              <a:spcBef>
                <a:spcPts val="1200"/>
              </a:spcBef>
              <a:spcAft>
                <a:spcPts val="0"/>
              </a:spcAft>
              <a:buSzPts val="1200"/>
              <a:buChar char="○"/>
              <a:defRPr/>
            </a:lvl8pPr>
            <a:lvl9pPr marL="4114800" lvl="8" indent="-304800" algn="l" rtl="0">
              <a:lnSpc>
                <a:spcPct val="95000"/>
              </a:lnSpc>
              <a:spcBef>
                <a:spcPts val="1200"/>
              </a:spcBef>
              <a:spcAft>
                <a:spcPts val="1200"/>
              </a:spcAft>
              <a:buSzPts val="1200"/>
              <a:buChar char="■"/>
              <a:defRPr/>
            </a:lvl9pPr>
          </a:lstStyle>
          <a:p>
            <a:endParaRPr/>
          </a:p>
        </p:txBody>
      </p:sp>
      <p:sp>
        <p:nvSpPr>
          <p:cNvPr id="55" name="Google Shape;55;p13"/>
          <p:cNvSpPr txBox="1">
            <a:spLocks noGrp="1"/>
          </p:cNvSpPr>
          <p:nvPr>
            <p:ph type="title"/>
          </p:nvPr>
        </p:nvSpPr>
        <p:spPr>
          <a:xfrm>
            <a:off x="838200" y="57150"/>
            <a:ext cx="7620000" cy="1047900"/>
          </a:xfrm>
          <a:prstGeom prst="rect">
            <a:avLst/>
          </a:prstGeom>
          <a:noFill/>
          <a:ln>
            <a:noFill/>
          </a:ln>
        </p:spPr>
        <p:txBody>
          <a:bodyPr spcFirstLastPara="1" wrap="square" lIns="91425" tIns="45700" rIns="91425" bIns="45700" anchor="b" anchorCtr="0">
            <a:normAutofit/>
          </a:bodyPr>
          <a:lstStyle>
            <a:lvl1pPr lvl="0" algn="l" rtl="0">
              <a:lnSpc>
                <a:spcPct val="85000"/>
              </a:lnSpc>
              <a:spcBef>
                <a:spcPts val="0"/>
              </a:spcBef>
              <a:spcAft>
                <a:spcPts val="0"/>
              </a:spcAft>
              <a:buClr>
                <a:schemeClr val="accent2"/>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2" name="Google Shape;62;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 name="Google Shape;6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4" name="Google Shape;74;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5" name="Google Shape;7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1" name="Google Shape;81;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2" name="Google Shape;8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9" name="Google Shape;89;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 name="Google Shape;90;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1" name="Google Shape;9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94" name="Google Shape;9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5"/>
        <p:cNvGrpSpPr/>
        <p:nvPr/>
      </p:nvGrpSpPr>
      <p:grpSpPr>
        <a:xfrm>
          <a:off x="0" y="0"/>
          <a:ext cx="0" cy="0"/>
          <a:chOff x="0" y="0"/>
          <a:chExt cx="0" cy="0"/>
        </a:xfrm>
      </p:grpSpPr>
      <p:sp>
        <p:nvSpPr>
          <p:cNvPr id="96" name="Google Shape;96;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7" name="Google Shape;97;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8" name="Google Shape;9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
        <p:cNvGrpSpPr/>
        <p:nvPr/>
      </p:nvGrpSpPr>
      <p:grpSpPr>
        <a:xfrm>
          <a:off x="0" y="0"/>
          <a:ext cx="0" cy="0"/>
          <a:chOff x="0" y="0"/>
          <a:chExt cx="0" cy="0"/>
        </a:xfrm>
      </p:grpSpPr>
      <p:sp>
        <p:nvSpPr>
          <p:cNvPr id="102" name="Google Shape;102;p26"/>
          <p:cNvSpPr txBox="1">
            <a:spLocks noGrp="1"/>
          </p:cNvSpPr>
          <p:nvPr>
            <p:ph type="dt" idx="10"/>
          </p:nvPr>
        </p:nvSpPr>
        <p:spPr>
          <a:xfrm>
            <a:off x="838200" y="4800601"/>
            <a:ext cx="2057400" cy="2406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03" name="Google Shape;103;p26"/>
          <p:cNvSpPr txBox="1">
            <a:spLocks noGrp="1"/>
          </p:cNvSpPr>
          <p:nvPr>
            <p:ph type="ftr" idx="11"/>
          </p:nvPr>
        </p:nvSpPr>
        <p:spPr>
          <a:xfrm>
            <a:off x="2931645" y="4800601"/>
            <a:ext cx="4663500" cy="2406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04" name="Google Shape;104;p26"/>
          <p:cNvSpPr txBox="1">
            <a:spLocks noGrp="1"/>
          </p:cNvSpPr>
          <p:nvPr>
            <p:ph type="sldNum" idx="12"/>
          </p:nvPr>
        </p:nvSpPr>
        <p:spPr>
          <a:xfrm>
            <a:off x="7627346" y="4800601"/>
            <a:ext cx="831000" cy="240600"/>
          </a:xfrm>
          <a:prstGeom prst="rect">
            <a:avLst/>
          </a:prstGeom>
          <a:noFill/>
          <a:ln>
            <a:noFill/>
          </a:ln>
        </p:spPr>
        <p:txBody>
          <a:bodyPr spcFirstLastPara="1" wrap="square" lIns="91425" tIns="45700" rIns="91425" bIns="45700" anchor="b" anchorCtr="0">
            <a:normAutofit lnSpcReduction="10000"/>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05" name="Google Shape;105;p26"/>
          <p:cNvSpPr txBox="1">
            <a:spLocks noGrp="1"/>
          </p:cNvSpPr>
          <p:nvPr>
            <p:ph type="body" idx="1"/>
          </p:nvPr>
        </p:nvSpPr>
        <p:spPr>
          <a:xfrm>
            <a:off x="838200" y="1276350"/>
            <a:ext cx="7620000" cy="3352800"/>
          </a:xfrm>
          <a:prstGeom prst="rect">
            <a:avLst/>
          </a:prstGeom>
          <a:noFill/>
          <a:ln>
            <a:noFill/>
          </a:ln>
        </p:spPr>
        <p:txBody>
          <a:bodyPr spcFirstLastPara="1" wrap="square" lIns="91425" tIns="45700" rIns="91425" bIns="45700" anchor="t" anchorCtr="0">
            <a:normAutofit/>
          </a:bodyPr>
          <a:lstStyle>
            <a:lvl1pPr marL="457200" lvl="0" indent="-317500" algn="l" rtl="0">
              <a:lnSpc>
                <a:spcPct val="95000"/>
              </a:lnSpc>
              <a:spcBef>
                <a:spcPts val="1400"/>
              </a:spcBef>
              <a:spcAft>
                <a:spcPts val="0"/>
              </a:spcAft>
              <a:buSzPts val="1400"/>
              <a:buChar char="●"/>
              <a:defRPr/>
            </a:lvl1pPr>
            <a:lvl2pPr marL="914400" lvl="1" indent="-317500" algn="l" rtl="0">
              <a:lnSpc>
                <a:spcPct val="95000"/>
              </a:lnSpc>
              <a:spcBef>
                <a:spcPts val="1200"/>
              </a:spcBef>
              <a:spcAft>
                <a:spcPts val="0"/>
              </a:spcAft>
              <a:buSzPts val="1400"/>
              <a:buChar char="○"/>
              <a:defRPr/>
            </a:lvl2pPr>
            <a:lvl3pPr marL="1371600" lvl="2" indent="-317500" algn="l" rtl="0">
              <a:lnSpc>
                <a:spcPct val="95000"/>
              </a:lnSpc>
              <a:spcBef>
                <a:spcPts val="1200"/>
              </a:spcBef>
              <a:spcAft>
                <a:spcPts val="0"/>
              </a:spcAft>
              <a:buSzPts val="1400"/>
              <a:buChar char="■"/>
              <a:defRPr/>
            </a:lvl3pPr>
            <a:lvl4pPr marL="1828800" lvl="3" indent="-317500" algn="l" rtl="0">
              <a:lnSpc>
                <a:spcPct val="95000"/>
              </a:lnSpc>
              <a:spcBef>
                <a:spcPts val="1200"/>
              </a:spcBef>
              <a:spcAft>
                <a:spcPts val="0"/>
              </a:spcAft>
              <a:buSzPts val="1400"/>
              <a:buChar char="●"/>
              <a:defRPr/>
            </a:lvl4pPr>
            <a:lvl5pPr marL="2286000" lvl="4" indent="-317500" algn="l" rtl="0">
              <a:lnSpc>
                <a:spcPct val="95000"/>
              </a:lnSpc>
              <a:spcBef>
                <a:spcPts val="1200"/>
              </a:spcBef>
              <a:spcAft>
                <a:spcPts val="0"/>
              </a:spcAft>
              <a:buSzPts val="1400"/>
              <a:buChar char="○"/>
              <a:defRPr/>
            </a:lvl5pPr>
            <a:lvl6pPr marL="2743200" lvl="5" indent="-304800" algn="l" rtl="0">
              <a:lnSpc>
                <a:spcPct val="95000"/>
              </a:lnSpc>
              <a:spcBef>
                <a:spcPts val="1200"/>
              </a:spcBef>
              <a:spcAft>
                <a:spcPts val="0"/>
              </a:spcAft>
              <a:buSzPts val="1200"/>
              <a:buChar char="■"/>
              <a:defRPr/>
            </a:lvl6pPr>
            <a:lvl7pPr marL="3200400" lvl="6" indent="-304800" algn="l" rtl="0">
              <a:lnSpc>
                <a:spcPct val="95000"/>
              </a:lnSpc>
              <a:spcBef>
                <a:spcPts val="1200"/>
              </a:spcBef>
              <a:spcAft>
                <a:spcPts val="0"/>
              </a:spcAft>
              <a:buSzPts val="1200"/>
              <a:buChar char="●"/>
              <a:defRPr/>
            </a:lvl7pPr>
            <a:lvl8pPr marL="3657600" lvl="7" indent="-304800" algn="l" rtl="0">
              <a:lnSpc>
                <a:spcPct val="95000"/>
              </a:lnSpc>
              <a:spcBef>
                <a:spcPts val="1200"/>
              </a:spcBef>
              <a:spcAft>
                <a:spcPts val="0"/>
              </a:spcAft>
              <a:buSzPts val="1200"/>
              <a:buChar char="○"/>
              <a:defRPr/>
            </a:lvl8pPr>
            <a:lvl9pPr marL="4114800" lvl="8" indent="-304800" algn="l" rtl="0">
              <a:lnSpc>
                <a:spcPct val="95000"/>
              </a:lnSpc>
              <a:spcBef>
                <a:spcPts val="1200"/>
              </a:spcBef>
              <a:spcAft>
                <a:spcPts val="1200"/>
              </a:spcAft>
              <a:buSzPts val="1200"/>
              <a:buChar char="■"/>
              <a:defRPr/>
            </a:lvl9pPr>
          </a:lstStyle>
          <a:p>
            <a:endParaRPr/>
          </a:p>
        </p:txBody>
      </p:sp>
      <p:sp>
        <p:nvSpPr>
          <p:cNvPr id="106" name="Google Shape;106;p26"/>
          <p:cNvSpPr txBox="1">
            <a:spLocks noGrp="1"/>
          </p:cNvSpPr>
          <p:nvPr>
            <p:ph type="title"/>
          </p:nvPr>
        </p:nvSpPr>
        <p:spPr>
          <a:xfrm>
            <a:off x="838200" y="57150"/>
            <a:ext cx="7620000" cy="1047900"/>
          </a:xfrm>
          <a:prstGeom prst="rect">
            <a:avLst/>
          </a:prstGeom>
          <a:noFill/>
          <a:ln>
            <a:noFill/>
          </a:ln>
        </p:spPr>
        <p:txBody>
          <a:bodyPr spcFirstLastPara="1" wrap="square" lIns="91425" tIns="45700" rIns="91425" bIns="45700" anchor="b" anchorCtr="0">
            <a:normAutofit/>
          </a:bodyPr>
          <a:lstStyle>
            <a:lvl1pPr lvl="0" algn="l" rtl="0">
              <a:lnSpc>
                <a:spcPct val="85000"/>
              </a:lnSpc>
              <a:spcBef>
                <a:spcPts val="0"/>
              </a:spcBef>
              <a:spcAft>
                <a:spcPts val="0"/>
              </a:spcAft>
              <a:buClr>
                <a:schemeClr val="accent2"/>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B6D7A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B6D7A8"/>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8" name="Google Shape;5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showme.com/sh/?h=p38hlVw"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video" Target="https://www.youtube.com/embed/-FKe4vQ4dME?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docs.google.com/document/d/1vTfRYlM6RSl6D71k2An4Jc5qxCWGWGq9dsxsn2yQMKs/edit" TargetMode="External"/><Relationship Id="rId5" Type="http://schemas.openxmlformats.org/officeDocument/2006/relationships/image" Target="../media/image14.png"/><Relationship Id="rId4" Type="http://schemas.openxmlformats.org/officeDocument/2006/relationships/hyperlink" Target="https://docs.google.com/document/d/1l84h1s4TtsnxbT8i8kxjhbjjD7MFg5hg9cVOcm_t4q8/edit?usp=shari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7"/>
          <p:cNvSpPr txBox="1">
            <a:spLocks noGrp="1"/>
          </p:cNvSpPr>
          <p:nvPr>
            <p:ph type="subTitle" idx="1"/>
          </p:nvPr>
        </p:nvSpPr>
        <p:spPr>
          <a:xfrm>
            <a:off x="2701100" y="961725"/>
            <a:ext cx="3748200" cy="8754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b="1" u="sng" dirty="0">
                <a:latin typeface="Chelsea Market"/>
                <a:ea typeface="Chelsea Market"/>
                <a:cs typeface="Chelsea Market"/>
                <a:sym typeface="Chelsea Market"/>
              </a:rPr>
              <a:t>Introduction to the </a:t>
            </a:r>
            <a:endParaRPr b="1" u="sng" dirty="0">
              <a:latin typeface="Chelsea Market"/>
              <a:ea typeface="Chelsea Market"/>
              <a:cs typeface="Chelsea Market"/>
              <a:sym typeface="Chelsea Market"/>
            </a:endParaRPr>
          </a:p>
          <a:p>
            <a:pPr marL="0" lvl="0" indent="0" algn="ctr" rtl="0">
              <a:spcBef>
                <a:spcPts val="0"/>
              </a:spcBef>
              <a:spcAft>
                <a:spcPts val="0"/>
              </a:spcAft>
              <a:buNone/>
            </a:pPr>
            <a:r>
              <a:rPr lang="en" b="1" u="sng" dirty="0">
                <a:latin typeface="Chelsea Market"/>
                <a:ea typeface="Chelsea Market"/>
                <a:cs typeface="Chelsea Market"/>
                <a:sym typeface="Chelsea Market"/>
              </a:rPr>
              <a:t>School Counselor 2</a:t>
            </a:r>
            <a:r>
              <a:rPr lang="en" b="1" u="sng" baseline="30000" dirty="0">
                <a:latin typeface="Chelsea Market"/>
                <a:ea typeface="Chelsea Market"/>
                <a:cs typeface="Chelsea Market"/>
                <a:sym typeface="Chelsea Market"/>
              </a:rPr>
              <a:t>nd</a:t>
            </a:r>
            <a:r>
              <a:rPr lang="en" b="1" u="sng" dirty="0">
                <a:latin typeface="Chelsea Market"/>
                <a:ea typeface="Chelsea Market"/>
                <a:cs typeface="Chelsea Market"/>
                <a:sym typeface="Chelsea Market"/>
              </a:rPr>
              <a:t>-3</a:t>
            </a:r>
            <a:r>
              <a:rPr lang="en" b="1" u="sng" baseline="30000" dirty="0">
                <a:latin typeface="Chelsea Market"/>
                <a:ea typeface="Chelsea Market"/>
                <a:cs typeface="Chelsea Market"/>
                <a:sym typeface="Chelsea Market"/>
              </a:rPr>
              <a:t>rd</a:t>
            </a:r>
            <a:r>
              <a:rPr lang="en" b="1" u="sng" dirty="0">
                <a:latin typeface="Chelsea Market"/>
                <a:ea typeface="Chelsea Market"/>
                <a:cs typeface="Chelsea Market"/>
                <a:sym typeface="Chelsea Market"/>
              </a:rPr>
              <a:t>  </a:t>
            </a:r>
            <a:endParaRPr b="1" dirty="0">
              <a:latin typeface="Chelsea Market"/>
              <a:ea typeface="Chelsea Market"/>
              <a:cs typeface="Chelsea Market"/>
              <a:sym typeface="Chelsea Market"/>
            </a:endParaRPr>
          </a:p>
        </p:txBody>
      </p:sp>
      <p:pic>
        <p:nvPicPr>
          <p:cNvPr id="112" name="Google Shape;112;p27"/>
          <p:cNvPicPr preferRelativeResize="0"/>
          <p:nvPr/>
        </p:nvPicPr>
        <p:blipFill>
          <a:blip r:embed="rId3">
            <a:alphaModFix/>
          </a:blip>
          <a:stretch>
            <a:fillRect/>
          </a:stretch>
        </p:blipFill>
        <p:spPr>
          <a:xfrm>
            <a:off x="3638438" y="1959725"/>
            <a:ext cx="1961217" cy="3001575"/>
          </a:xfrm>
          <a:prstGeom prst="rect">
            <a:avLst/>
          </a:prstGeom>
          <a:noFill/>
          <a:ln w="76200" cap="flat" cmpd="sng">
            <a:solidFill>
              <a:srgbClr val="00CBCA"/>
            </a:solidFill>
            <a:prstDash val="solid"/>
            <a:round/>
            <a:headEnd type="none" w="sm" len="sm"/>
            <a:tailEnd type="none" w="sm" len="sm"/>
          </a:ln>
        </p:spPr>
      </p:pic>
      <p:pic>
        <p:nvPicPr>
          <p:cNvPr id="113" name="Google Shape;113;p27"/>
          <p:cNvPicPr preferRelativeResize="0"/>
          <p:nvPr/>
        </p:nvPicPr>
        <p:blipFill>
          <a:blip r:embed="rId4">
            <a:alphaModFix/>
          </a:blip>
          <a:stretch>
            <a:fillRect/>
          </a:stretch>
        </p:blipFill>
        <p:spPr>
          <a:xfrm>
            <a:off x="152400" y="2195688"/>
            <a:ext cx="3333638" cy="1843506"/>
          </a:xfrm>
          <a:prstGeom prst="rect">
            <a:avLst/>
          </a:prstGeom>
          <a:noFill/>
          <a:ln w="76200" cap="flat" cmpd="sng">
            <a:solidFill>
              <a:srgbClr val="FF00FF"/>
            </a:solidFill>
            <a:prstDash val="solid"/>
            <a:round/>
            <a:headEnd type="none" w="sm" len="sm"/>
            <a:tailEnd type="none" w="sm" len="sm"/>
          </a:ln>
        </p:spPr>
      </p:pic>
      <p:pic>
        <p:nvPicPr>
          <p:cNvPr id="114" name="Google Shape;114;p27"/>
          <p:cNvPicPr preferRelativeResize="0"/>
          <p:nvPr/>
        </p:nvPicPr>
        <p:blipFill>
          <a:blip r:embed="rId5">
            <a:alphaModFix/>
          </a:blip>
          <a:stretch>
            <a:fillRect/>
          </a:stretch>
        </p:blipFill>
        <p:spPr>
          <a:xfrm>
            <a:off x="5752050" y="2195700"/>
            <a:ext cx="3258999" cy="1843500"/>
          </a:xfrm>
          <a:prstGeom prst="rect">
            <a:avLst/>
          </a:prstGeom>
          <a:noFill/>
          <a:ln w="76200" cap="flat" cmpd="sng">
            <a:solidFill>
              <a:schemeClr val="accent4"/>
            </a:solidFill>
            <a:prstDash val="solid"/>
            <a:round/>
            <a:headEnd type="none" w="sm" len="sm"/>
            <a:tailEnd type="none" w="sm" len="sm"/>
          </a:ln>
        </p:spPr>
      </p:pic>
      <p:pic>
        <p:nvPicPr>
          <p:cNvPr id="115" name="Google Shape;115;p27"/>
          <p:cNvPicPr preferRelativeResize="0"/>
          <p:nvPr/>
        </p:nvPicPr>
        <p:blipFill>
          <a:blip r:embed="rId6">
            <a:alphaModFix/>
          </a:blip>
          <a:stretch>
            <a:fillRect/>
          </a:stretch>
        </p:blipFill>
        <p:spPr>
          <a:xfrm>
            <a:off x="8376550" y="4326800"/>
            <a:ext cx="634500" cy="634500"/>
          </a:xfrm>
          <a:prstGeom prst="rect">
            <a:avLst/>
          </a:prstGeom>
          <a:noFill/>
          <a:ln>
            <a:noFill/>
          </a:ln>
        </p:spPr>
      </p:pic>
      <p:pic>
        <p:nvPicPr>
          <p:cNvPr id="116" name="Google Shape;116;p27"/>
          <p:cNvPicPr preferRelativeResize="0"/>
          <p:nvPr/>
        </p:nvPicPr>
        <p:blipFill>
          <a:blip r:embed="rId7">
            <a:alphaModFix/>
          </a:blip>
          <a:stretch>
            <a:fillRect/>
          </a:stretch>
        </p:blipFill>
        <p:spPr>
          <a:xfrm>
            <a:off x="2638425" y="0"/>
            <a:ext cx="3867150" cy="990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2">
            <a:hlinkClick r:id="rId3"/>
          </p:cNvPr>
          <p:cNvSpPr txBox="1">
            <a:spLocks noGrp="1"/>
          </p:cNvSpPr>
          <p:nvPr>
            <p:ph type="ctrTitle"/>
          </p:nvPr>
        </p:nvSpPr>
        <p:spPr>
          <a:xfrm>
            <a:off x="139200" y="2150324"/>
            <a:ext cx="5238600" cy="1136100"/>
          </a:xfrm>
          <a:prstGeom prst="rect">
            <a:avLst/>
          </a:prstGeom>
          <a:solidFill>
            <a:schemeClr val="lt1"/>
          </a:solidFill>
          <a:ln w="76200"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Chelsea Market"/>
                <a:ea typeface="Chelsea Market"/>
                <a:cs typeface="Chelsea Market"/>
                <a:sym typeface="Chelsea Market"/>
              </a:rPr>
              <a:t>Ms. Joyce Gives the Best High Fives</a:t>
            </a:r>
            <a:endParaRPr sz="3000">
              <a:latin typeface="Chelsea Market"/>
              <a:ea typeface="Chelsea Market"/>
              <a:cs typeface="Chelsea Market"/>
              <a:sym typeface="Chelsea Market"/>
            </a:endParaRPr>
          </a:p>
          <a:p>
            <a:pPr marL="0" lvl="0" indent="0" algn="l" rtl="0">
              <a:spcBef>
                <a:spcPts val="0"/>
              </a:spcBef>
              <a:spcAft>
                <a:spcPts val="0"/>
              </a:spcAft>
              <a:buNone/>
            </a:pPr>
            <a:endParaRPr sz="3000" b="1">
              <a:latin typeface="Chelsea Market"/>
              <a:ea typeface="Chelsea Market"/>
              <a:cs typeface="Chelsea Market"/>
              <a:sym typeface="Chelsea Market"/>
            </a:endParaRPr>
          </a:p>
        </p:txBody>
      </p:sp>
      <p:pic>
        <p:nvPicPr>
          <p:cNvPr id="153" name="Google Shape;153;p32">
            <a:hlinkClick r:id="rId3"/>
          </p:cNvPr>
          <p:cNvPicPr preferRelativeResize="0"/>
          <p:nvPr/>
        </p:nvPicPr>
        <p:blipFill>
          <a:blip r:embed="rId4">
            <a:alphaModFix/>
          </a:blip>
          <a:stretch>
            <a:fillRect/>
          </a:stretch>
        </p:blipFill>
        <p:spPr>
          <a:xfrm>
            <a:off x="5682675" y="1012238"/>
            <a:ext cx="3119000" cy="3119000"/>
          </a:xfrm>
          <a:prstGeom prst="rect">
            <a:avLst/>
          </a:prstGeom>
          <a:noFill/>
          <a:ln w="76200" cap="flat" cmpd="sng">
            <a:solidFill>
              <a:schemeClr val="accent4"/>
            </a:solidFill>
            <a:prstDash val="solid"/>
            <a:round/>
            <a:headEnd type="none" w="sm" len="sm"/>
            <a:tailEnd type="none" w="sm" len="sm"/>
          </a:ln>
        </p:spPr>
      </p:pic>
      <p:sp>
        <p:nvSpPr>
          <p:cNvPr id="154" name="Google Shape;154;p32"/>
          <p:cNvSpPr txBox="1">
            <a:spLocks noGrp="1"/>
          </p:cNvSpPr>
          <p:nvPr>
            <p:ph type="ctrTitle"/>
          </p:nvPr>
        </p:nvSpPr>
        <p:spPr>
          <a:xfrm>
            <a:off x="3766200" y="238250"/>
            <a:ext cx="1611600" cy="6327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Chelsea Market"/>
                <a:ea typeface="Chelsea Market"/>
                <a:cs typeface="Chelsea Market"/>
                <a:sym typeface="Chelsea Market"/>
              </a:rPr>
              <a:t>Story</a:t>
            </a:r>
            <a:endParaRPr sz="3000">
              <a:latin typeface="Chelsea Market"/>
              <a:ea typeface="Chelsea Market"/>
              <a:cs typeface="Chelsea Market"/>
              <a:sym typeface="Chelsea Market"/>
            </a:endParaRPr>
          </a:p>
        </p:txBody>
      </p:sp>
      <p:pic>
        <p:nvPicPr>
          <p:cNvPr id="155" name="Google Shape;155;p32"/>
          <p:cNvPicPr preferRelativeResize="0"/>
          <p:nvPr/>
        </p:nvPicPr>
        <p:blipFill>
          <a:blip r:embed="rId5">
            <a:alphaModFix/>
          </a:blip>
          <a:stretch>
            <a:fillRect/>
          </a:stretch>
        </p:blipFill>
        <p:spPr>
          <a:xfrm>
            <a:off x="8376550" y="4326800"/>
            <a:ext cx="634500" cy="634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6A48-2A5C-491D-9A71-6C7E25433149}"/>
              </a:ext>
            </a:extLst>
          </p:cNvPr>
          <p:cNvSpPr>
            <a:spLocks noGrp="1"/>
          </p:cNvSpPr>
          <p:nvPr>
            <p:ph type="title"/>
          </p:nvPr>
        </p:nvSpPr>
        <p:spPr>
          <a:xfrm>
            <a:off x="79900" y="438912"/>
            <a:ext cx="3595457" cy="2970113"/>
          </a:xfrm>
        </p:spPr>
        <p:txBody>
          <a:bodyPr>
            <a:normAutofit/>
          </a:bodyPr>
          <a:lstStyle/>
          <a:p>
            <a:r>
              <a:rPr lang="en-US" dirty="0">
                <a:solidFill>
                  <a:srgbClr val="FFFFFF"/>
                </a:solidFill>
              </a:rPr>
              <a:t>Brain break! </a:t>
            </a:r>
            <a:br>
              <a:rPr lang="en-US" dirty="0">
                <a:solidFill>
                  <a:srgbClr val="FFFFFF"/>
                </a:solidFill>
              </a:rPr>
            </a:br>
            <a:br>
              <a:rPr lang="en-US" sz="2025" dirty="0">
                <a:solidFill>
                  <a:srgbClr val="2F303A"/>
                </a:solidFill>
                <a:latin typeface="Lato"/>
              </a:rPr>
            </a:br>
            <a:r>
              <a:rPr lang="en-US" sz="2025" dirty="0">
                <a:solidFill>
                  <a:schemeClr val="bg1"/>
                </a:solidFill>
                <a:latin typeface="Lato"/>
              </a:rPr>
              <a:t>Using your paper or dry-erase board, silently doodle/draw. </a:t>
            </a:r>
            <a:endParaRPr lang="en-US" sz="2025" dirty="0">
              <a:solidFill>
                <a:schemeClr val="bg1"/>
              </a:solidFill>
            </a:endParaRPr>
          </a:p>
        </p:txBody>
      </p:sp>
      <p:pic>
        <p:nvPicPr>
          <p:cNvPr id="4" name="Online Media 3" title="Relax 1 Minute - Rainforest Sounds, Waterfall and Rain">
            <a:hlinkClick r:id="" action="ppaction://media"/>
            <a:extLst>
              <a:ext uri="{FF2B5EF4-FFF2-40B4-BE49-F238E27FC236}">
                <a16:creationId xmlns:a16="http://schemas.microsoft.com/office/drawing/2014/main" id="{CDED9AFC-C028-4A94-8B83-27BAD4BA4D2C}"/>
              </a:ext>
            </a:extLst>
          </p:cNvPr>
          <p:cNvPicPr>
            <a:picLocks noRot="1" noChangeAspect="1"/>
          </p:cNvPicPr>
          <p:nvPr>
            <a:videoFile r:link="rId1"/>
          </p:nvPr>
        </p:nvPicPr>
        <p:blipFill>
          <a:blip r:embed="rId3"/>
          <a:stretch>
            <a:fillRect/>
          </a:stretch>
        </p:blipFill>
        <p:spPr>
          <a:xfrm>
            <a:off x="4370508" y="978763"/>
            <a:ext cx="4311854" cy="2896340"/>
          </a:xfrm>
          <a:prstGeom prst="rect">
            <a:avLst/>
          </a:prstGeom>
        </p:spPr>
      </p:pic>
    </p:spTree>
    <p:extLst>
      <p:ext uri="{BB962C8B-B14F-4D97-AF65-F5344CB8AC3E}">
        <p14:creationId xmlns:p14="http://schemas.microsoft.com/office/powerpoint/2010/main" val="152824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3"/>
          <p:cNvSpPr txBox="1">
            <a:spLocks noGrp="1"/>
          </p:cNvSpPr>
          <p:nvPr>
            <p:ph type="title"/>
          </p:nvPr>
        </p:nvSpPr>
        <p:spPr>
          <a:xfrm>
            <a:off x="3135450" y="148400"/>
            <a:ext cx="2873100" cy="5142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ts val="3300"/>
              <a:buFont typeface="Century Gothic"/>
              <a:buNone/>
            </a:pPr>
            <a:r>
              <a:rPr lang="en" sz="3000" b="1">
                <a:latin typeface="Chelsea Market"/>
                <a:ea typeface="Chelsea Market"/>
                <a:cs typeface="Chelsea Market"/>
                <a:sym typeface="Chelsea Market"/>
              </a:rPr>
              <a:t>Activity</a:t>
            </a:r>
            <a:endParaRPr sz="3000" b="1">
              <a:latin typeface="Chelsea Market"/>
              <a:ea typeface="Chelsea Market"/>
              <a:cs typeface="Chelsea Market"/>
              <a:sym typeface="Chelsea Market"/>
            </a:endParaRPr>
          </a:p>
        </p:txBody>
      </p:sp>
      <p:pic>
        <p:nvPicPr>
          <p:cNvPr id="161" name="Google Shape;161;p33"/>
          <p:cNvPicPr preferRelativeResize="0"/>
          <p:nvPr/>
        </p:nvPicPr>
        <p:blipFill>
          <a:blip r:embed="rId3">
            <a:alphaModFix/>
          </a:blip>
          <a:stretch>
            <a:fillRect/>
          </a:stretch>
        </p:blipFill>
        <p:spPr>
          <a:xfrm>
            <a:off x="8376550" y="4326800"/>
            <a:ext cx="634500" cy="634500"/>
          </a:xfrm>
          <a:prstGeom prst="rect">
            <a:avLst/>
          </a:prstGeom>
          <a:noFill/>
          <a:ln>
            <a:noFill/>
          </a:ln>
        </p:spPr>
      </p:pic>
      <p:sp>
        <p:nvSpPr>
          <p:cNvPr id="162" name="Google Shape;162;p33">
            <a:hlinkClick r:id="rId4"/>
          </p:cNvPr>
          <p:cNvSpPr txBox="1"/>
          <p:nvPr/>
        </p:nvSpPr>
        <p:spPr>
          <a:xfrm>
            <a:off x="66225" y="1675988"/>
            <a:ext cx="6708900" cy="2586000"/>
          </a:xfrm>
          <a:prstGeom prst="rect">
            <a:avLst/>
          </a:prstGeom>
          <a:solidFill>
            <a:schemeClr val="lt1"/>
          </a:solidFill>
          <a:ln w="76200" cap="flat" cmpd="sng">
            <a:solidFill>
              <a:srgbClr val="00CBC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400" u="sng">
                <a:latin typeface="Chelsea Market"/>
                <a:ea typeface="Chelsea Market"/>
                <a:cs typeface="Chelsea Market"/>
                <a:sym typeface="Chelsea Market"/>
              </a:rPr>
              <a:t>With your group:  </a:t>
            </a:r>
            <a:r>
              <a:rPr lang="en" sz="2400">
                <a:latin typeface="Chelsea Market"/>
                <a:ea typeface="Chelsea Market"/>
                <a:cs typeface="Chelsea Market"/>
                <a:sym typeface="Chelsea Market"/>
              </a:rPr>
              <a:t> </a:t>
            </a:r>
            <a:endParaRPr sz="2400">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AutoNum type="arabicPeriod"/>
            </a:pPr>
            <a:r>
              <a:rPr lang="en" sz="1800">
                <a:latin typeface="Chelsea Market"/>
                <a:ea typeface="Chelsea Market"/>
                <a:cs typeface="Chelsea Market"/>
                <a:sym typeface="Chelsea Market"/>
              </a:rPr>
              <a:t>Choose a </a:t>
            </a:r>
            <a:r>
              <a:rPr lang="en" sz="1800">
                <a:highlight>
                  <a:srgbClr val="FF9900"/>
                </a:highlight>
                <a:latin typeface="Chelsea Market"/>
                <a:ea typeface="Chelsea Market"/>
                <a:cs typeface="Chelsea Market"/>
                <a:sym typeface="Chelsea Market"/>
              </a:rPr>
              <a:t>“reporter”</a:t>
            </a:r>
            <a:r>
              <a:rPr lang="en" sz="1800">
                <a:latin typeface="Chelsea Market"/>
                <a:ea typeface="Chelsea Market"/>
                <a:cs typeface="Chelsea Market"/>
                <a:sym typeface="Chelsea Market"/>
              </a:rPr>
              <a:t>. </a:t>
            </a:r>
            <a:endParaRPr sz="1800">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AutoNum type="arabicPeriod"/>
            </a:pPr>
            <a:r>
              <a:rPr lang="en" sz="1800">
                <a:latin typeface="Chelsea Market"/>
                <a:ea typeface="Chelsea Market"/>
                <a:cs typeface="Chelsea Market"/>
                <a:sym typeface="Chelsea Market"/>
              </a:rPr>
              <a:t>Work with your group to </a:t>
            </a:r>
            <a:r>
              <a:rPr lang="en" sz="1800">
                <a:highlight>
                  <a:srgbClr val="FF00FF"/>
                </a:highlight>
                <a:latin typeface="Chelsea Market"/>
                <a:ea typeface="Chelsea Market"/>
                <a:cs typeface="Chelsea Market"/>
                <a:sym typeface="Chelsea Market"/>
              </a:rPr>
              <a:t>“make the connection”</a:t>
            </a:r>
            <a:r>
              <a:rPr lang="en" sz="1800">
                <a:latin typeface="Chelsea Market"/>
                <a:ea typeface="Chelsea Market"/>
                <a:cs typeface="Chelsea Market"/>
                <a:sym typeface="Chelsea Market"/>
              </a:rPr>
              <a:t> to the role/ job of a school counselor.   </a:t>
            </a:r>
            <a:endParaRPr sz="1800">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AutoNum type="arabicPeriod"/>
            </a:pPr>
            <a:r>
              <a:rPr lang="en" sz="1800">
                <a:solidFill>
                  <a:schemeClr val="dk1"/>
                </a:solidFill>
                <a:latin typeface="Chelsea Market"/>
                <a:ea typeface="Chelsea Market"/>
                <a:cs typeface="Chelsea Market"/>
                <a:sym typeface="Chelsea Market"/>
              </a:rPr>
              <a:t>If time allows, complete the </a:t>
            </a:r>
            <a:r>
              <a:rPr lang="en" sz="1800">
                <a:solidFill>
                  <a:schemeClr val="dk1"/>
                </a:solidFill>
                <a:highlight>
                  <a:srgbClr val="F1C232"/>
                </a:highlight>
                <a:latin typeface="Chelsea Market"/>
                <a:ea typeface="Chelsea Market"/>
                <a:cs typeface="Chelsea Market"/>
                <a:sym typeface="Chelsea Market"/>
              </a:rPr>
              <a:t>activity sheet</a:t>
            </a:r>
            <a:r>
              <a:rPr lang="en" sz="1800">
                <a:solidFill>
                  <a:schemeClr val="dk1"/>
                </a:solidFill>
                <a:latin typeface="Chelsea Market"/>
                <a:ea typeface="Chelsea Market"/>
                <a:cs typeface="Chelsea Market"/>
                <a:sym typeface="Chelsea Market"/>
              </a:rPr>
              <a:t> for the other items on the list.  If you get stuck, don’t worry.  We will go over each item together.</a:t>
            </a:r>
            <a:endParaRPr sz="1800">
              <a:latin typeface="Chelsea Market"/>
              <a:ea typeface="Chelsea Market"/>
              <a:cs typeface="Chelsea Market"/>
              <a:sym typeface="Chelsea Market"/>
            </a:endParaRPr>
          </a:p>
          <a:p>
            <a:pPr marL="457200" lvl="0" indent="-381000" algn="l" rtl="0">
              <a:spcBef>
                <a:spcPts val="0"/>
              </a:spcBef>
              <a:spcAft>
                <a:spcPts val="0"/>
              </a:spcAft>
              <a:buSzPts val="2400"/>
              <a:buFont typeface="Chelsea Market"/>
              <a:buAutoNum type="arabicPeriod"/>
            </a:pPr>
            <a:r>
              <a:rPr lang="en" sz="1800">
                <a:latin typeface="Chelsea Market"/>
                <a:ea typeface="Chelsea Market"/>
                <a:cs typeface="Chelsea Market"/>
                <a:sym typeface="Chelsea Market"/>
              </a:rPr>
              <a:t>We will go over the answers.</a:t>
            </a:r>
            <a:endParaRPr sz="2400">
              <a:latin typeface="Chelsea Market"/>
              <a:ea typeface="Chelsea Market"/>
              <a:cs typeface="Chelsea Market"/>
              <a:sym typeface="Chelsea Market"/>
            </a:endParaRPr>
          </a:p>
        </p:txBody>
      </p:sp>
      <p:pic>
        <p:nvPicPr>
          <p:cNvPr id="163" name="Google Shape;163;p33"/>
          <p:cNvPicPr preferRelativeResize="0"/>
          <p:nvPr/>
        </p:nvPicPr>
        <p:blipFill>
          <a:blip r:embed="rId5">
            <a:alphaModFix/>
          </a:blip>
          <a:stretch>
            <a:fillRect/>
          </a:stretch>
        </p:blipFill>
        <p:spPr>
          <a:xfrm>
            <a:off x="7341000" y="2839513"/>
            <a:ext cx="1426475" cy="1275700"/>
          </a:xfrm>
          <a:prstGeom prst="rect">
            <a:avLst/>
          </a:prstGeom>
          <a:noFill/>
          <a:ln w="76200" cap="flat" cmpd="sng">
            <a:solidFill>
              <a:srgbClr val="FF9900"/>
            </a:solidFill>
            <a:prstDash val="solid"/>
            <a:round/>
            <a:headEnd type="none" w="sm" len="sm"/>
            <a:tailEnd type="none" w="sm" len="sm"/>
          </a:ln>
        </p:spPr>
      </p:pic>
      <p:sp>
        <p:nvSpPr>
          <p:cNvPr id="164" name="Google Shape;164;p33">
            <a:hlinkClick r:id="rId6"/>
          </p:cNvPr>
          <p:cNvSpPr txBox="1"/>
          <p:nvPr/>
        </p:nvSpPr>
        <p:spPr>
          <a:xfrm>
            <a:off x="1942500" y="794475"/>
            <a:ext cx="5259000" cy="646500"/>
          </a:xfrm>
          <a:prstGeom prst="rect">
            <a:avLst/>
          </a:prstGeom>
          <a:solidFill>
            <a:schemeClr val="lt1"/>
          </a:solidFill>
          <a:ln w="76200"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a:latin typeface="Chelsea Market"/>
                <a:ea typeface="Chelsea Market"/>
                <a:cs typeface="Chelsea Market"/>
                <a:sym typeface="Chelsea Market"/>
              </a:rPr>
              <a:t>“Make the </a:t>
            </a:r>
            <a:r>
              <a:rPr lang="en" sz="3000" b="1">
                <a:latin typeface="Chelsea Market"/>
                <a:ea typeface="Chelsea Market"/>
                <a:cs typeface="Chelsea Market"/>
                <a:sym typeface="Chelsea Market"/>
              </a:rPr>
              <a:t>Connection</a:t>
            </a:r>
            <a:r>
              <a:rPr lang="en" sz="3000">
                <a:latin typeface="Chelsea Market"/>
                <a:ea typeface="Chelsea Market"/>
                <a:cs typeface="Chelsea Market"/>
                <a:sym typeface="Chelsea Market"/>
              </a:rPr>
              <a:t>!”</a:t>
            </a:r>
            <a:endParaRPr sz="3000">
              <a:latin typeface="Chelsea Market"/>
              <a:ea typeface="Chelsea Market"/>
              <a:cs typeface="Chelsea Market"/>
              <a:sym typeface="Chelsea Market"/>
            </a:endParaRPr>
          </a:p>
        </p:txBody>
      </p:sp>
      <p:pic>
        <p:nvPicPr>
          <p:cNvPr id="165" name="Google Shape;165;p33"/>
          <p:cNvPicPr preferRelativeResize="0"/>
          <p:nvPr/>
        </p:nvPicPr>
        <p:blipFill>
          <a:blip r:embed="rId7">
            <a:alphaModFix/>
          </a:blip>
          <a:stretch>
            <a:fillRect/>
          </a:stretch>
        </p:blipFill>
        <p:spPr>
          <a:xfrm>
            <a:off x="7010066" y="1738614"/>
            <a:ext cx="1890496" cy="889325"/>
          </a:xfrm>
          <a:prstGeom prst="rect">
            <a:avLst/>
          </a:prstGeom>
          <a:noFill/>
          <a:ln w="76200" cap="flat" cmpd="sng">
            <a:solidFill>
              <a:srgbClr val="9900FF"/>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1628850" y="224250"/>
            <a:ext cx="5886300" cy="8508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ct val="100000"/>
              <a:buFont typeface="Century Gothic"/>
              <a:buNone/>
            </a:pPr>
            <a:r>
              <a:rPr lang="en-US" sz="3300" dirty="0">
                <a:latin typeface="Chelsea Market"/>
                <a:ea typeface="Chelsea Market"/>
                <a:cs typeface="Chelsea Market"/>
                <a:sym typeface="Chelsea Market"/>
              </a:rPr>
              <a:t>Activity </a:t>
            </a:r>
            <a:endParaRPr sz="2650" dirty="0">
              <a:latin typeface="Chelsea Market"/>
              <a:ea typeface="Chelsea Market"/>
              <a:cs typeface="Chelsea Market"/>
              <a:sym typeface="Chelsea Market"/>
            </a:endParaRPr>
          </a:p>
        </p:txBody>
      </p:sp>
      <p:pic>
        <p:nvPicPr>
          <p:cNvPr id="110" name="Google Shape;110;p20"/>
          <p:cNvPicPr preferRelativeResize="0"/>
          <p:nvPr/>
        </p:nvPicPr>
        <p:blipFill>
          <a:blip r:embed="rId3">
            <a:alphaModFix/>
          </a:blip>
          <a:stretch>
            <a:fillRect/>
          </a:stretch>
        </p:blipFill>
        <p:spPr>
          <a:xfrm>
            <a:off x="8376550" y="4326800"/>
            <a:ext cx="634500" cy="634500"/>
          </a:xfrm>
          <a:prstGeom prst="rect">
            <a:avLst/>
          </a:prstGeom>
          <a:noFill/>
          <a:ln>
            <a:noFill/>
          </a:ln>
        </p:spPr>
      </p:pic>
      <p:pic>
        <p:nvPicPr>
          <p:cNvPr id="4" name="Picture 3">
            <a:extLst>
              <a:ext uri="{FF2B5EF4-FFF2-40B4-BE49-F238E27FC236}">
                <a16:creationId xmlns:a16="http://schemas.microsoft.com/office/drawing/2014/main" id="{24CB030C-44B2-08AE-1457-3CBBAF0FAFA6}"/>
              </a:ext>
            </a:extLst>
          </p:cNvPr>
          <p:cNvPicPr>
            <a:picLocks noChangeAspect="1"/>
          </p:cNvPicPr>
          <p:nvPr/>
        </p:nvPicPr>
        <p:blipFill>
          <a:blip r:embed="rId4"/>
          <a:stretch>
            <a:fillRect/>
          </a:stretch>
        </p:blipFill>
        <p:spPr>
          <a:xfrm>
            <a:off x="1091132" y="1144921"/>
            <a:ext cx="6808055" cy="3941909"/>
          </a:xfrm>
          <a:prstGeom prst="rect">
            <a:avLst/>
          </a:prstGeom>
        </p:spPr>
      </p:pic>
    </p:spTree>
    <p:extLst>
      <p:ext uri="{BB962C8B-B14F-4D97-AF65-F5344CB8AC3E}">
        <p14:creationId xmlns:p14="http://schemas.microsoft.com/office/powerpoint/2010/main" val="160101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1628850" y="224250"/>
            <a:ext cx="5886300" cy="8508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ct val="100000"/>
              <a:buFont typeface="Century Gothic"/>
              <a:buNone/>
            </a:pPr>
            <a:r>
              <a:rPr lang="en-US" sz="3300" dirty="0">
                <a:latin typeface="Chelsea Market"/>
                <a:ea typeface="Chelsea Market"/>
                <a:cs typeface="Chelsea Market"/>
                <a:sym typeface="Chelsea Market"/>
              </a:rPr>
              <a:t>Activity Key </a:t>
            </a:r>
            <a:br>
              <a:rPr lang="en-US" sz="3300" dirty="0">
                <a:latin typeface="Chelsea Market"/>
                <a:ea typeface="Chelsea Market"/>
                <a:cs typeface="Chelsea Market"/>
                <a:sym typeface="Chelsea Market"/>
              </a:rPr>
            </a:br>
            <a:r>
              <a:rPr lang="en-US" sz="1800" dirty="0">
                <a:latin typeface="Chelsea Market"/>
                <a:ea typeface="Chelsea Market"/>
                <a:cs typeface="Chelsea Market"/>
                <a:sym typeface="Chelsea Market"/>
              </a:rPr>
              <a:t>(share after activity is completed, if applicable) </a:t>
            </a:r>
            <a:endParaRPr sz="1800" dirty="0">
              <a:latin typeface="Chelsea Market"/>
              <a:ea typeface="Chelsea Market"/>
              <a:cs typeface="Chelsea Market"/>
              <a:sym typeface="Chelsea Market"/>
            </a:endParaRPr>
          </a:p>
        </p:txBody>
      </p:sp>
      <p:pic>
        <p:nvPicPr>
          <p:cNvPr id="110" name="Google Shape;110;p20"/>
          <p:cNvPicPr preferRelativeResize="0"/>
          <p:nvPr/>
        </p:nvPicPr>
        <p:blipFill>
          <a:blip r:embed="rId3">
            <a:alphaModFix/>
          </a:blip>
          <a:stretch>
            <a:fillRect/>
          </a:stretch>
        </p:blipFill>
        <p:spPr>
          <a:xfrm>
            <a:off x="8376550" y="4326800"/>
            <a:ext cx="634500" cy="634500"/>
          </a:xfrm>
          <a:prstGeom prst="rect">
            <a:avLst/>
          </a:prstGeom>
          <a:noFill/>
          <a:ln>
            <a:noFill/>
          </a:ln>
        </p:spPr>
      </p:pic>
      <p:pic>
        <p:nvPicPr>
          <p:cNvPr id="3" name="Picture 2">
            <a:extLst>
              <a:ext uri="{FF2B5EF4-FFF2-40B4-BE49-F238E27FC236}">
                <a16:creationId xmlns:a16="http://schemas.microsoft.com/office/drawing/2014/main" id="{8198D82A-B6DB-97E1-2730-E284345D43A1}"/>
              </a:ext>
            </a:extLst>
          </p:cNvPr>
          <p:cNvPicPr>
            <a:picLocks noChangeAspect="1"/>
          </p:cNvPicPr>
          <p:nvPr/>
        </p:nvPicPr>
        <p:blipFill>
          <a:blip r:embed="rId4"/>
          <a:stretch>
            <a:fillRect/>
          </a:stretch>
        </p:blipFill>
        <p:spPr>
          <a:xfrm>
            <a:off x="1221761" y="1260182"/>
            <a:ext cx="6831105" cy="3580759"/>
          </a:xfrm>
          <a:prstGeom prst="rect">
            <a:avLst/>
          </a:prstGeom>
        </p:spPr>
      </p:pic>
    </p:spTree>
    <p:extLst>
      <p:ext uri="{BB962C8B-B14F-4D97-AF65-F5344CB8AC3E}">
        <p14:creationId xmlns:p14="http://schemas.microsoft.com/office/powerpoint/2010/main" val="192235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4"/>
          <p:cNvSpPr txBox="1">
            <a:spLocks noGrp="1"/>
          </p:cNvSpPr>
          <p:nvPr>
            <p:ph type="title"/>
          </p:nvPr>
        </p:nvSpPr>
        <p:spPr>
          <a:xfrm>
            <a:off x="3135450" y="148400"/>
            <a:ext cx="2873100" cy="5142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ts val="3300"/>
              <a:buFont typeface="Century Gothic"/>
              <a:buNone/>
            </a:pPr>
            <a:r>
              <a:rPr lang="en" sz="3000" b="1">
                <a:latin typeface="Chelsea Market"/>
                <a:ea typeface="Chelsea Market"/>
                <a:cs typeface="Chelsea Market"/>
                <a:sym typeface="Chelsea Market"/>
              </a:rPr>
              <a:t>Activity</a:t>
            </a:r>
            <a:endParaRPr sz="3000" b="1">
              <a:latin typeface="Chelsea Market"/>
              <a:ea typeface="Chelsea Market"/>
              <a:cs typeface="Chelsea Market"/>
              <a:sym typeface="Chelsea Market"/>
            </a:endParaRPr>
          </a:p>
        </p:txBody>
      </p:sp>
      <p:pic>
        <p:nvPicPr>
          <p:cNvPr id="171" name="Google Shape;171;p34"/>
          <p:cNvPicPr preferRelativeResize="0"/>
          <p:nvPr/>
        </p:nvPicPr>
        <p:blipFill>
          <a:blip r:embed="rId3">
            <a:alphaModFix/>
          </a:blip>
          <a:stretch>
            <a:fillRect/>
          </a:stretch>
        </p:blipFill>
        <p:spPr>
          <a:xfrm>
            <a:off x="8376550" y="4326800"/>
            <a:ext cx="634500" cy="634500"/>
          </a:xfrm>
          <a:prstGeom prst="rect">
            <a:avLst/>
          </a:prstGeom>
          <a:noFill/>
          <a:ln>
            <a:noFill/>
          </a:ln>
        </p:spPr>
      </p:pic>
      <p:sp>
        <p:nvSpPr>
          <p:cNvPr id="172" name="Google Shape;172;p34"/>
          <p:cNvSpPr txBox="1"/>
          <p:nvPr/>
        </p:nvSpPr>
        <p:spPr>
          <a:xfrm>
            <a:off x="264050" y="1656100"/>
            <a:ext cx="6544800" cy="2031900"/>
          </a:xfrm>
          <a:prstGeom prst="rect">
            <a:avLst/>
          </a:prstGeom>
          <a:solidFill>
            <a:schemeClr val="lt1"/>
          </a:solidFill>
          <a:ln w="76200" cap="flat" cmpd="sng">
            <a:solidFill>
              <a:srgbClr val="00CBC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400" b="1" u="sng">
                <a:latin typeface="Chelsea Market"/>
                <a:ea typeface="Chelsea Market"/>
                <a:cs typeface="Chelsea Market"/>
                <a:sym typeface="Chelsea Market"/>
              </a:rPr>
              <a:t>Rubber Band</a:t>
            </a:r>
            <a:r>
              <a:rPr lang="en" sz="2400">
                <a:latin typeface="Chelsea Market"/>
                <a:ea typeface="Chelsea Market"/>
                <a:cs typeface="Chelsea Market"/>
                <a:sym typeface="Chelsea Market"/>
              </a:rPr>
              <a:t>- </a:t>
            </a:r>
            <a:r>
              <a:rPr lang="en" sz="2400">
                <a:solidFill>
                  <a:schemeClr val="dk1"/>
                </a:solidFill>
                <a:latin typeface="Chelsea Market"/>
                <a:ea typeface="Chelsea Market"/>
                <a:cs typeface="Chelsea Market"/>
                <a:sym typeface="Chelsea Market"/>
              </a:rPr>
              <a:t>Key word(s): </a:t>
            </a:r>
            <a:r>
              <a:rPr lang="en" sz="2400" u="sng">
                <a:solidFill>
                  <a:schemeClr val="dk1"/>
                </a:solidFill>
                <a:latin typeface="Chelsea Market"/>
                <a:ea typeface="Chelsea Market"/>
                <a:cs typeface="Chelsea Market"/>
                <a:sym typeface="Chelsea Market"/>
              </a:rPr>
              <a:t>Flexible</a:t>
            </a:r>
            <a:endParaRPr sz="2400" u="sng">
              <a:latin typeface="Chelsea Market"/>
              <a:ea typeface="Chelsea Market"/>
              <a:cs typeface="Chelsea Market"/>
              <a:sym typeface="Chelsea Market"/>
            </a:endParaRPr>
          </a:p>
          <a:p>
            <a:pPr marL="0" lvl="0" indent="0" algn="l" rtl="0">
              <a:spcBef>
                <a:spcPts val="0"/>
              </a:spcBef>
              <a:spcAft>
                <a:spcPts val="0"/>
              </a:spcAft>
              <a:buNone/>
            </a:pPr>
            <a:r>
              <a:rPr lang="en" sz="2400">
                <a:solidFill>
                  <a:schemeClr val="dk1"/>
                </a:solidFill>
                <a:latin typeface="Chelsea Market"/>
                <a:ea typeface="Chelsea Market"/>
                <a:cs typeface="Chelsea Market"/>
                <a:sym typeface="Chelsea Market"/>
              </a:rPr>
              <a:t>It can be confusing and frustrating dealing with the changes life brings.  </a:t>
            </a:r>
            <a:r>
              <a:rPr lang="en" sz="2400">
                <a:latin typeface="Chelsea Market"/>
                <a:ea typeface="Chelsea Market"/>
                <a:cs typeface="Chelsea Market"/>
                <a:sym typeface="Chelsea Market"/>
              </a:rPr>
              <a:t>Your School Counselor will help you to be flexible when things are tough.  </a:t>
            </a:r>
            <a:endParaRPr sz="2400">
              <a:latin typeface="Chelsea Market"/>
              <a:ea typeface="Chelsea Market"/>
              <a:cs typeface="Chelsea Market"/>
              <a:sym typeface="Chelsea Market"/>
            </a:endParaRPr>
          </a:p>
        </p:txBody>
      </p:sp>
      <p:pic>
        <p:nvPicPr>
          <p:cNvPr id="173" name="Google Shape;173;p34"/>
          <p:cNvPicPr preferRelativeResize="0"/>
          <p:nvPr/>
        </p:nvPicPr>
        <p:blipFill>
          <a:blip r:embed="rId4">
            <a:alphaModFix/>
          </a:blip>
          <a:stretch>
            <a:fillRect/>
          </a:stretch>
        </p:blipFill>
        <p:spPr>
          <a:xfrm>
            <a:off x="7341000" y="2839513"/>
            <a:ext cx="1426475" cy="1275700"/>
          </a:xfrm>
          <a:prstGeom prst="rect">
            <a:avLst/>
          </a:prstGeom>
          <a:noFill/>
          <a:ln w="76200" cap="flat" cmpd="sng">
            <a:solidFill>
              <a:srgbClr val="FF9900"/>
            </a:solidFill>
            <a:prstDash val="solid"/>
            <a:round/>
            <a:headEnd type="none" w="sm" len="sm"/>
            <a:tailEnd type="none" w="sm" len="sm"/>
          </a:ln>
        </p:spPr>
      </p:pic>
      <p:sp>
        <p:nvSpPr>
          <p:cNvPr id="174" name="Google Shape;174;p34"/>
          <p:cNvSpPr txBox="1"/>
          <p:nvPr/>
        </p:nvSpPr>
        <p:spPr>
          <a:xfrm>
            <a:off x="1942500" y="794475"/>
            <a:ext cx="5259000" cy="646500"/>
          </a:xfrm>
          <a:prstGeom prst="rect">
            <a:avLst/>
          </a:prstGeom>
          <a:solidFill>
            <a:schemeClr val="lt1"/>
          </a:solidFill>
          <a:ln w="76200"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a:latin typeface="Chelsea Market"/>
                <a:ea typeface="Chelsea Market"/>
                <a:cs typeface="Chelsea Market"/>
                <a:sym typeface="Chelsea Market"/>
              </a:rPr>
              <a:t>“Make the </a:t>
            </a:r>
            <a:r>
              <a:rPr lang="en" sz="3000" b="1">
                <a:latin typeface="Chelsea Market"/>
                <a:ea typeface="Chelsea Market"/>
                <a:cs typeface="Chelsea Market"/>
                <a:sym typeface="Chelsea Market"/>
              </a:rPr>
              <a:t>Connection</a:t>
            </a:r>
            <a:r>
              <a:rPr lang="en" sz="3000">
                <a:latin typeface="Chelsea Market"/>
                <a:ea typeface="Chelsea Market"/>
                <a:cs typeface="Chelsea Market"/>
                <a:sym typeface="Chelsea Market"/>
              </a:rPr>
              <a:t>!”</a:t>
            </a:r>
            <a:endParaRPr sz="3000">
              <a:latin typeface="Chelsea Market"/>
              <a:ea typeface="Chelsea Market"/>
              <a:cs typeface="Chelsea Market"/>
              <a:sym typeface="Chelsea Market"/>
            </a:endParaRPr>
          </a:p>
        </p:txBody>
      </p:sp>
      <p:pic>
        <p:nvPicPr>
          <p:cNvPr id="175" name="Google Shape;175;p34"/>
          <p:cNvPicPr preferRelativeResize="0"/>
          <p:nvPr/>
        </p:nvPicPr>
        <p:blipFill>
          <a:blip r:embed="rId5">
            <a:alphaModFix/>
          </a:blip>
          <a:stretch>
            <a:fillRect/>
          </a:stretch>
        </p:blipFill>
        <p:spPr>
          <a:xfrm>
            <a:off x="7010066" y="1738614"/>
            <a:ext cx="1890496" cy="889325"/>
          </a:xfrm>
          <a:prstGeom prst="rect">
            <a:avLst/>
          </a:prstGeom>
          <a:noFill/>
          <a:ln w="76200" cap="flat" cmpd="sng">
            <a:solidFill>
              <a:srgbClr val="9900FF"/>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5"/>
          <p:cNvSpPr txBox="1">
            <a:spLocks noGrp="1"/>
          </p:cNvSpPr>
          <p:nvPr>
            <p:ph type="title"/>
          </p:nvPr>
        </p:nvSpPr>
        <p:spPr>
          <a:xfrm>
            <a:off x="3135450" y="148400"/>
            <a:ext cx="2873100" cy="5142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ts val="3300"/>
              <a:buFont typeface="Century Gothic"/>
              <a:buNone/>
            </a:pPr>
            <a:r>
              <a:rPr lang="en" sz="3000" b="1">
                <a:latin typeface="Chelsea Market"/>
                <a:ea typeface="Chelsea Market"/>
                <a:cs typeface="Chelsea Market"/>
                <a:sym typeface="Chelsea Market"/>
              </a:rPr>
              <a:t>Activity</a:t>
            </a:r>
            <a:endParaRPr sz="3000" b="1">
              <a:latin typeface="Chelsea Market"/>
              <a:ea typeface="Chelsea Market"/>
              <a:cs typeface="Chelsea Market"/>
              <a:sym typeface="Chelsea Market"/>
            </a:endParaRPr>
          </a:p>
        </p:txBody>
      </p:sp>
      <p:pic>
        <p:nvPicPr>
          <p:cNvPr id="181" name="Google Shape;181;p35"/>
          <p:cNvPicPr preferRelativeResize="0"/>
          <p:nvPr/>
        </p:nvPicPr>
        <p:blipFill>
          <a:blip r:embed="rId3">
            <a:alphaModFix/>
          </a:blip>
          <a:stretch>
            <a:fillRect/>
          </a:stretch>
        </p:blipFill>
        <p:spPr>
          <a:xfrm>
            <a:off x="8376550" y="4326800"/>
            <a:ext cx="634500" cy="634500"/>
          </a:xfrm>
          <a:prstGeom prst="rect">
            <a:avLst/>
          </a:prstGeom>
          <a:noFill/>
          <a:ln>
            <a:noFill/>
          </a:ln>
        </p:spPr>
      </p:pic>
      <p:sp>
        <p:nvSpPr>
          <p:cNvPr id="182" name="Google Shape;182;p35"/>
          <p:cNvSpPr txBox="1"/>
          <p:nvPr/>
        </p:nvSpPr>
        <p:spPr>
          <a:xfrm>
            <a:off x="66225" y="1676055"/>
            <a:ext cx="6708900" cy="2031900"/>
          </a:xfrm>
          <a:prstGeom prst="rect">
            <a:avLst/>
          </a:prstGeom>
          <a:solidFill>
            <a:schemeClr val="lt1"/>
          </a:solidFill>
          <a:ln w="76200" cap="flat" cmpd="sng">
            <a:solidFill>
              <a:srgbClr val="00CBC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Chelsea Market"/>
                <a:ea typeface="Chelsea Market"/>
                <a:cs typeface="Chelsea Market"/>
                <a:sym typeface="Chelsea Market"/>
              </a:rPr>
              <a:t>Eraser-</a:t>
            </a:r>
            <a:r>
              <a:rPr lang="en" sz="2400">
                <a:latin typeface="Chelsea Market"/>
                <a:ea typeface="Chelsea Market"/>
                <a:cs typeface="Chelsea Market"/>
                <a:sym typeface="Chelsea Market"/>
              </a:rPr>
              <a:t> Key word(s):  </a:t>
            </a:r>
            <a:r>
              <a:rPr lang="en" sz="2400" u="sng">
                <a:latin typeface="Chelsea Market"/>
                <a:ea typeface="Chelsea Market"/>
                <a:cs typeface="Chelsea Market"/>
                <a:sym typeface="Chelsea Market"/>
              </a:rPr>
              <a:t>Mistakes</a:t>
            </a:r>
            <a:endParaRPr sz="2400" u="sng">
              <a:latin typeface="Chelsea Market"/>
              <a:ea typeface="Chelsea Market"/>
              <a:cs typeface="Chelsea Market"/>
              <a:sym typeface="Chelsea Market"/>
            </a:endParaRPr>
          </a:p>
          <a:p>
            <a:pPr marL="0" lvl="0" indent="0" algn="l" rtl="0">
              <a:spcBef>
                <a:spcPts val="0"/>
              </a:spcBef>
              <a:spcAft>
                <a:spcPts val="0"/>
              </a:spcAft>
              <a:buNone/>
            </a:pPr>
            <a:r>
              <a:rPr lang="en" sz="2400">
                <a:solidFill>
                  <a:schemeClr val="dk1"/>
                </a:solidFill>
                <a:latin typeface="Chelsea Market"/>
                <a:ea typeface="Chelsea Market"/>
                <a:cs typeface="Chelsea Market"/>
                <a:sym typeface="Chelsea Market"/>
              </a:rPr>
              <a:t>Making mistakes can be frustrating and upsetting. </a:t>
            </a:r>
            <a:r>
              <a:rPr lang="en" sz="2400">
                <a:latin typeface="Chelsea Market"/>
                <a:ea typeface="Chelsea Market"/>
                <a:cs typeface="Chelsea Market"/>
                <a:sym typeface="Chelsea Market"/>
              </a:rPr>
              <a:t>Your School Counselor will help you grow from your “great mistakes”.   </a:t>
            </a:r>
            <a:endParaRPr sz="2400">
              <a:latin typeface="Chelsea Market"/>
              <a:ea typeface="Chelsea Market"/>
              <a:cs typeface="Chelsea Market"/>
              <a:sym typeface="Chelsea Market"/>
            </a:endParaRPr>
          </a:p>
        </p:txBody>
      </p:sp>
      <p:pic>
        <p:nvPicPr>
          <p:cNvPr id="183" name="Google Shape;183;p35"/>
          <p:cNvPicPr preferRelativeResize="0"/>
          <p:nvPr/>
        </p:nvPicPr>
        <p:blipFill>
          <a:blip r:embed="rId4">
            <a:alphaModFix/>
          </a:blip>
          <a:stretch>
            <a:fillRect/>
          </a:stretch>
        </p:blipFill>
        <p:spPr>
          <a:xfrm>
            <a:off x="7341000" y="2839513"/>
            <a:ext cx="1426475" cy="1275700"/>
          </a:xfrm>
          <a:prstGeom prst="rect">
            <a:avLst/>
          </a:prstGeom>
          <a:noFill/>
          <a:ln w="76200" cap="flat" cmpd="sng">
            <a:solidFill>
              <a:srgbClr val="FF9900"/>
            </a:solidFill>
            <a:prstDash val="solid"/>
            <a:round/>
            <a:headEnd type="none" w="sm" len="sm"/>
            <a:tailEnd type="none" w="sm" len="sm"/>
          </a:ln>
        </p:spPr>
      </p:pic>
      <p:sp>
        <p:nvSpPr>
          <p:cNvPr id="184" name="Google Shape;184;p35"/>
          <p:cNvSpPr txBox="1"/>
          <p:nvPr/>
        </p:nvSpPr>
        <p:spPr>
          <a:xfrm>
            <a:off x="1942500" y="794475"/>
            <a:ext cx="5259000" cy="646500"/>
          </a:xfrm>
          <a:prstGeom prst="rect">
            <a:avLst/>
          </a:prstGeom>
          <a:solidFill>
            <a:schemeClr val="lt1"/>
          </a:solidFill>
          <a:ln w="76200"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a:latin typeface="Chelsea Market"/>
                <a:ea typeface="Chelsea Market"/>
                <a:cs typeface="Chelsea Market"/>
                <a:sym typeface="Chelsea Market"/>
              </a:rPr>
              <a:t>“Make the </a:t>
            </a:r>
            <a:r>
              <a:rPr lang="en" sz="3000" b="1">
                <a:latin typeface="Chelsea Market"/>
                <a:ea typeface="Chelsea Market"/>
                <a:cs typeface="Chelsea Market"/>
                <a:sym typeface="Chelsea Market"/>
              </a:rPr>
              <a:t>Connection</a:t>
            </a:r>
            <a:r>
              <a:rPr lang="en" sz="3000">
                <a:latin typeface="Chelsea Market"/>
                <a:ea typeface="Chelsea Market"/>
                <a:cs typeface="Chelsea Market"/>
                <a:sym typeface="Chelsea Market"/>
              </a:rPr>
              <a:t>!”</a:t>
            </a:r>
            <a:endParaRPr sz="3000">
              <a:latin typeface="Chelsea Market"/>
              <a:ea typeface="Chelsea Market"/>
              <a:cs typeface="Chelsea Market"/>
              <a:sym typeface="Chelsea Market"/>
            </a:endParaRPr>
          </a:p>
        </p:txBody>
      </p:sp>
      <p:pic>
        <p:nvPicPr>
          <p:cNvPr id="185" name="Google Shape;185;p35"/>
          <p:cNvPicPr preferRelativeResize="0"/>
          <p:nvPr/>
        </p:nvPicPr>
        <p:blipFill>
          <a:blip r:embed="rId5">
            <a:alphaModFix/>
          </a:blip>
          <a:stretch>
            <a:fillRect/>
          </a:stretch>
        </p:blipFill>
        <p:spPr>
          <a:xfrm>
            <a:off x="7010066" y="1738614"/>
            <a:ext cx="1890496" cy="889325"/>
          </a:xfrm>
          <a:prstGeom prst="rect">
            <a:avLst/>
          </a:prstGeom>
          <a:noFill/>
          <a:ln w="76200" cap="flat" cmpd="sng">
            <a:solidFill>
              <a:srgbClr val="9900FF"/>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6"/>
          <p:cNvSpPr txBox="1">
            <a:spLocks noGrp="1"/>
          </p:cNvSpPr>
          <p:nvPr>
            <p:ph type="title"/>
          </p:nvPr>
        </p:nvSpPr>
        <p:spPr>
          <a:xfrm>
            <a:off x="3135450" y="148400"/>
            <a:ext cx="2873100" cy="5142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ts val="3300"/>
              <a:buFont typeface="Century Gothic"/>
              <a:buNone/>
            </a:pPr>
            <a:r>
              <a:rPr lang="en" sz="3000" b="1">
                <a:latin typeface="Chelsea Market"/>
                <a:ea typeface="Chelsea Market"/>
                <a:cs typeface="Chelsea Market"/>
                <a:sym typeface="Chelsea Market"/>
              </a:rPr>
              <a:t>Activity</a:t>
            </a:r>
            <a:endParaRPr sz="3000" b="1">
              <a:latin typeface="Chelsea Market"/>
              <a:ea typeface="Chelsea Market"/>
              <a:cs typeface="Chelsea Market"/>
              <a:sym typeface="Chelsea Market"/>
            </a:endParaRPr>
          </a:p>
        </p:txBody>
      </p:sp>
      <p:pic>
        <p:nvPicPr>
          <p:cNvPr id="191" name="Google Shape;191;p36"/>
          <p:cNvPicPr preferRelativeResize="0"/>
          <p:nvPr/>
        </p:nvPicPr>
        <p:blipFill>
          <a:blip r:embed="rId3">
            <a:alphaModFix/>
          </a:blip>
          <a:stretch>
            <a:fillRect/>
          </a:stretch>
        </p:blipFill>
        <p:spPr>
          <a:xfrm>
            <a:off x="8376550" y="4326800"/>
            <a:ext cx="634500" cy="634500"/>
          </a:xfrm>
          <a:prstGeom prst="rect">
            <a:avLst/>
          </a:prstGeom>
          <a:noFill/>
          <a:ln>
            <a:noFill/>
          </a:ln>
        </p:spPr>
      </p:pic>
      <p:sp>
        <p:nvSpPr>
          <p:cNvPr id="192" name="Google Shape;192;p36"/>
          <p:cNvSpPr txBox="1"/>
          <p:nvPr/>
        </p:nvSpPr>
        <p:spPr>
          <a:xfrm>
            <a:off x="99175" y="1768238"/>
            <a:ext cx="6858000" cy="2893800"/>
          </a:xfrm>
          <a:prstGeom prst="rect">
            <a:avLst/>
          </a:prstGeom>
          <a:solidFill>
            <a:schemeClr val="lt1"/>
          </a:solidFill>
          <a:ln w="76200" cap="flat" cmpd="sng">
            <a:solidFill>
              <a:srgbClr val="00CBC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Chelsea Market"/>
                <a:ea typeface="Chelsea Market"/>
                <a:cs typeface="Chelsea Market"/>
                <a:sym typeface="Chelsea Market"/>
              </a:rPr>
              <a:t>Ruler-</a:t>
            </a:r>
            <a:r>
              <a:rPr lang="en" sz="2200">
                <a:latin typeface="Chelsea Market"/>
                <a:ea typeface="Chelsea Market"/>
                <a:cs typeface="Chelsea Market"/>
                <a:sym typeface="Chelsea Market"/>
              </a:rPr>
              <a:t> </a:t>
            </a:r>
            <a:r>
              <a:rPr lang="en" sz="2200">
                <a:solidFill>
                  <a:schemeClr val="dk1"/>
                </a:solidFill>
                <a:latin typeface="Chelsea Market"/>
                <a:ea typeface="Chelsea Market"/>
                <a:cs typeface="Chelsea Market"/>
                <a:sym typeface="Chelsea Market"/>
              </a:rPr>
              <a:t>Key word(s): </a:t>
            </a:r>
            <a:r>
              <a:rPr lang="en" sz="2200" u="sng">
                <a:latin typeface="Chelsea Market"/>
                <a:ea typeface="Chelsea Market"/>
                <a:cs typeface="Chelsea Market"/>
                <a:sym typeface="Chelsea Market"/>
              </a:rPr>
              <a:t>Measure</a:t>
            </a:r>
            <a:r>
              <a:rPr lang="en" sz="2200">
                <a:latin typeface="Chelsea Market"/>
                <a:ea typeface="Chelsea Market"/>
                <a:cs typeface="Chelsea Market"/>
                <a:sym typeface="Chelsea Market"/>
              </a:rPr>
              <a:t> your problem.</a:t>
            </a:r>
            <a:endParaRPr sz="2200">
              <a:latin typeface="Chelsea Market"/>
              <a:ea typeface="Chelsea Market"/>
              <a:cs typeface="Chelsea Market"/>
              <a:sym typeface="Chelsea Market"/>
            </a:endParaRPr>
          </a:p>
          <a:p>
            <a:pPr marL="0" lvl="0" indent="0" algn="l" rtl="0">
              <a:spcBef>
                <a:spcPts val="0"/>
              </a:spcBef>
              <a:spcAft>
                <a:spcPts val="0"/>
              </a:spcAft>
              <a:buNone/>
            </a:pPr>
            <a:r>
              <a:rPr lang="en" sz="2200">
                <a:solidFill>
                  <a:schemeClr val="dk1"/>
                </a:solidFill>
                <a:latin typeface="Chelsea Market"/>
                <a:ea typeface="Chelsea Market"/>
                <a:cs typeface="Chelsea Market"/>
                <a:sym typeface="Chelsea Market"/>
              </a:rPr>
              <a:t>It can be difficult to figure out the size of our problems and measure them.  It is important to be sure the size of our problems matches how we deal with them.  For example, screaming at someone who bumped into you  wouldn’t match.  Your School Counselor can help you figure this out!  </a:t>
            </a:r>
            <a:r>
              <a:rPr lang="en" sz="2000">
                <a:solidFill>
                  <a:schemeClr val="dk1"/>
                </a:solidFill>
                <a:latin typeface="Chelsea Market"/>
                <a:ea typeface="Chelsea Market"/>
                <a:cs typeface="Chelsea Market"/>
                <a:sym typeface="Chelsea Market"/>
              </a:rPr>
              <a:t>  </a:t>
            </a:r>
            <a:endParaRPr sz="2000">
              <a:latin typeface="Chelsea Market"/>
              <a:ea typeface="Chelsea Market"/>
              <a:cs typeface="Chelsea Market"/>
              <a:sym typeface="Chelsea Market"/>
            </a:endParaRPr>
          </a:p>
        </p:txBody>
      </p:sp>
      <p:pic>
        <p:nvPicPr>
          <p:cNvPr id="193" name="Google Shape;193;p36"/>
          <p:cNvPicPr preferRelativeResize="0"/>
          <p:nvPr/>
        </p:nvPicPr>
        <p:blipFill>
          <a:blip r:embed="rId4">
            <a:alphaModFix/>
          </a:blip>
          <a:stretch>
            <a:fillRect/>
          </a:stretch>
        </p:blipFill>
        <p:spPr>
          <a:xfrm>
            <a:off x="7341000" y="2839513"/>
            <a:ext cx="1426475" cy="1275700"/>
          </a:xfrm>
          <a:prstGeom prst="rect">
            <a:avLst/>
          </a:prstGeom>
          <a:noFill/>
          <a:ln w="76200" cap="flat" cmpd="sng">
            <a:solidFill>
              <a:srgbClr val="FF9900"/>
            </a:solidFill>
            <a:prstDash val="solid"/>
            <a:round/>
            <a:headEnd type="none" w="sm" len="sm"/>
            <a:tailEnd type="none" w="sm" len="sm"/>
          </a:ln>
        </p:spPr>
      </p:pic>
      <p:sp>
        <p:nvSpPr>
          <p:cNvPr id="194" name="Google Shape;194;p36"/>
          <p:cNvSpPr txBox="1"/>
          <p:nvPr/>
        </p:nvSpPr>
        <p:spPr>
          <a:xfrm>
            <a:off x="1942500" y="794475"/>
            <a:ext cx="5259000" cy="646500"/>
          </a:xfrm>
          <a:prstGeom prst="rect">
            <a:avLst/>
          </a:prstGeom>
          <a:solidFill>
            <a:schemeClr val="lt1"/>
          </a:solidFill>
          <a:ln w="76200"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a:latin typeface="Chelsea Market"/>
                <a:ea typeface="Chelsea Market"/>
                <a:cs typeface="Chelsea Market"/>
                <a:sym typeface="Chelsea Market"/>
              </a:rPr>
              <a:t>“Make the </a:t>
            </a:r>
            <a:r>
              <a:rPr lang="en" sz="3000" b="1">
                <a:latin typeface="Chelsea Market"/>
                <a:ea typeface="Chelsea Market"/>
                <a:cs typeface="Chelsea Market"/>
                <a:sym typeface="Chelsea Market"/>
              </a:rPr>
              <a:t>Connection</a:t>
            </a:r>
            <a:r>
              <a:rPr lang="en" sz="3000">
                <a:latin typeface="Chelsea Market"/>
                <a:ea typeface="Chelsea Market"/>
                <a:cs typeface="Chelsea Market"/>
                <a:sym typeface="Chelsea Market"/>
              </a:rPr>
              <a:t>!”</a:t>
            </a:r>
            <a:endParaRPr sz="3000">
              <a:latin typeface="Chelsea Market"/>
              <a:ea typeface="Chelsea Market"/>
              <a:cs typeface="Chelsea Market"/>
              <a:sym typeface="Chelsea Market"/>
            </a:endParaRPr>
          </a:p>
        </p:txBody>
      </p:sp>
      <p:pic>
        <p:nvPicPr>
          <p:cNvPr id="195" name="Google Shape;195;p36"/>
          <p:cNvPicPr preferRelativeResize="0"/>
          <p:nvPr/>
        </p:nvPicPr>
        <p:blipFill>
          <a:blip r:embed="rId5">
            <a:alphaModFix/>
          </a:blip>
          <a:stretch>
            <a:fillRect/>
          </a:stretch>
        </p:blipFill>
        <p:spPr>
          <a:xfrm>
            <a:off x="7108991" y="1599055"/>
            <a:ext cx="1890496" cy="889346"/>
          </a:xfrm>
          <a:prstGeom prst="rect">
            <a:avLst/>
          </a:prstGeom>
          <a:noFill/>
          <a:ln w="76200" cap="flat" cmpd="sng">
            <a:solidFill>
              <a:srgbClr val="9900FF"/>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xfrm>
            <a:off x="3135450" y="148400"/>
            <a:ext cx="2873100" cy="5142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ts val="3300"/>
              <a:buFont typeface="Century Gothic"/>
              <a:buNone/>
            </a:pPr>
            <a:r>
              <a:rPr lang="en" sz="3000" b="1">
                <a:latin typeface="Chelsea Market"/>
                <a:ea typeface="Chelsea Market"/>
                <a:cs typeface="Chelsea Market"/>
                <a:sym typeface="Chelsea Market"/>
              </a:rPr>
              <a:t>Activity</a:t>
            </a:r>
            <a:endParaRPr sz="3000" b="1">
              <a:latin typeface="Chelsea Market"/>
              <a:ea typeface="Chelsea Market"/>
              <a:cs typeface="Chelsea Market"/>
              <a:sym typeface="Chelsea Market"/>
            </a:endParaRPr>
          </a:p>
        </p:txBody>
      </p:sp>
      <p:pic>
        <p:nvPicPr>
          <p:cNvPr id="201" name="Google Shape;201;p37"/>
          <p:cNvPicPr preferRelativeResize="0"/>
          <p:nvPr/>
        </p:nvPicPr>
        <p:blipFill>
          <a:blip r:embed="rId3">
            <a:alphaModFix/>
          </a:blip>
          <a:stretch>
            <a:fillRect/>
          </a:stretch>
        </p:blipFill>
        <p:spPr>
          <a:xfrm>
            <a:off x="8376550" y="4326800"/>
            <a:ext cx="634500" cy="634500"/>
          </a:xfrm>
          <a:prstGeom prst="rect">
            <a:avLst/>
          </a:prstGeom>
          <a:noFill/>
          <a:ln>
            <a:noFill/>
          </a:ln>
        </p:spPr>
      </p:pic>
      <p:sp>
        <p:nvSpPr>
          <p:cNvPr id="202" name="Google Shape;202;p37"/>
          <p:cNvSpPr txBox="1"/>
          <p:nvPr/>
        </p:nvSpPr>
        <p:spPr>
          <a:xfrm>
            <a:off x="66225" y="1676055"/>
            <a:ext cx="6708900" cy="2031900"/>
          </a:xfrm>
          <a:prstGeom prst="rect">
            <a:avLst/>
          </a:prstGeom>
          <a:solidFill>
            <a:schemeClr val="lt1"/>
          </a:solidFill>
          <a:ln w="76200" cap="flat" cmpd="sng">
            <a:solidFill>
              <a:srgbClr val="00CBC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Chelsea Market"/>
                <a:ea typeface="Chelsea Market"/>
                <a:cs typeface="Chelsea Market"/>
                <a:sym typeface="Chelsea Market"/>
              </a:rPr>
              <a:t>Sunglasses-</a:t>
            </a:r>
            <a:r>
              <a:rPr lang="en" sz="2400">
                <a:latin typeface="Chelsea Market"/>
                <a:ea typeface="Chelsea Market"/>
                <a:cs typeface="Chelsea Market"/>
                <a:sym typeface="Chelsea Market"/>
              </a:rPr>
              <a:t> </a:t>
            </a:r>
            <a:r>
              <a:rPr lang="en" sz="2400">
                <a:solidFill>
                  <a:schemeClr val="dk1"/>
                </a:solidFill>
                <a:latin typeface="Chelsea Market"/>
                <a:ea typeface="Chelsea Market"/>
                <a:cs typeface="Chelsea Market"/>
                <a:sym typeface="Chelsea Market"/>
              </a:rPr>
              <a:t>Key word(s): </a:t>
            </a:r>
            <a:r>
              <a:rPr lang="en" sz="2400" u="sng">
                <a:latin typeface="Chelsea Market"/>
                <a:ea typeface="Chelsea Market"/>
                <a:cs typeface="Chelsea Market"/>
                <a:sym typeface="Chelsea Market"/>
              </a:rPr>
              <a:t>Bright futures</a:t>
            </a:r>
            <a:endParaRPr sz="2400" u="sng">
              <a:latin typeface="Chelsea Market"/>
              <a:ea typeface="Chelsea Market"/>
              <a:cs typeface="Chelsea Market"/>
              <a:sym typeface="Chelsea Market"/>
            </a:endParaRPr>
          </a:p>
          <a:p>
            <a:pPr marL="0" lvl="0" indent="0" algn="l" rtl="0">
              <a:spcBef>
                <a:spcPts val="0"/>
              </a:spcBef>
              <a:spcAft>
                <a:spcPts val="0"/>
              </a:spcAft>
              <a:buNone/>
            </a:pPr>
            <a:r>
              <a:rPr lang="en" sz="2400">
                <a:solidFill>
                  <a:schemeClr val="dk1"/>
                </a:solidFill>
                <a:latin typeface="Chelsea Market"/>
                <a:ea typeface="Chelsea Market"/>
                <a:cs typeface="Chelsea Market"/>
                <a:sym typeface="Chelsea Market"/>
              </a:rPr>
              <a:t>The students at our school all have bright futures!  Your School Counselor can help you to explore different career options you may be interested in!  </a:t>
            </a:r>
            <a:r>
              <a:rPr lang="en" sz="2400">
                <a:latin typeface="Chelsea Market"/>
                <a:ea typeface="Chelsea Market"/>
                <a:cs typeface="Chelsea Market"/>
                <a:sym typeface="Chelsea Market"/>
              </a:rPr>
              <a:t>  </a:t>
            </a:r>
            <a:endParaRPr sz="2400">
              <a:latin typeface="Chelsea Market"/>
              <a:ea typeface="Chelsea Market"/>
              <a:cs typeface="Chelsea Market"/>
              <a:sym typeface="Chelsea Market"/>
            </a:endParaRPr>
          </a:p>
        </p:txBody>
      </p:sp>
      <p:pic>
        <p:nvPicPr>
          <p:cNvPr id="203" name="Google Shape;203;p37"/>
          <p:cNvPicPr preferRelativeResize="0"/>
          <p:nvPr/>
        </p:nvPicPr>
        <p:blipFill>
          <a:blip r:embed="rId4">
            <a:alphaModFix/>
          </a:blip>
          <a:stretch>
            <a:fillRect/>
          </a:stretch>
        </p:blipFill>
        <p:spPr>
          <a:xfrm>
            <a:off x="7341000" y="2839513"/>
            <a:ext cx="1426475" cy="1275700"/>
          </a:xfrm>
          <a:prstGeom prst="rect">
            <a:avLst/>
          </a:prstGeom>
          <a:noFill/>
          <a:ln w="76200" cap="flat" cmpd="sng">
            <a:solidFill>
              <a:srgbClr val="FF9900"/>
            </a:solidFill>
            <a:prstDash val="solid"/>
            <a:round/>
            <a:headEnd type="none" w="sm" len="sm"/>
            <a:tailEnd type="none" w="sm" len="sm"/>
          </a:ln>
        </p:spPr>
      </p:pic>
      <p:sp>
        <p:nvSpPr>
          <p:cNvPr id="204" name="Google Shape;204;p37"/>
          <p:cNvSpPr txBox="1"/>
          <p:nvPr/>
        </p:nvSpPr>
        <p:spPr>
          <a:xfrm>
            <a:off x="1942500" y="794475"/>
            <a:ext cx="5259000" cy="646500"/>
          </a:xfrm>
          <a:prstGeom prst="rect">
            <a:avLst/>
          </a:prstGeom>
          <a:solidFill>
            <a:schemeClr val="lt1"/>
          </a:solidFill>
          <a:ln w="76200"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a:latin typeface="Chelsea Market"/>
                <a:ea typeface="Chelsea Market"/>
                <a:cs typeface="Chelsea Market"/>
                <a:sym typeface="Chelsea Market"/>
              </a:rPr>
              <a:t>“Make the </a:t>
            </a:r>
            <a:r>
              <a:rPr lang="en" sz="3000" b="1">
                <a:latin typeface="Chelsea Market"/>
                <a:ea typeface="Chelsea Market"/>
                <a:cs typeface="Chelsea Market"/>
                <a:sym typeface="Chelsea Market"/>
              </a:rPr>
              <a:t>Connection</a:t>
            </a:r>
            <a:r>
              <a:rPr lang="en" sz="3000">
                <a:latin typeface="Chelsea Market"/>
                <a:ea typeface="Chelsea Market"/>
                <a:cs typeface="Chelsea Market"/>
                <a:sym typeface="Chelsea Market"/>
              </a:rPr>
              <a:t>!”</a:t>
            </a:r>
            <a:endParaRPr sz="3000">
              <a:latin typeface="Chelsea Market"/>
              <a:ea typeface="Chelsea Market"/>
              <a:cs typeface="Chelsea Market"/>
              <a:sym typeface="Chelsea Market"/>
            </a:endParaRPr>
          </a:p>
        </p:txBody>
      </p:sp>
      <p:pic>
        <p:nvPicPr>
          <p:cNvPr id="205" name="Google Shape;205;p37"/>
          <p:cNvPicPr preferRelativeResize="0"/>
          <p:nvPr/>
        </p:nvPicPr>
        <p:blipFill>
          <a:blip r:embed="rId5">
            <a:alphaModFix/>
          </a:blip>
          <a:stretch>
            <a:fillRect/>
          </a:stretch>
        </p:blipFill>
        <p:spPr>
          <a:xfrm>
            <a:off x="7010066" y="1738614"/>
            <a:ext cx="1890496" cy="889325"/>
          </a:xfrm>
          <a:prstGeom prst="rect">
            <a:avLst/>
          </a:prstGeom>
          <a:noFill/>
          <a:ln w="76200" cap="flat" cmpd="sng">
            <a:solidFill>
              <a:srgbClr val="9900FF"/>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3135450" y="148400"/>
            <a:ext cx="2873100" cy="5142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ts val="3300"/>
              <a:buFont typeface="Century Gothic"/>
              <a:buNone/>
            </a:pPr>
            <a:r>
              <a:rPr lang="en" sz="3000" b="1">
                <a:latin typeface="Chelsea Market"/>
                <a:ea typeface="Chelsea Market"/>
                <a:cs typeface="Chelsea Market"/>
                <a:sym typeface="Chelsea Market"/>
              </a:rPr>
              <a:t>Activity</a:t>
            </a:r>
            <a:endParaRPr sz="3000" b="1">
              <a:latin typeface="Chelsea Market"/>
              <a:ea typeface="Chelsea Market"/>
              <a:cs typeface="Chelsea Market"/>
              <a:sym typeface="Chelsea Market"/>
            </a:endParaRPr>
          </a:p>
        </p:txBody>
      </p:sp>
      <p:pic>
        <p:nvPicPr>
          <p:cNvPr id="211" name="Google Shape;211;p38"/>
          <p:cNvPicPr preferRelativeResize="0"/>
          <p:nvPr/>
        </p:nvPicPr>
        <p:blipFill>
          <a:blip r:embed="rId3">
            <a:alphaModFix/>
          </a:blip>
          <a:stretch>
            <a:fillRect/>
          </a:stretch>
        </p:blipFill>
        <p:spPr>
          <a:xfrm>
            <a:off x="8376550" y="4326800"/>
            <a:ext cx="634500" cy="634500"/>
          </a:xfrm>
          <a:prstGeom prst="rect">
            <a:avLst/>
          </a:prstGeom>
          <a:noFill/>
          <a:ln>
            <a:noFill/>
          </a:ln>
        </p:spPr>
      </p:pic>
      <p:sp>
        <p:nvSpPr>
          <p:cNvPr id="212" name="Google Shape;212;p38"/>
          <p:cNvSpPr txBox="1"/>
          <p:nvPr/>
        </p:nvSpPr>
        <p:spPr>
          <a:xfrm>
            <a:off x="66225" y="1676055"/>
            <a:ext cx="6708900" cy="2770500"/>
          </a:xfrm>
          <a:prstGeom prst="rect">
            <a:avLst/>
          </a:prstGeom>
          <a:solidFill>
            <a:schemeClr val="lt1"/>
          </a:solidFill>
          <a:ln w="76200" cap="flat" cmpd="sng">
            <a:solidFill>
              <a:srgbClr val="00CBC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Chelsea Market"/>
                <a:ea typeface="Chelsea Market"/>
                <a:cs typeface="Chelsea Market"/>
                <a:sym typeface="Chelsea Market"/>
              </a:rPr>
              <a:t>Favorite Thing- </a:t>
            </a:r>
            <a:r>
              <a:rPr lang="en" sz="2400">
                <a:solidFill>
                  <a:schemeClr val="dk1"/>
                </a:solidFill>
                <a:latin typeface="Chelsea Market"/>
                <a:ea typeface="Chelsea Market"/>
                <a:cs typeface="Chelsea Market"/>
                <a:sym typeface="Chelsea Market"/>
              </a:rPr>
              <a:t>Key word(s): </a:t>
            </a:r>
            <a:r>
              <a:rPr lang="en" sz="2400">
                <a:solidFill>
                  <a:schemeClr val="dk1"/>
                </a:solidFill>
                <a:highlight>
                  <a:srgbClr val="F1C232"/>
                </a:highlight>
                <a:latin typeface="Chelsea Market"/>
                <a:ea typeface="Chelsea Market"/>
                <a:cs typeface="Chelsea Market"/>
                <a:sym typeface="Chelsea Market"/>
              </a:rPr>
              <a:t>__________</a:t>
            </a:r>
            <a:endParaRPr sz="2400" b="1">
              <a:highlight>
                <a:srgbClr val="F1C232"/>
              </a:highlight>
              <a:latin typeface="Chelsea Market"/>
              <a:ea typeface="Chelsea Market"/>
              <a:cs typeface="Chelsea Market"/>
              <a:sym typeface="Chelsea Market"/>
            </a:endParaRPr>
          </a:p>
          <a:p>
            <a:pPr marL="0" lvl="0" indent="0" algn="l" rtl="0">
              <a:spcBef>
                <a:spcPts val="0"/>
              </a:spcBef>
              <a:spcAft>
                <a:spcPts val="0"/>
              </a:spcAft>
              <a:buNone/>
            </a:pPr>
            <a:r>
              <a:rPr lang="en" sz="2400">
                <a:latin typeface="Chelsea Market"/>
                <a:ea typeface="Chelsea Market"/>
                <a:cs typeface="Chelsea Market"/>
                <a:sym typeface="Chelsea Market"/>
              </a:rPr>
              <a:t>This is one of my favorite things because….  Your School Counselor wants to know about you and your favorite things.  School Counselors like to know about things you are proud of and things that you accomplish!    </a:t>
            </a:r>
            <a:endParaRPr sz="2400">
              <a:latin typeface="Chelsea Market"/>
              <a:ea typeface="Chelsea Market"/>
              <a:cs typeface="Chelsea Market"/>
              <a:sym typeface="Chelsea Market"/>
            </a:endParaRPr>
          </a:p>
        </p:txBody>
      </p:sp>
      <p:pic>
        <p:nvPicPr>
          <p:cNvPr id="213" name="Google Shape;213;p38"/>
          <p:cNvPicPr preferRelativeResize="0"/>
          <p:nvPr/>
        </p:nvPicPr>
        <p:blipFill>
          <a:blip r:embed="rId4">
            <a:alphaModFix/>
          </a:blip>
          <a:stretch>
            <a:fillRect/>
          </a:stretch>
        </p:blipFill>
        <p:spPr>
          <a:xfrm>
            <a:off x="7341000" y="2839513"/>
            <a:ext cx="1426475" cy="1275700"/>
          </a:xfrm>
          <a:prstGeom prst="rect">
            <a:avLst/>
          </a:prstGeom>
          <a:noFill/>
          <a:ln w="76200" cap="flat" cmpd="sng">
            <a:solidFill>
              <a:srgbClr val="FF9900"/>
            </a:solidFill>
            <a:prstDash val="solid"/>
            <a:round/>
            <a:headEnd type="none" w="sm" len="sm"/>
            <a:tailEnd type="none" w="sm" len="sm"/>
          </a:ln>
        </p:spPr>
      </p:pic>
      <p:sp>
        <p:nvSpPr>
          <p:cNvPr id="214" name="Google Shape;214;p38"/>
          <p:cNvSpPr txBox="1"/>
          <p:nvPr/>
        </p:nvSpPr>
        <p:spPr>
          <a:xfrm>
            <a:off x="1942500" y="794475"/>
            <a:ext cx="5259000" cy="646500"/>
          </a:xfrm>
          <a:prstGeom prst="rect">
            <a:avLst/>
          </a:prstGeom>
          <a:solidFill>
            <a:schemeClr val="lt1"/>
          </a:solidFill>
          <a:ln w="76200"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a:latin typeface="Chelsea Market"/>
                <a:ea typeface="Chelsea Market"/>
                <a:cs typeface="Chelsea Market"/>
                <a:sym typeface="Chelsea Market"/>
              </a:rPr>
              <a:t>“Make the </a:t>
            </a:r>
            <a:r>
              <a:rPr lang="en" sz="3000" b="1">
                <a:latin typeface="Chelsea Market"/>
                <a:ea typeface="Chelsea Market"/>
                <a:cs typeface="Chelsea Market"/>
                <a:sym typeface="Chelsea Market"/>
              </a:rPr>
              <a:t>Connection</a:t>
            </a:r>
            <a:r>
              <a:rPr lang="en" sz="3000">
                <a:latin typeface="Chelsea Market"/>
                <a:ea typeface="Chelsea Market"/>
                <a:cs typeface="Chelsea Market"/>
                <a:sym typeface="Chelsea Market"/>
              </a:rPr>
              <a:t>!”</a:t>
            </a:r>
            <a:endParaRPr sz="3000">
              <a:latin typeface="Chelsea Market"/>
              <a:ea typeface="Chelsea Market"/>
              <a:cs typeface="Chelsea Market"/>
              <a:sym typeface="Chelsea Market"/>
            </a:endParaRPr>
          </a:p>
        </p:txBody>
      </p:sp>
      <p:pic>
        <p:nvPicPr>
          <p:cNvPr id="215" name="Google Shape;215;p38"/>
          <p:cNvPicPr preferRelativeResize="0"/>
          <p:nvPr/>
        </p:nvPicPr>
        <p:blipFill>
          <a:blip r:embed="rId5">
            <a:alphaModFix/>
          </a:blip>
          <a:stretch>
            <a:fillRect/>
          </a:stretch>
        </p:blipFill>
        <p:spPr>
          <a:xfrm>
            <a:off x="7010066" y="1738614"/>
            <a:ext cx="1890496" cy="889325"/>
          </a:xfrm>
          <a:prstGeom prst="rect">
            <a:avLst/>
          </a:prstGeom>
          <a:noFill/>
          <a:ln w="76200" cap="flat" cmpd="sng">
            <a:solidFill>
              <a:srgbClr val="9900FF"/>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ctrTitle"/>
          </p:nvPr>
        </p:nvSpPr>
        <p:spPr>
          <a:xfrm>
            <a:off x="2312475" y="210250"/>
            <a:ext cx="4821300" cy="6912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91425" rIns="91425" bIns="91425" anchor="b" anchorCtr="0">
            <a:normAutofit/>
          </a:bodyPr>
          <a:lstStyle/>
          <a:p>
            <a:pPr marL="0" lvl="0" indent="0" algn="ctr" rtl="0">
              <a:spcBef>
                <a:spcPts val="0"/>
              </a:spcBef>
              <a:spcAft>
                <a:spcPts val="0"/>
              </a:spcAft>
              <a:buNone/>
            </a:pPr>
            <a:r>
              <a:rPr lang="en" sz="3000" dirty="0">
                <a:latin typeface="Chelsea Market"/>
                <a:ea typeface="Chelsea Market"/>
                <a:cs typeface="Chelsea Market"/>
                <a:sym typeface="Chelsea Market"/>
              </a:rPr>
              <a:t>Learning Objectives </a:t>
            </a:r>
            <a:endParaRPr sz="3000" dirty="0">
              <a:latin typeface="Chelsea Market"/>
              <a:ea typeface="Chelsea Market"/>
              <a:cs typeface="Chelsea Market"/>
              <a:sym typeface="Chelsea Market"/>
            </a:endParaRPr>
          </a:p>
        </p:txBody>
      </p:sp>
      <p:pic>
        <p:nvPicPr>
          <p:cNvPr id="79" name="Google Shape;79;p16"/>
          <p:cNvPicPr preferRelativeResize="0"/>
          <p:nvPr/>
        </p:nvPicPr>
        <p:blipFill>
          <a:blip r:embed="rId3">
            <a:alphaModFix/>
          </a:blip>
          <a:stretch>
            <a:fillRect/>
          </a:stretch>
        </p:blipFill>
        <p:spPr>
          <a:xfrm>
            <a:off x="8376550" y="4326800"/>
            <a:ext cx="634500" cy="634500"/>
          </a:xfrm>
          <a:prstGeom prst="rect">
            <a:avLst/>
          </a:prstGeom>
          <a:noFill/>
          <a:ln>
            <a:noFill/>
          </a:ln>
        </p:spPr>
      </p:pic>
      <p:sp>
        <p:nvSpPr>
          <p:cNvPr id="2" name="TextBox 1">
            <a:extLst>
              <a:ext uri="{FF2B5EF4-FFF2-40B4-BE49-F238E27FC236}">
                <a16:creationId xmlns:a16="http://schemas.microsoft.com/office/drawing/2014/main" id="{4E0FEAE5-D54F-C7C9-28F0-9882259554DF}"/>
              </a:ext>
            </a:extLst>
          </p:cNvPr>
          <p:cNvSpPr txBox="1"/>
          <p:nvPr/>
        </p:nvSpPr>
        <p:spPr>
          <a:xfrm>
            <a:off x="591671" y="1475334"/>
            <a:ext cx="7784879"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helsea Market"/>
              </a:rPr>
              <a:t>Identify the role of the school counselor.</a:t>
            </a:r>
          </a:p>
          <a:p>
            <a:pPr marL="285750" indent="-285750">
              <a:buFont typeface="Arial" panose="020B0604020202020204" pitchFamily="34" charset="0"/>
              <a:buChar char="•"/>
            </a:pPr>
            <a:r>
              <a:rPr lang="en-US" sz="2400" dirty="0">
                <a:latin typeface="Chelsea Market"/>
              </a:rPr>
              <a:t>Identify expectations during school counseling lessons.</a:t>
            </a:r>
          </a:p>
          <a:p>
            <a:pPr marL="285750" indent="-285750">
              <a:buFont typeface="Arial" panose="020B0604020202020204" pitchFamily="34" charset="0"/>
              <a:buChar char="•"/>
            </a:pPr>
            <a:r>
              <a:rPr lang="en-US" sz="2400" dirty="0">
                <a:latin typeface="Chelsea Market"/>
              </a:rPr>
              <a:t>Identify specific topics school counselors can address, in age-appropriate manner.</a:t>
            </a:r>
          </a:p>
          <a:p>
            <a:pPr marL="285750" indent="-285750">
              <a:buFont typeface="Arial" panose="020B0604020202020204" pitchFamily="34" charset="0"/>
              <a:buChar char="•"/>
            </a:pPr>
            <a:r>
              <a:rPr lang="en-US" sz="2400" dirty="0">
                <a:latin typeface="Chelsea Market"/>
              </a:rPr>
              <a:t>Identify basic emotions and the connection to the role of the school counselor.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199785" y="224250"/>
            <a:ext cx="8752114" cy="8508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ct val="100000"/>
              <a:buFont typeface="Century Gothic"/>
              <a:buNone/>
            </a:pPr>
            <a:r>
              <a:rPr lang="en" sz="2400" dirty="0">
                <a:latin typeface="Chelsea Market"/>
                <a:ea typeface="Chelsea Market"/>
                <a:cs typeface="Chelsea Market"/>
                <a:sym typeface="Chelsea Market"/>
              </a:rPr>
              <a:t>Come visit us in our spaces: Ms. Kight &amp; Ms. Payne’s Office  </a:t>
            </a:r>
            <a:r>
              <a:rPr lang="en" sz="2400" b="1" dirty="0">
                <a:latin typeface="Chelsea Market"/>
                <a:ea typeface="Chelsea Market"/>
                <a:cs typeface="Chelsea Market"/>
                <a:sym typeface="Chelsea Market"/>
              </a:rPr>
              <a:t> </a:t>
            </a:r>
            <a:endParaRPr sz="2400" b="1" dirty="0">
              <a:latin typeface="Chelsea Market"/>
              <a:ea typeface="Chelsea Market"/>
              <a:cs typeface="Chelsea Market"/>
              <a:sym typeface="Chelsea Market"/>
            </a:endParaRPr>
          </a:p>
          <a:p>
            <a:pPr marL="0" lvl="0" indent="0" algn="ctr" rtl="0">
              <a:lnSpc>
                <a:spcPct val="85000"/>
              </a:lnSpc>
              <a:spcBef>
                <a:spcPts val="0"/>
              </a:spcBef>
              <a:spcAft>
                <a:spcPts val="0"/>
              </a:spcAft>
              <a:buClr>
                <a:schemeClr val="accent2"/>
              </a:buClr>
              <a:buSzPct val="124528"/>
              <a:buFont typeface="Century Gothic"/>
              <a:buNone/>
            </a:pPr>
            <a:r>
              <a:rPr lang="en" sz="2400" dirty="0">
                <a:latin typeface="Chelsea Market"/>
                <a:ea typeface="Chelsea Market"/>
                <a:cs typeface="Chelsea Market"/>
                <a:sym typeface="Chelsea Market"/>
              </a:rPr>
              <a:t>(Photo Office Tour)</a:t>
            </a:r>
            <a:endParaRPr sz="2400" dirty="0">
              <a:latin typeface="Chelsea Market"/>
              <a:ea typeface="Chelsea Market"/>
              <a:cs typeface="Chelsea Market"/>
              <a:sym typeface="Chelsea Market"/>
            </a:endParaRPr>
          </a:p>
        </p:txBody>
      </p:sp>
      <p:pic>
        <p:nvPicPr>
          <p:cNvPr id="110" name="Google Shape;110;p20"/>
          <p:cNvPicPr preferRelativeResize="0"/>
          <p:nvPr/>
        </p:nvPicPr>
        <p:blipFill>
          <a:blip r:embed="rId3">
            <a:alphaModFix/>
          </a:blip>
          <a:stretch>
            <a:fillRect/>
          </a:stretch>
        </p:blipFill>
        <p:spPr>
          <a:xfrm>
            <a:off x="8376550" y="4326800"/>
            <a:ext cx="634500" cy="634500"/>
          </a:xfrm>
          <a:prstGeom prst="rect">
            <a:avLst/>
          </a:prstGeom>
          <a:noFill/>
          <a:ln>
            <a:noFill/>
          </a:ln>
        </p:spPr>
      </p:pic>
      <p:pic>
        <p:nvPicPr>
          <p:cNvPr id="2" name="Picture 2">
            <a:extLst>
              <a:ext uri="{FF2B5EF4-FFF2-40B4-BE49-F238E27FC236}">
                <a16:creationId xmlns:a16="http://schemas.microsoft.com/office/drawing/2014/main" id="{3F581449-A533-AB0F-A95D-DCEFC2A17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84" y="1260182"/>
            <a:ext cx="4372215" cy="37011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960DA83F-EA8D-4B29-F8B9-D975D8514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411" y="1260182"/>
            <a:ext cx="4152804" cy="37011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199785" y="224250"/>
            <a:ext cx="8752114" cy="8508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ct val="100000"/>
              <a:buFont typeface="Century Gothic"/>
              <a:buNone/>
            </a:pPr>
            <a:r>
              <a:rPr lang="en" sz="2400" dirty="0">
                <a:latin typeface="Chelsea Market"/>
                <a:ea typeface="Chelsea Market"/>
                <a:cs typeface="Chelsea Market"/>
                <a:sym typeface="Chelsea Market"/>
              </a:rPr>
              <a:t>Come visit us in our spaces: Ms. Song’s Office </a:t>
            </a:r>
            <a:r>
              <a:rPr lang="en" sz="2400" b="1" dirty="0">
                <a:latin typeface="Chelsea Market"/>
                <a:ea typeface="Chelsea Market"/>
                <a:cs typeface="Chelsea Market"/>
                <a:sym typeface="Chelsea Market"/>
              </a:rPr>
              <a:t> </a:t>
            </a:r>
            <a:endParaRPr sz="2400" b="1" dirty="0">
              <a:latin typeface="Chelsea Market"/>
              <a:ea typeface="Chelsea Market"/>
              <a:cs typeface="Chelsea Market"/>
              <a:sym typeface="Chelsea Market"/>
            </a:endParaRPr>
          </a:p>
          <a:p>
            <a:pPr marL="0" lvl="0" indent="0" algn="ctr" rtl="0">
              <a:lnSpc>
                <a:spcPct val="85000"/>
              </a:lnSpc>
              <a:spcBef>
                <a:spcPts val="0"/>
              </a:spcBef>
              <a:spcAft>
                <a:spcPts val="0"/>
              </a:spcAft>
              <a:buClr>
                <a:schemeClr val="accent2"/>
              </a:buClr>
              <a:buSzPct val="124528"/>
              <a:buFont typeface="Century Gothic"/>
              <a:buNone/>
            </a:pPr>
            <a:r>
              <a:rPr lang="en" sz="2400" dirty="0">
                <a:latin typeface="Chelsea Market"/>
                <a:ea typeface="Chelsea Market"/>
                <a:cs typeface="Chelsea Market"/>
                <a:sym typeface="Chelsea Market"/>
              </a:rPr>
              <a:t>(Photo Office Tour)</a:t>
            </a:r>
            <a:endParaRPr sz="2400" dirty="0">
              <a:latin typeface="Chelsea Market"/>
              <a:ea typeface="Chelsea Market"/>
              <a:cs typeface="Chelsea Market"/>
              <a:sym typeface="Chelsea Market"/>
            </a:endParaRPr>
          </a:p>
        </p:txBody>
      </p:sp>
      <p:pic>
        <p:nvPicPr>
          <p:cNvPr id="110" name="Google Shape;110;p20"/>
          <p:cNvPicPr preferRelativeResize="0"/>
          <p:nvPr/>
        </p:nvPicPr>
        <p:blipFill>
          <a:blip r:embed="rId3">
            <a:alphaModFix/>
          </a:blip>
          <a:stretch>
            <a:fillRect/>
          </a:stretch>
        </p:blipFill>
        <p:spPr>
          <a:xfrm>
            <a:off x="8376550" y="4326800"/>
            <a:ext cx="634500" cy="634500"/>
          </a:xfrm>
          <a:prstGeom prst="rect">
            <a:avLst/>
          </a:prstGeom>
          <a:noFill/>
          <a:ln>
            <a:noFill/>
          </a:ln>
        </p:spPr>
      </p:pic>
      <p:pic>
        <p:nvPicPr>
          <p:cNvPr id="2050" name="Picture 2">
            <a:extLst>
              <a:ext uri="{FF2B5EF4-FFF2-40B4-BE49-F238E27FC236}">
                <a16:creationId xmlns:a16="http://schemas.microsoft.com/office/drawing/2014/main" id="{A1A8FB24-A128-3701-7B55-EBB0942C7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85" y="1267866"/>
            <a:ext cx="4280975" cy="3574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5A1A79F-E26A-C0B1-D3EF-7178F4711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3241" y="1267866"/>
            <a:ext cx="4288658" cy="357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9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txBox="1">
            <a:spLocks noGrp="1"/>
          </p:cNvSpPr>
          <p:nvPr>
            <p:ph type="title"/>
          </p:nvPr>
        </p:nvSpPr>
        <p:spPr>
          <a:xfrm>
            <a:off x="2502425" y="153650"/>
            <a:ext cx="4249500" cy="14133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ct val="39285"/>
              <a:buFont typeface="Arial"/>
              <a:buNone/>
            </a:pPr>
            <a:r>
              <a:rPr lang="en" b="1">
                <a:latin typeface="Chelsea Market"/>
                <a:ea typeface="Chelsea Market"/>
                <a:cs typeface="Chelsea Market"/>
                <a:sym typeface="Chelsea Market"/>
              </a:rPr>
              <a:t>What kinds of things does my school counselor talk to students about?  </a:t>
            </a:r>
            <a:endParaRPr b="1">
              <a:latin typeface="Chelsea Market"/>
              <a:ea typeface="Chelsea Market"/>
              <a:cs typeface="Chelsea Market"/>
              <a:sym typeface="Chelsea Market"/>
            </a:endParaRPr>
          </a:p>
        </p:txBody>
      </p:sp>
      <p:sp>
        <p:nvSpPr>
          <p:cNvPr id="227" name="Google Shape;227;p40"/>
          <p:cNvSpPr txBox="1"/>
          <p:nvPr/>
        </p:nvSpPr>
        <p:spPr>
          <a:xfrm>
            <a:off x="440825" y="1341400"/>
            <a:ext cx="1693500" cy="1108200"/>
          </a:xfrm>
          <a:prstGeom prst="rect">
            <a:avLst/>
          </a:prstGeom>
          <a:solidFill>
            <a:schemeClr val="lt1"/>
          </a:solidFill>
          <a:ln w="76200" cap="flat" cmpd="sng">
            <a:solidFill>
              <a:srgbClr val="99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latin typeface="Chelsea Market"/>
                <a:ea typeface="Chelsea Market"/>
                <a:cs typeface="Chelsea Market"/>
                <a:sym typeface="Chelsea Market"/>
              </a:rPr>
              <a:t>Family/ Home</a:t>
            </a:r>
            <a:endParaRPr sz="3000" b="1">
              <a:latin typeface="Chelsea Market"/>
              <a:ea typeface="Chelsea Market"/>
              <a:cs typeface="Chelsea Market"/>
              <a:sym typeface="Chelsea Market"/>
            </a:endParaRPr>
          </a:p>
        </p:txBody>
      </p:sp>
      <p:sp>
        <p:nvSpPr>
          <p:cNvPr id="228" name="Google Shape;228;p40"/>
          <p:cNvSpPr txBox="1"/>
          <p:nvPr/>
        </p:nvSpPr>
        <p:spPr>
          <a:xfrm>
            <a:off x="3672650" y="1746088"/>
            <a:ext cx="1693500" cy="646500"/>
          </a:xfrm>
          <a:prstGeom prst="rect">
            <a:avLst/>
          </a:prstGeom>
          <a:solidFill>
            <a:schemeClr val="lt1"/>
          </a:solidFill>
          <a:ln w="76200" cap="flat" cmpd="sng">
            <a:solidFill>
              <a:srgbClr val="FF99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latin typeface="Chelsea Market"/>
                <a:ea typeface="Chelsea Market"/>
                <a:cs typeface="Chelsea Market"/>
                <a:sym typeface="Chelsea Market"/>
              </a:rPr>
              <a:t>School</a:t>
            </a:r>
            <a:endParaRPr sz="3000" b="1">
              <a:latin typeface="Chelsea Market"/>
              <a:ea typeface="Chelsea Market"/>
              <a:cs typeface="Chelsea Market"/>
              <a:sym typeface="Chelsea Market"/>
            </a:endParaRPr>
          </a:p>
        </p:txBody>
      </p:sp>
      <p:sp>
        <p:nvSpPr>
          <p:cNvPr id="229" name="Google Shape;229;p40"/>
          <p:cNvSpPr txBox="1"/>
          <p:nvPr/>
        </p:nvSpPr>
        <p:spPr>
          <a:xfrm>
            <a:off x="6904475" y="1157525"/>
            <a:ext cx="1693500" cy="646500"/>
          </a:xfrm>
          <a:prstGeom prst="rect">
            <a:avLst/>
          </a:prstGeom>
          <a:solidFill>
            <a:schemeClr val="lt1"/>
          </a:solidFill>
          <a:ln w="76200"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latin typeface="Chelsea Market"/>
                <a:ea typeface="Chelsea Market"/>
                <a:cs typeface="Chelsea Market"/>
                <a:sym typeface="Chelsea Market"/>
              </a:rPr>
              <a:t>Friends</a:t>
            </a:r>
            <a:endParaRPr sz="3000" b="1">
              <a:latin typeface="Chelsea Market"/>
              <a:ea typeface="Chelsea Market"/>
              <a:cs typeface="Chelsea Market"/>
              <a:sym typeface="Chelsea Market"/>
            </a:endParaRPr>
          </a:p>
        </p:txBody>
      </p:sp>
      <p:sp>
        <p:nvSpPr>
          <p:cNvPr id="230" name="Google Shape;230;p40"/>
          <p:cNvSpPr txBox="1"/>
          <p:nvPr/>
        </p:nvSpPr>
        <p:spPr>
          <a:xfrm>
            <a:off x="1142850" y="2911450"/>
            <a:ext cx="2001300" cy="1108200"/>
          </a:xfrm>
          <a:prstGeom prst="rect">
            <a:avLst/>
          </a:prstGeom>
          <a:solidFill>
            <a:schemeClr val="lt1"/>
          </a:solidFill>
          <a:ln w="76200" cap="flat" cmpd="sng">
            <a:solidFill>
              <a:srgbClr val="00CBC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latin typeface="Chelsea Market"/>
                <a:ea typeface="Chelsea Market"/>
                <a:cs typeface="Chelsea Market"/>
                <a:sym typeface="Chelsea Market"/>
              </a:rPr>
              <a:t>Big Feelings</a:t>
            </a:r>
            <a:endParaRPr sz="3000" b="1">
              <a:latin typeface="Chelsea Market"/>
              <a:ea typeface="Chelsea Market"/>
              <a:cs typeface="Chelsea Market"/>
              <a:sym typeface="Chelsea Market"/>
            </a:endParaRPr>
          </a:p>
        </p:txBody>
      </p:sp>
      <p:sp>
        <p:nvSpPr>
          <p:cNvPr id="231" name="Google Shape;231;p40"/>
          <p:cNvSpPr txBox="1"/>
          <p:nvPr/>
        </p:nvSpPr>
        <p:spPr>
          <a:xfrm>
            <a:off x="3626525" y="2571738"/>
            <a:ext cx="2001300" cy="1569900"/>
          </a:xfrm>
          <a:prstGeom prst="rect">
            <a:avLst/>
          </a:prstGeom>
          <a:solidFill>
            <a:schemeClr val="lt1"/>
          </a:solidFill>
          <a:ln w="76200"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latin typeface="Chelsea Market"/>
                <a:ea typeface="Chelsea Market"/>
                <a:cs typeface="Chelsea Market"/>
                <a:sym typeface="Chelsea Market"/>
              </a:rPr>
              <a:t>Things you are proud of</a:t>
            </a:r>
            <a:endParaRPr sz="3000" b="1">
              <a:latin typeface="Chelsea Market"/>
              <a:ea typeface="Chelsea Market"/>
              <a:cs typeface="Chelsea Market"/>
              <a:sym typeface="Chelsea Market"/>
            </a:endParaRPr>
          </a:p>
        </p:txBody>
      </p:sp>
      <p:sp>
        <p:nvSpPr>
          <p:cNvPr id="232" name="Google Shape;232;p40"/>
          <p:cNvSpPr txBox="1"/>
          <p:nvPr/>
        </p:nvSpPr>
        <p:spPr>
          <a:xfrm>
            <a:off x="6375250" y="2164925"/>
            <a:ext cx="2001300" cy="2031900"/>
          </a:xfrm>
          <a:prstGeom prst="rect">
            <a:avLst/>
          </a:prstGeom>
          <a:solidFill>
            <a:schemeClr val="lt1"/>
          </a:solidFill>
          <a:ln w="76200" cap="flat" cmpd="sng">
            <a:solidFill>
              <a:srgbClr val="00CBC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latin typeface="Chelsea Market"/>
                <a:ea typeface="Chelsea Market"/>
                <a:cs typeface="Chelsea Market"/>
                <a:sym typeface="Chelsea Market"/>
              </a:rPr>
              <a:t>Things you unsure of</a:t>
            </a:r>
            <a:endParaRPr sz="3000" b="1">
              <a:latin typeface="Chelsea Market"/>
              <a:ea typeface="Chelsea Market"/>
              <a:cs typeface="Chelsea Market"/>
              <a:sym typeface="Chelsea Market"/>
            </a:endParaRPr>
          </a:p>
        </p:txBody>
      </p:sp>
      <p:sp>
        <p:nvSpPr>
          <p:cNvPr id="233" name="Google Shape;233;p40"/>
          <p:cNvSpPr txBox="1"/>
          <p:nvPr/>
        </p:nvSpPr>
        <p:spPr>
          <a:xfrm>
            <a:off x="3411050" y="4320800"/>
            <a:ext cx="2629500" cy="646500"/>
          </a:xfrm>
          <a:prstGeom prst="rect">
            <a:avLst/>
          </a:prstGeom>
          <a:solidFill>
            <a:schemeClr val="lt1"/>
          </a:solidFill>
          <a:ln w="76200" cap="flat" cmpd="sng">
            <a:solidFill>
              <a:srgbClr val="99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latin typeface="Chelsea Market"/>
                <a:ea typeface="Chelsea Market"/>
                <a:cs typeface="Chelsea Market"/>
                <a:sym typeface="Chelsea Market"/>
              </a:rPr>
              <a:t>ANYTHING!</a:t>
            </a:r>
            <a:endParaRPr sz="3000" b="1">
              <a:latin typeface="Chelsea Market"/>
              <a:ea typeface="Chelsea Market"/>
              <a:cs typeface="Chelsea Market"/>
              <a:sym typeface="Chelsea Market"/>
            </a:endParaRPr>
          </a:p>
        </p:txBody>
      </p:sp>
      <p:pic>
        <p:nvPicPr>
          <p:cNvPr id="234" name="Google Shape;234;p40"/>
          <p:cNvPicPr preferRelativeResize="0"/>
          <p:nvPr/>
        </p:nvPicPr>
        <p:blipFill>
          <a:blip r:embed="rId3">
            <a:alphaModFix/>
          </a:blip>
          <a:stretch>
            <a:fillRect/>
          </a:stretch>
        </p:blipFill>
        <p:spPr>
          <a:xfrm>
            <a:off x="8376550" y="4326800"/>
            <a:ext cx="634500" cy="634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1"/>
          <p:cNvSpPr txBox="1">
            <a:spLocks noGrp="1"/>
          </p:cNvSpPr>
          <p:nvPr>
            <p:ph type="title"/>
          </p:nvPr>
        </p:nvSpPr>
        <p:spPr>
          <a:xfrm>
            <a:off x="3135450" y="134025"/>
            <a:ext cx="2873100" cy="5343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ts val="3300"/>
              <a:buFont typeface="Century Gothic"/>
              <a:buNone/>
            </a:pPr>
            <a:r>
              <a:rPr lang="en" sz="3000" b="1">
                <a:latin typeface="Chelsea Market"/>
                <a:ea typeface="Chelsea Market"/>
                <a:cs typeface="Chelsea Market"/>
                <a:sym typeface="Chelsea Market"/>
              </a:rPr>
              <a:t>Closing</a:t>
            </a:r>
            <a:endParaRPr sz="3000" b="1">
              <a:latin typeface="Chelsea Market"/>
              <a:ea typeface="Chelsea Market"/>
              <a:cs typeface="Chelsea Market"/>
              <a:sym typeface="Chelsea Market"/>
            </a:endParaRPr>
          </a:p>
        </p:txBody>
      </p:sp>
      <p:sp>
        <p:nvSpPr>
          <p:cNvPr id="240" name="Google Shape;240;p41"/>
          <p:cNvSpPr txBox="1"/>
          <p:nvPr/>
        </p:nvSpPr>
        <p:spPr>
          <a:xfrm>
            <a:off x="4572000" y="935300"/>
            <a:ext cx="4439700" cy="3124500"/>
          </a:xfrm>
          <a:prstGeom prst="rect">
            <a:avLst/>
          </a:prstGeom>
          <a:solidFill>
            <a:schemeClr val="lt1"/>
          </a:solidFill>
          <a:ln w="76200" cap="flat" cmpd="sng">
            <a:solidFill>
              <a:srgbClr val="9900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Chelsea Market"/>
                <a:ea typeface="Chelsea Market"/>
                <a:cs typeface="Chelsea Market"/>
                <a:sym typeface="Chelsea Market"/>
              </a:rPr>
              <a:t>1) What was your favorite part of this lesson?</a:t>
            </a:r>
            <a:endParaRPr sz="3000">
              <a:solidFill>
                <a:schemeClr val="dk1"/>
              </a:solidFill>
              <a:latin typeface="Chelsea Market"/>
              <a:ea typeface="Chelsea Market"/>
              <a:cs typeface="Chelsea Market"/>
              <a:sym typeface="Chelsea Market"/>
            </a:endParaRPr>
          </a:p>
          <a:p>
            <a:pPr marL="0" lvl="0" indent="0" algn="l" rtl="0">
              <a:spcBef>
                <a:spcPts val="0"/>
              </a:spcBef>
              <a:spcAft>
                <a:spcPts val="0"/>
              </a:spcAft>
              <a:buNone/>
            </a:pPr>
            <a:endParaRPr sz="1100">
              <a:solidFill>
                <a:schemeClr val="dk1"/>
              </a:solidFill>
              <a:latin typeface="Chelsea Market"/>
              <a:ea typeface="Chelsea Market"/>
              <a:cs typeface="Chelsea Market"/>
              <a:sym typeface="Chelsea Market"/>
            </a:endParaRPr>
          </a:p>
          <a:p>
            <a:pPr marL="0" lvl="0" indent="0" algn="l" rtl="0">
              <a:spcBef>
                <a:spcPts val="0"/>
              </a:spcBef>
              <a:spcAft>
                <a:spcPts val="0"/>
              </a:spcAft>
              <a:buNone/>
            </a:pPr>
            <a:r>
              <a:rPr lang="en" sz="3000">
                <a:solidFill>
                  <a:schemeClr val="dk1"/>
                </a:solidFill>
                <a:latin typeface="Chelsea Market"/>
                <a:ea typeface="Chelsea Market"/>
                <a:cs typeface="Chelsea Market"/>
                <a:sym typeface="Chelsea Market"/>
              </a:rPr>
              <a:t>2) What will you remember about this lesson?</a:t>
            </a:r>
            <a:endParaRPr sz="3000">
              <a:solidFill>
                <a:schemeClr val="dk1"/>
              </a:solidFill>
              <a:latin typeface="Chelsea Market"/>
              <a:ea typeface="Chelsea Market"/>
              <a:cs typeface="Chelsea Market"/>
              <a:sym typeface="Chelsea Market"/>
            </a:endParaRPr>
          </a:p>
        </p:txBody>
      </p:sp>
      <p:pic>
        <p:nvPicPr>
          <p:cNvPr id="241" name="Google Shape;241;p41"/>
          <p:cNvPicPr preferRelativeResize="0"/>
          <p:nvPr/>
        </p:nvPicPr>
        <p:blipFill>
          <a:blip r:embed="rId3">
            <a:alphaModFix/>
          </a:blip>
          <a:stretch>
            <a:fillRect/>
          </a:stretch>
        </p:blipFill>
        <p:spPr>
          <a:xfrm>
            <a:off x="116929" y="1437054"/>
            <a:ext cx="4227725" cy="2604650"/>
          </a:xfrm>
          <a:prstGeom prst="rect">
            <a:avLst/>
          </a:prstGeom>
          <a:noFill/>
          <a:ln w="76200" cap="flat" cmpd="sng">
            <a:solidFill>
              <a:schemeClr val="accent4"/>
            </a:solidFill>
            <a:prstDash val="solid"/>
            <a:round/>
            <a:headEnd type="none" w="sm" len="sm"/>
            <a:tailEnd type="none" w="sm" len="sm"/>
          </a:ln>
        </p:spPr>
      </p:pic>
      <p:pic>
        <p:nvPicPr>
          <p:cNvPr id="242" name="Google Shape;242;p41"/>
          <p:cNvPicPr preferRelativeResize="0"/>
          <p:nvPr/>
        </p:nvPicPr>
        <p:blipFill>
          <a:blip r:embed="rId4">
            <a:alphaModFix/>
          </a:blip>
          <a:stretch>
            <a:fillRect/>
          </a:stretch>
        </p:blipFill>
        <p:spPr>
          <a:xfrm>
            <a:off x="8376550" y="4326800"/>
            <a:ext cx="634500" cy="634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1628850" y="224250"/>
            <a:ext cx="5886300" cy="8508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ct val="100000"/>
              <a:buFont typeface="Century Gothic"/>
              <a:buNone/>
            </a:pPr>
            <a:r>
              <a:rPr lang="en-US" sz="3300" dirty="0">
                <a:latin typeface="Chelsea Market"/>
                <a:ea typeface="Chelsea Market"/>
                <a:cs typeface="Chelsea Market"/>
                <a:sym typeface="Chelsea Market"/>
              </a:rPr>
              <a:t>Post-Test </a:t>
            </a:r>
            <a:endParaRPr sz="2650" dirty="0">
              <a:latin typeface="Chelsea Market"/>
              <a:ea typeface="Chelsea Market"/>
              <a:cs typeface="Chelsea Market"/>
              <a:sym typeface="Chelsea Market"/>
            </a:endParaRPr>
          </a:p>
        </p:txBody>
      </p:sp>
      <p:pic>
        <p:nvPicPr>
          <p:cNvPr id="110" name="Google Shape;110;p20"/>
          <p:cNvPicPr preferRelativeResize="0"/>
          <p:nvPr/>
        </p:nvPicPr>
        <p:blipFill>
          <a:blip r:embed="rId3">
            <a:alphaModFix/>
          </a:blip>
          <a:stretch>
            <a:fillRect/>
          </a:stretch>
        </p:blipFill>
        <p:spPr>
          <a:xfrm>
            <a:off x="8376550" y="4326800"/>
            <a:ext cx="634500" cy="634500"/>
          </a:xfrm>
          <a:prstGeom prst="rect">
            <a:avLst/>
          </a:prstGeom>
          <a:noFill/>
          <a:ln>
            <a:noFill/>
          </a:ln>
        </p:spPr>
      </p:pic>
    </p:spTree>
    <p:extLst>
      <p:ext uri="{BB962C8B-B14F-4D97-AF65-F5344CB8AC3E}">
        <p14:creationId xmlns:p14="http://schemas.microsoft.com/office/powerpoint/2010/main" val="213845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30"/>
          <p:cNvSpPr txBox="1">
            <a:spLocks noGrp="1"/>
          </p:cNvSpPr>
          <p:nvPr>
            <p:ph type="ctrTitle"/>
          </p:nvPr>
        </p:nvSpPr>
        <p:spPr>
          <a:xfrm>
            <a:off x="1805250" y="126100"/>
            <a:ext cx="5533500" cy="5652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dirty="0">
                <a:latin typeface="Chelsea Market"/>
                <a:ea typeface="Chelsea Market"/>
                <a:cs typeface="Chelsea Market"/>
                <a:sym typeface="Chelsea Market"/>
              </a:rPr>
              <a:t>Lesson Expectations: 5 Senses (2</a:t>
            </a:r>
            <a:r>
              <a:rPr lang="en" sz="3000" baseline="30000" dirty="0">
                <a:latin typeface="Chelsea Market"/>
                <a:ea typeface="Chelsea Market"/>
                <a:cs typeface="Chelsea Market"/>
                <a:sym typeface="Chelsea Market"/>
              </a:rPr>
              <a:t>nd</a:t>
            </a:r>
            <a:r>
              <a:rPr lang="en" sz="3000" dirty="0">
                <a:latin typeface="Chelsea Market"/>
                <a:ea typeface="Chelsea Market"/>
                <a:cs typeface="Chelsea Market"/>
                <a:sym typeface="Chelsea Market"/>
              </a:rPr>
              <a:t>) </a:t>
            </a:r>
            <a:endParaRPr sz="3000" dirty="0">
              <a:latin typeface="Chelsea Market"/>
              <a:ea typeface="Chelsea Market"/>
              <a:cs typeface="Chelsea Market"/>
              <a:sym typeface="Chelsea Market"/>
            </a:endParaRPr>
          </a:p>
        </p:txBody>
      </p:sp>
      <p:sp>
        <p:nvSpPr>
          <p:cNvPr id="136" name="Google Shape;136;p30"/>
          <p:cNvSpPr txBox="1"/>
          <p:nvPr/>
        </p:nvSpPr>
        <p:spPr>
          <a:xfrm>
            <a:off x="378400" y="1009075"/>
            <a:ext cx="440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7" name="Google Shape;137;p30"/>
          <p:cNvSpPr txBox="1">
            <a:spLocks noGrp="1"/>
          </p:cNvSpPr>
          <p:nvPr>
            <p:ph type="ctrTitle"/>
          </p:nvPr>
        </p:nvSpPr>
        <p:spPr>
          <a:xfrm>
            <a:off x="85900" y="1004025"/>
            <a:ext cx="4693200" cy="3390600"/>
          </a:xfrm>
          <a:prstGeom prst="rect">
            <a:avLst/>
          </a:prstGeom>
          <a:solidFill>
            <a:schemeClr val="lt1"/>
          </a:solidFill>
          <a:ln w="76200" cap="flat" cmpd="sng">
            <a:solidFill>
              <a:srgbClr val="00CBCA"/>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helsea Market"/>
              <a:buChar char="●"/>
            </a:pPr>
            <a:r>
              <a:rPr lang="en" sz="1800" b="1">
                <a:latin typeface="Chelsea Market"/>
                <a:ea typeface="Chelsea Market"/>
                <a:cs typeface="Chelsea Market"/>
                <a:sym typeface="Chelsea Market"/>
              </a:rPr>
              <a:t>Eyes: </a:t>
            </a:r>
            <a:r>
              <a:rPr lang="en" sz="1800">
                <a:latin typeface="Chelsea Market"/>
                <a:ea typeface="Chelsea Market"/>
                <a:cs typeface="Chelsea Market"/>
                <a:sym typeface="Chelsea Market"/>
              </a:rPr>
              <a:t> On me!</a:t>
            </a:r>
            <a:endParaRPr sz="1800">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Char char="●"/>
            </a:pPr>
            <a:r>
              <a:rPr lang="en" sz="1800" b="1">
                <a:latin typeface="Chelsea Market"/>
                <a:ea typeface="Chelsea Market"/>
                <a:cs typeface="Chelsea Market"/>
                <a:sym typeface="Chelsea Market"/>
              </a:rPr>
              <a:t>Ears:  </a:t>
            </a:r>
            <a:r>
              <a:rPr lang="en" sz="1800">
                <a:latin typeface="Chelsea Market"/>
                <a:ea typeface="Chelsea Market"/>
                <a:cs typeface="Chelsea Market"/>
                <a:sym typeface="Chelsea Market"/>
              </a:rPr>
              <a:t>Open and listening!</a:t>
            </a:r>
            <a:endParaRPr sz="1800">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Char char="●"/>
            </a:pPr>
            <a:r>
              <a:rPr lang="en" sz="1800" b="1">
                <a:latin typeface="Chelsea Market"/>
                <a:ea typeface="Chelsea Market"/>
                <a:cs typeface="Chelsea Market"/>
                <a:sym typeface="Chelsea Market"/>
              </a:rPr>
              <a:t>Lips:  </a:t>
            </a:r>
            <a:r>
              <a:rPr lang="en" sz="1800">
                <a:latin typeface="Chelsea Market"/>
                <a:ea typeface="Chelsea Market"/>
                <a:cs typeface="Chelsea Market"/>
                <a:sym typeface="Chelsea Market"/>
              </a:rPr>
              <a:t>Zipped, closed, and quiet!</a:t>
            </a:r>
            <a:endParaRPr sz="1800">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Char char="●"/>
            </a:pPr>
            <a:r>
              <a:rPr lang="en" sz="1800" b="1">
                <a:latin typeface="Chelsea Market"/>
                <a:ea typeface="Chelsea Market"/>
                <a:cs typeface="Chelsea Market"/>
                <a:sym typeface="Chelsea Market"/>
              </a:rPr>
              <a:t>Hands: </a:t>
            </a:r>
            <a:r>
              <a:rPr lang="en" sz="1800">
                <a:latin typeface="Chelsea Market"/>
                <a:ea typeface="Chelsea Market"/>
                <a:cs typeface="Chelsea Market"/>
                <a:sym typeface="Chelsea Market"/>
              </a:rPr>
              <a:t>In your lap and to yourself!</a:t>
            </a:r>
            <a:endParaRPr sz="1800">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Char char="●"/>
            </a:pPr>
            <a:r>
              <a:rPr lang="en" sz="1800" b="1">
                <a:latin typeface="Chelsea Market"/>
                <a:ea typeface="Chelsea Market"/>
                <a:cs typeface="Chelsea Market"/>
                <a:sym typeface="Chelsea Market"/>
              </a:rPr>
              <a:t>Nose:  </a:t>
            </a:r>
            <a:r>
              <a:rPr lang="en" sz="1800">
                <a:latin typeface="Chelsea Market"/>
                <a:ea typeface="Chelsea Market"/>
                <a:cs typeface="Chelsea Market"/>
                <a:sym typeface="Chelsea Market"/>
              </a:rPr>
              <a:t>Out of your neighbor’s business!  </a:t>
            </a:r>
            <a:endParaRPr sz="1800">
              <a:latin typeface="Chelsea Market"/>
              <a:ea typeface="Chelsea Market"/>
              <a:cs typeface="Chelsea Market"/>
              <a:sym typeface="Chelsea Market"/>
            </a:endParaRPr>
          </a:p>
          <a:p>
            <a:pPr marL="0" lvl="0" indent="0" algn="l" rtl="0">
              <a:spcBef>
                <a:spcPts val="0"/>
              </a:spcBef>
              <a:spcAft>
                <a:spcPts val="0"/>
              </a:spcAft>
              <a:buNone/>
            </a:pPr>
            <a:r>
              <a:rPr lang="en" sz="1800">
                <a:latin typeface="Chelsea Market"/>
                <a:ea typeface="Chelsea Market"/>
                <a:cs typeface="Chelsea Market"/>
                <a:sym typeface="Chelsea Market"/>
              </a:rPr>
              <a:t>(As a class family, you do SUCH a good job taking care of others, during our lesson, you get to take a “break” and I will take care of everyone!)</a:t>
            </a:r>
            <a:endParaRPr sz="1800">
              <a:latin typeface="Chelsea Market"/>
              <a:ea typeface="Chelsea Market"/>
              <a:cs typeface="Chelsea Market"/>
              <a:sym typeface="Chelsea Market"/>
            </a:endParaRPr>
          </a:p>
        </p:txBody>
      </p:sp>
      <p:pic>
        <p:nvPicPr>
          <p:cNvPr id="138" name="Google Shape;138;p30"/>
          <p:cNvPicPr preferRelativeResize="0"/>
          <p:nvPr/>
        </p:nvPicPr>
        <p:blipFill>
          <a:blip r:embed="rId3">
            <a:alphaModFix/>
          </a:blip>
          <a:stretch>
            <a:fillRect/>
          </a:stretch>
        </p:blipFill>
        <p:spPr>
          <a:xfrm>
            <a:off x="8376550" y="4326800"/>
            <a:ext cx="634500" cy="634500"/>
          </a:xfrm>
          <a:prstGeom prst="rect">
            <a:avLst/>
          </a:prstGeom>
          <a:noFill/>
          <a:ln>
            <a:noFill/>
          </a:ln>
        </p:spPr>
      </p:pic>
      <p:pic>
        <p:nvPicPr>
          <p:cNvPr id="139" name="Google Shape;139;p30"/>
          <p:cNvPicPr preferRelativeResize="0"/>
          <p:nvPr/>
        </p:nvPicPr>
        <p:blipFill>
          <a:blip r:embed="rId4">
            <a:alphaModFix/>
          </a:blip>
          <a:stretch>
            <a:fillRect/>
          </a:stretch>
        </p:blipFill>
        <p:spPr>
          <a:xfrm>
            <a:off x="5180225" y="1350513"/>
            <a:ext cx="3830828" cy="2697625"/>
          </a:xfrm>
          <a:prstGeom prst="rect">
            <a:avLst/>
          </a:prstGeom>
          <a:noFill/>
          <a:ln w="76200" cap="flat" cmpd="sng">
            <a:solidFill>
              <a:srgbClr val="9900FF"/>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1"/>
          <p:cNvSpPr txBox="1">
            <a:spLocks noGrp="1"/>
          </p:cNvSpPr>
          <p:nvPr>
            <p:ph type="ctrTitle"/>
          </p:nvPr>
        </p:nvSpPr>
        <p:spPr>
          <a:xfrm>
            <a:off x="2312475" y="210250"/>
            <a:ext cx="4821300" cy="6912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91425" rIns="91425" bIns="91425" anchor="b" anchorCtr="0">
            <a:normAutofit/>
          </a:bodyPr>
          <a:lstStyle/>
          <a:p>
            <a:pPr marL="0" lvl="0" indent="0" algn="ctr" rtl="0">
              <a:spcBef>
                <a:spcPts val="0"/>
              </a:spcBef>
              <a:spcAft>
                <a:spcPts val="0"/>
              </a:spcAft>
              <a:buNone/>
            </a:pPr>
            <a:r>
              <a:rPr lang="en" sz="3000" dirty="0">
                <a:latin typeface="Chelsea Market"/>
                <a:ea typeface="Chelsea Market"/>
                <a:cs typeface="Chelsea Market"/>
                <a:sym typeface="Chelsea Market"/>
              </a:rPr>
              <a:t>Lesson Expectations (3</a:t>
            </a:r>
            <a:r>
              <a:rPr lang="en" sz="3000" baseline="30000" dirty="0">
                <a:latin typeface="Chelsea Market"/>
                <a:ea typeface="Chelsea Market"/>
                <a:cs typeface="Chelsea Market"/>
                <a:sym typeface="Chelsea Market"/>
              </a:rPr>
              <a:t>rd</a:t>
            </a:r>
            <a:r>
              <a:rPr lang="en" sz="3000" dirty="0">
                <a:latin typeface="Chelsea Market"/>
                <a:ea typeface="Chelsea Market"/>
                <a:cs typeface="Chelsea Market"/>
                <a:sym typeface="Chelsea Market"/>
              </a:rPr>
              <a:t>) </a:t>
            </a:r>
            <a:endParaRPr sz="3000" dirty="0">
              <a:latin typeface="Chelsea Market"/>
              <a:ea typeface="Chelsea Market"/>
              <a:cs typeface="Chelsea Market"/>
              <a:sym typeface="Chelsea Market"/>
            </a:endParaRPr>
          </a:p>
        </p:txBody>
      </p:sp>
      <p:pic>
        <p:nvPicPr>
          <p:cNvPr id="145" name="Google Shape;145;p31"/>
          <p:cNvPicPr preferRelativeResize="0"/>
          <p:nvPr/>
        </p:nvPicPr>
        <p:blipFill>
          <a:blip r:embed="rId3">
            <a:alphaModFix/>
          </a:blip>
          <a:stretch>
            <a:fillRect/>
          </a:stretch>
        </p:blipFill>
        <p:spPr>
          <a:xfrm>
            <a:off x="8376550" y="4326800"/>
            <a:ext cx="634500" cy="634500"/>
          </a:xfrm>
          <a:prstGeom prst="rect">
            <a:avLst/>
          </a:prstGeom>
          <a:noFill/>
          <a:ln>
            <a:noFill/>
          </a:ln>
        </p:spPr>
      </p:pic>
      <p:sp>
        <p:nvSpPr>
          <p:cNvPr id="146" name="Google Shape;146;p31"/>
          <p:cNvSpPr txBox="1">
            <a:spLocks noGrp="1"/>
          </p:cNvSpPr>
          <p:nvPr>
            <p:ph type="ctrTitle"/>
          </p:nvPr>
        </p:nvSpPr>
        <p:spPr>
          <a:xfrm>
            <a:off x="366175" y="1260575"/>
            <a:ext cx="6080100" cy="3157800"/>
          </a:xfrm>
          <a:prstGeom prst="rect">
            <a:avLst/>
          </a:prstGeom>
          <a:solidFill>
            <a:schemeClr val="lt1"/>
          </a:solidFill>
          <a:ln w="76200" cap="flat" cmpd="sng">
            <a:solidFill>
              <a:srgbClr val="00CBCA"/>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helsea Market"/>
              <a:buChar char="●"/>
            </a:pPr>
            <a:r>
              <a:rPr lang="en" sz="2400" b="1">
                <a:latin typeface="Chelsea Market"/>
                <a:ea typeface="Chelsea Market"/>
                <a:cs typeface="Chelsea Market"/>
                <a:sym typeface="Chelsea Market"/>
              </a:rPr>
              <a:t>S:</a:t>
            </a:r>
            <a:r>
              <a:rPr lang="en" sz="1800" b="1">
                <a:latin typeface="Chelsea Market"/>
                <a:ea typeface="Chelsea Market"/>
                <a:cs typeface="Chelsea Market"/>
                <a:sym typeface="Chelsea Market"/>
              </a:rPr>
              <a:t>  </a:t>
            </a:r>
            <a:r>
              <a:rPr lang="en" sz="1800">
                <a:latin typeface="Chelsea Market"/>
                <a:ea typeface="Chelsea Market"/>
                <a:cs typeface="Chelsea Market"/>
                <a:sym typeface="Chelsea Market"/>
              </a:rPr>
              <a:t>“</a:t>
            </a:r>
            <a:r>
              <a:rPr lang="en" sz="2400" b="1" u="sng">
                <a:latin typeface="Chelsea Market"/>
                <a:ea typeface="Chelsea Market"/>
                <a:cs typeface="Chelsea Market"/>
                <a:sym typeface="Chelsea Market"/>
              </a:rPr>
              <a:t>S</a:t>
            </a:r>
            <a:r>
              <a:rPr lang="en" sz="1800">
                <a:latin typeface="Chelsea Market"/>
                <a:ea typeface="Chelsea Market"/>
                <a:cs typeface="Chelsea Market"/>
                <a:sym typeface="Chelsea Market"/>
              </a:rPr>
              <a:t>itting Mountain” position!  “Mountain Peak” (head) is high in the sky and “Mountain Valleys” (bottom and feet) are grounded.  </a:t>
            </a:r>
            <a:endParaRPr sz="1800">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Char char="●"/>
            </a:pPr>
            <a:r>
              <a:rPr lang="en" sz="2400" b="1">
                <a:latin typeface="Chelsea Market"/>
                <a:ea typeface="Chelsea Market"/>
                <a:cs typeface="Chelsea Market"/>
                <a:sym typeface="Chelsea Market"/>
              </a:rPr>
              <a:t>L:</a:t>
            </a:r>
            <a:r>
              <a:rPr lang="en" sz="3000" b="1">
                <a:latin typeface="Chelsea Market"/>
                <a:ea typeface="Chelsea Market"/>
                <a:cs typeface="Chelsea Market"/>
                <a:sym typeface="Chelsea Market"/>
              </a:rPr>
              <a:t>  </a:t>
            </a:r>
            <a:r>
              <a:rPr lang="en" sz="2400" b="1" u="sng">
                <a:latin typeface="Chelsea Market"/>
                <a:ea typeface="Chelsea Market"/>
                <a:cs typeface="Chelsea Market"/>
                <a:sym typeface="Chelsea Market"/>
              </a:rPr>
              <a:t>L</a:t>
            </a:r>
            <a:r>
              <a:rPr lang="en" sz="1800">
                <a:latin typeface="Chelsea Market"/>
                <a:ea typeface="Chelsea Market"/>
                <a:cs typeface="Chelsea Market"/>
                <a:sym typeface="Chelsea Market"/>
              </a:rPr>
              <a:t>istening!</a:t>
            </a:r>
            <a:endParaRPr sz="1800">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Char char="●"/>
            </a:pPr>
            <a:r>
              <a:rPr lang="en" sz="2400" b="1">
                <a:latin typeface="Chelsea Market"/>
                <a:ea typeface="Chelsea Market"/>
                <a:cs typeface="Chelsea Market"/>
                <a:sym typeface="Chelsea Market"/>
              </a:rPr>
              <a:t>A:</a:t>
            </a:r>
            <a:r>
              <a:rPr lang="en" sz="3000" b="1">
                <a:latin typeface="Chelsea Market"/>
                <a:ea typeface="Chelsea Market"/>
                <a:cs typeface="Chelsea Market"/>
                <a:sym typeface="Chelsea Market"/>
              </a:rPr>
              <a:t> </a:t>
            </a:r>
            <a:r>
              <a:rPr lang="en" sz="1800" b="1">
                <a:latin typeface="Chelsea Market"/>
                <a:ea typeface="Chelsea Market"/>
                <a:cs typeface="Chelsea Market"/>
                <a:sym typeface="Chelsea Market"/>
              </a:rPr>
              <a:t> </a:t>
            </a:r>
            <a:r>
              <a:rPr lang="en" sz="2400" b="1" u="sng">
                <a:latin typeface="Chelsea Market"/>
                <a:ea typeface="Chelsea Market"/>
                <a:cs typeface="Chelsea Market"/>
                <a:sym typeface="Chelsea Market"/>
              </a:rPr>
              <a:t>A</a:t>
            </a:r>
            <a:r>
              <a:rPr lang="en" sz="1800">
                <a:latin typeface="Chelsea Market"/>
                <a:ea typeface="Chelsea Market"/>
                <a:cs typeface="Chelsea Market"/>
                <a:sym typeface="Chelsea Market"/>
              </a:rPr>
              <a:t>ttention! (This is different than listening.)  </a:t>
            </a:r>
            <a:endParaRPr sz="1800">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Char char="●"/>
            </a:pPr>
            <a:r>
              <a:rPr lang="en" sz="2400" b="1">
                <a:latin typeface="Chelsea Market"/>
                <a:ea typeface="Chelsea Market"/>
                <a:cs typeface="Chelsea Market"/>
                <a:sym typeface="Chelsea Market"/>
              </a:rPr>
              <a:t>N: </a:t>
            </a:r>
            <a:r>
              <a:rPr lang="en" sz="2400" b="1" u="sng">
                <a:latin typeface="Chelsea Market"/>
                <a:ea typeface="Chelsea Market"/>
                <a:cs typeface="Chelsea Market"/>
                <a:sym typeface="Chelsea Market"/>
              </a:rPr>
              <a:t>N</a:t>
            </a:r>
            <a:r>
              <a:rPr lang="en" sz="1800">
                <a:latin typeface="Chelsea Market"/>
                <a:ea typeface="Chelsea Market"/>
                <a:cs typeface="Chelsea Market"/>
                <a:sym typeface="Chelsea Market"/>
              </a:rPr>
              <a:t>odding often to show engagement.  </a:t>
            </a:r>
            <a:endParaRPr sz="1800">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Char char="●"/>
            </a:pPr>
            <a:r>
              <a:rPr lang="en" sz="2400" b="1">
                <a:latin typeface="Chelsea Market"/>
                <a:ea typeface="Chelsea Market"/>
                <a:cs typeface="Chelsea Market"/>
                <a:sym typeface="Chelsea Market"/>
              </a:rPr>
              <a:t>T: </a:t>
            </a:r>
            <a:r>
              <a:rPr lang="en" sz="1800" b="1">
                <a:latin typeface="Chelsea Market"/>
                <a:ea typeface="Chelsea Market"/>
                <a:cs typeface="Chelsea Market"/>
                <a:sym typeface="Chelsea Market"/>
              </a:rPr>
              <a:t> </a:t>
            </a:r>
            <a:r>
              <a:rPr lang="en" sz="1800">
                <a:latin typeface="Chelsea Market"/>
                <a:ea typeface="Chelsea Market"/>
                <a:cs typeface="Chelsea Market"/>
                <a:sym typeface="Chelsea Market"/>
              </a:rPr>
              <a:t>Not </a:t>
            </a:r>
            <a:r>
              <a:rPr lang="en" sz="2400" b="1" u="sng">
                <a:latin typeface="Chelsea Market"/>
                <a:ea typeface="Chelsea Market"/>
                <a:cs typeface="Chelsea Market"/>
                <a:sym typeface="Chelsea Market"/>
              </a:rPr>
              <a:t>T</a:t>
            </a:r>
            <a:r>
              <a:rPr lang="en" sz="1800">
                <a:latin typeface="Chelsea Market"/>
                <a:ea typeface="Chelsea Market"/>
                <a:cs typeface="Chelsea Market"/>
                <a:sym typeface="Chelsea Market"/>
              </a:rPr>
              <a:t>alking unless I </a:t>
            </a:r>
            <a:r>
              <a:rPr lang="en" sz="2400" b="1" u="sng">
                <a:latin typeface="Chelsea Market"/>
                <a:ea typeface="Chelsea Market"/>
                <a:cs typeface="Chelsea Market"/>
                <a:sym typeface="Chelsea Market"/>
              </a:rPr>
              <a:t>T</a:t>
            </a:r>
            <a:r>
              <a:rPr lang="en" sz="1800">
                <a:latin typeface="Chelsea Market"/>
                <a:ea typeface="Chelsea Market"/>
                <a:cs typeface="Chelsea Market"/>
                <a:sym typeface="Chelsea Market"/>
              </a:rPr>
              <a:t>ell you to and there will be </a:t>
            </a:r>
            <a:r>
              <a:rPr lang="en" sz="2400" b="1" u="sng">
                <a:latin typeface="Chelsea Market"/>
                <a:ea typeface="Chelsea Market"/>
                <a:cs typeface="Chelsea Market"/>
                <a:sym typeface="Chelsea Market"/>
              </a:rPr>
              <a:t>T</a:t>
            </a:r>
            <a:r>
              <a:rPr lang="en" sz="1800">
                <a:latin typeface="Chelsea Market"/>
                <a:ea typeface="Chelsea Market"/>
                <a:cs typeface="Chelsea Market"/>
                <a:sym typeface="Chelsea Market"/>
              </a:rPr>
              <a:t>ime for this!- Promise!  </a:t>
            </a:r>
            <a:endParaRPr sz="1800">
              <a:latin typeface="Chelsea Market"/>
              <a:ea typeface="Chelsea Market"/>
              <a:cs typeface="Chelsea Market"/>
              <a:sym typeface="Chelsea Market"/>
            </a:endParaRPr>
          </a:p>
        </p:txBody>
      </p:sp>
      <p:pic>
        <p:nvPicPr>
          <p:cNvPr id="147" name="Google Shape;147;p31"/>
          <p:cNvPicPr preferRelativeResize="0"/>
          <p:nvPr/>
        </p:nvPicPr>
        <p:blipFill>
          <a:blip r:embed="rId4">
            <a:alphaModFix/>
          </a:blip>
          <a:stretch>
            <a:fillRect/>
          </a:stretch>
        </p:blipFill>
        <p:spPr>
          <a:xfrm>
            <a:off x="6654048" y="2024898"/>
            <a:ext cx="2357000" cy="1464300"/>
          </a:xfrm>
          <a:prstGeom prst="rect">
            <a:avLst/>
          </a:prstGeom>
          <a:noFill/>
          <a:ln w="76200" cap="flat" cmpd="sng">
            <a:solidFill>
              <a:srgbClr val="9900FF"/>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ctrTitle"/>
          </p:nvPr>
        </p:nvSpPr>
        <p:spPr>
          <a:xfrm>
            <a:off x="213900" y="1435538"/>
            <a:ext cx="5238600" cy="3469712"/>
          </a:xfrm>
          <a:prstGeom prst="rect">
            <a:avLst/>
          </a:prstGeom>
          <a:solidFill>
            <a:schemeClr val="lt1"/>
          </a:solidFill>
          <a:ln w="76200"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38100" lvl="0" algn="l" rtl="0">
              <a:spcBef>
                <a:spcPts val="0"/>
              </a:spcBef>
              <a:spcAft>
                <a:spcPts val="0"/>
              </a:spcAft>
              <a:buSzPts val="3000"/>
            </a:pPr>
            <a:r>
              <a:rPr lang="en" sz="3000" dirty="0">
                <a:latin typeface="Chelsea Market"/>
                <a:ea typeface="Chelsea Market"/>
                <a:cs typeface="Chelsea Market"/>
                <a:sym typeface="Chelsea Market"/>
              </a:rPr>
              <a:t>*Confidentiality </a:t>
            </a:r>
            <a:br>
              <a:rPr lang="en" sz="3000" dirty="0">
                <a:latin typeface="Chelsea Market"/>
                <a:ea typeface="Chelsea Market"/>
                <a:cs typeface="Chelsea Market"/>
                <a:sym typeface="Chelsea Market"/>
              </a:rPr>
            </a:br>
            <a:r>
              <a:rPr lang="en" sz="3000" dirty="0">
                <a:latin typeface="Chelsea Market"/>
                <a:ea typeface="Chelsea Market"/>
                <a:cs typeface="Chelsea Market"/>
                <a:sym typeface="Chelsea Market"/>
              </a:rPr>
              <a:t>*Counseling passes</a:t>
            </a:r>
            <a:br>
              <a:rPr lang="en" sz="3000" b="1" dirty="0">
                <a:latin typeface="Chelsea Market"/>
                <a:ea typeface="Chelsea Market"/>
                <a:cs typeface="Chelsea Market"/>
                <a:sym typeface="Chelsea Market"/>
              </a:rPr>
            </a:br>
            <a:r>
              <a:rPr lang="en" sz="3000" b="1" dirty="0">
                <a:latin typeface="Chelsea Market"/>
                <a:ea typeface="Chelsea Market"/>
                <a:cs typeface="Chelsea Market"/>
                <a:sym typeface="Chelsea Market"/>
              </a:rPr>
              <a:t>*Story: </a:t>
            </a:r>
            <a:r>
              <a:rPr lang="en" sz="3000" dirty="0">
                <a:latin typeface="Chelsea Market"/>
                <a:ea typeface="Chelsea Market"/>
                <a:cs typeface="Chelsea Market"/>
                <a:sym typeface="Chelsea Market"/>
              </a:rPr>
              <a:t> Mrs. Joyce Gives the Best High Fives</a:t>
            </a:r>
            <a:endParaRPr sz="3000" dirty="0">
              <a:latin typeface="Chelsea Market"/>
              <a:ea typeface="Chelsea Market"/>
              <a:cs typeface="Chelsea Market"/>
              <a:sym typeface="Chelsea Market"/>
            </a:endParaRPr>
          </a:p>
          <a:p>
            <a:pPr marL="38100" lvl="0" algn="l" rtl="0">
              <a:spcBef>
                <a:spcPts val="0"/>
              </a:spcBef>
              <a:spcAft>
                <a:spcPts val="0"/>
              </a:spcAft>
              <a:buSzPts val="3000"/>
            </a:pPr>
            <a:r>
              <a:rPr lang="en" sz="3000" dirty="0">
                <a:latin typeface="Chelsea Market"/>
                <a:ea typeface="Chelsea Market"/>
                <a:cs typeface="Chelsea Market"/>
                <a:sym typeface="Chelsea Market"/>
              </a:rPr>
              <a:t>*“Meet the Counselor” Activity Coloring Book</a:t>
            </a:r>
            <a:endParaRPr sz="3000" dirty="0">
              <a:latin typeface="Chelsea Market"/>
              <a:ea typeface="Chelsea Market"/>
              <a:cs typeface="Chelsea Market"/>
              <a:sym typeface="Chelsea Market"/>
            </a:endParaRPr>
          </a:p>
          <a:p>
            <a:pPr marL="38100" lvl="0" algn="l" rtl="0">
              <a:spcBef>
                <a:spcPts val="0"/>
              </a:spcBef>
              <a:spcAft>
                <a:spcPts val="0"/>
              </a:spcAft>
              <a:buSzPts val="3000"/>
            </a:pPr>
            <a:r>
              <a:rPr lang="en" sz="3000" dirty="0">
                <a:latin typeface="Chelsea Market"/>
                <a:ea typeface="Chelsea Market"/>
                <a:cs typeface="Chelsea Market"/>
                <a:sym typeface="Chelsea Market"/>
              </a:rPr>
              <a:t>*Photo Office Tour</a:t>
            </a:r>
            <a:endParaRPr sz="3000" b="1" dirty="0">
              <a:latin typeface="Chelsea Market"/>
              <a:ea typeface="Chelsea Market"/>
              <a:cs typeface="Chelsea Market"/>
              <a:sym typeface="Chelsea Market"/>
            </a:endParaRPr>
          </a:p>
        </p:txBody>
      </p:sp>
      <p:pic>
        <p:nvPicPr>
          <p:cNvPr id="71" name="Google Shape;71;p15"/>
          <p:cNvPicPr preferRelativeResize="0"/>
          <p:nvPr/>
        </p:nvPicPr>
        <p:blipFill>
          <a:blip r:embed="rId3">
            <a:alphaModFix/>
          </a:blip>
          <a:stretch>
            <a:fillRect/>
          </a:stretch>
        </p:blipFill>
        <p:spPr>
          <a:xfrm>
            <a:off x="5717725" y="1039363"/>
            <a:ext cx="3119000" cy="3119000"/>
          </a:xfrm>
          <a:prstGeom prst="rect">
            <a:avLst/>
          </a:prstGeom>
          <a:noFill/>
          <a:ln w="76200" cap="flat" cmpd="sng">
            <a:solidFill>
              <a:srgbClr val="FF00FF"/>
            </a:solidFill>
            <a:prstDash val="solid"/>
            <a:round/>
            <a:headEnd type="none" w="sm" len="sm"/>
            <a:tailEnd type="none" w="sm" len="sm"/>
          </a:ln>
        </p:spPr>
      </p:pic>
      <p:sp>
        <p:nvSpPr>
          <p:cNvPr id="72" name="Google Shape;72;p15"/>
          <p:cNvSpPr txBox="1">
            <a:spLocks noGrp="1"/>
          </p:cNvSpPr>
          <p:nvPr>
            <p:ph type="ctrTitle"/>
          </p:nvPr>
        </p:nvSpPr>
        <p:spPr>
          <a:xfrm>
            <a:off x="797775" y="238250"/>
            <a:ext cx="7578900" cy="6327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Chelsea Market"/>
                <a:ea typeface="Chelsea Market"/>
                <a:cs typeface="Chelsea Market"/>
                <a:sym typeface="Chelsea Market"/>
              </a:rPr>
              <a:t>Agenda:  What are we doing today? </a:t>
            </a:r>
            <a:endParaRPr sz="3000">
              <a:latin typeface="Chelsea Market"/>
              <a:ea typeface="Chelsea Market"/>
              <a:cs typeface="Chelsea Market"/>
              <a:sym typeface="Chelsea Market"/>
            </a:endParaRPr>
          </a:p>
        </p:txBody>
      </p:sp>
      <p:pic>
        <p:nvPicPr>
          <p:cNvPr id="73" name="Google Shape;73;p15"/>
          <p:cNvPicPr preferRelativeResize="0"/>
          <p:nvPr/>
        </p:nvPicPr>
        <p:blipFill>
          <a:blip r:embed="rId4">
            <a:alphaModFix/>
          </a:blip>
          <a:stretch>
            <a:fillRect/>
          </a:stretch>
        </p:blipFill>
        <p:spPr>
          <a:xfrm>
            <a:off x="8376550" y="4326800"/>
            <a:ext cx="634500" cy="634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ctrTitle"/>
          </p:nvPr>
        </p:nvSpPr>
        <p:spPr>
          <a:xfrm>
            <a:off x="676194" y="210250"/>
            <a:ext cx="7991395" cy="6912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latin typeface="Chelsea Market"/>
                <a:ea typeface="Chelsea Market"/>
                <a:cs typeface="Chelsea Market"/>
                <a:sym typeface="Chelsea Market"/>
              </a:rPr>
              <a:t>Meet Your School Counselors</a:t>
            </a:r>
            <a:br>
              <a:rPr lang="en" sz="2000" dirty="0">
                <a:latin typeface="Chelsea Market"/>
                <a:ea typeface="Chelsea Market"/>
                <a:cs typeface="Chelsea Market"/>
                <a:sym typeface="Chelsea Market"/>
              </a:rPr>
            </a:br>
            <a:r>
              <a:rPr lang="en" sz="2000" dirty="0">
                <a:latin typeface="Chelsea Market"/>
                <a:ea typeface="Chelsea Market"/>
                <a:cs typeface="Chelsea Market"/>
                <a:sym typeface="Chelsea Market"/>
              </a:rPr>
              <a:t>Ms. Song (1</a:t>
            </a:r>
            <a:r>
              <a:rPr lang="en" sz="2000" baseline="30000" dirty="0">
                <a:latin typeface="Chelsea Market"/>
                <a:ea typeface="Chelsea Market"/>
                <a:cs typeface="Chelsea Market"/>
                <a:sym typeface="Chelsea Market"/>
              </a:rPr>
              <a:t>st</a:t>
            </a:r>
            <a:r>
              <a:rPr lang="en" sz="2000" dirty="0">
                <a:latin typeface="Chelsea Market"/>
                <a:ea typeface="Chelsea Market"/>
                <a:cs typeface="Chelsea Market"/>
                <a:sym typeface="Chelsea Market"/>
              </a:rPr>
              <a:t> &amp; 5</a:t>
            </a:r>
            <a:r>
              <a:rPr lang="en" sz="2000" baseline="30000" dirty="0">
                <a:latin typeface="Chelsea Market"/>
                <a:ea typeface="Chelsea Market"/>
                <a:cs typeface="Chelsea Market"/>
                <a:sym typeface="Chelsea Market"/>
              </a:rPr>
              <a:t>th</a:t>
            </a:r>
            <a:r>
              <a:rPr lang="en" sz="2000" dirty="0">
                <a:latin typeface="Chelsea Market"/>
                <a:ea typeface="Chelsea Market"/>
                <a:cs typeface="Chelsea Market"/>
                <a:sym typeface="Chelsea Market"/>
              </a:rPr>
              <a:t>), Ms. Kight (2</a:t>
            </a:r>
            <a:r>
              <a:rPr lang="en" sz="2000" baseline="30000" dirty="0">
                <a:latin typeface="Chelsea Market"/>
                <a:ea typeface="Chelsea Market"/>
                <a:cs typeface="Chelsea Market"/>
                <a:sym typeface="Chelsea Market"/>
              </a:rPr>
              <a:t>nd</a:t>
            </a:r>
            <a:r>
              <a:rPr lang="en" sz="2000" dirty="0">
                <a:latin typeface="Chelsea Market"/>
                <a:ea typeface="Chelsea Market"/>
                <a:cs typeface="Chelsea Market"/>
                <a:sym typeface="Chelsea Market"/>
              </a:rPr>
              <a:t> &amp; 4</a:t>
            </a:r>
            <a:r>
              <a:rPr lang="en" sz="2000" baseline="30000" dirty="0">
                <a:latin typeface="Chelsea Market"/>
                <a:ea typeface="Chelsea Market"/>
                <a:cs typeface="Chelsea Market"/>
                <a:sym typeface="Chelsea Market"/>
              </a:rPr>
              <a:t>th</a:t>
            </a:r>
            <a:r>
              <a:rPr lang="en" sz="2000" dirty="0">
                <a:latin typeface="Chelsea Market"/>
                <a:ea typeface="Chelsea Market"/>
                <a:cs typeface="Chelsea Market"/>
                <a:sym typeface="Chelsea Market"/>
              </a:rPr>
              <a:t> ), &amp; Ms. Payne (K &amp; 3</a:t>
            </a:r>
            <a:r>
              <a:rPr lang="en" sz="2000" baseline="30000" dirty="0">
                <a:latin typeface="Chelsea Market"/>
                <a:ea typeface="Chelsea Market"/>
                <a:cs typeface="Chelsea Market"/>
                <a:sym typeface="Chelsea Market"/>
              </a:rPr>
              <a:t>rd</a:t>
            </a:r>
            <a:r>
              <a:rPr lang="en" sz="2000" dirty="0">
                <a:latin typeface="Chelsea Market"/>
                <a:ea typeface="Chelsea Market"/>
                <a:cs typeface="Chelsea Market"/>
                <a:sym typeface="Chelsea Market"/>
              </a:rPr>
              <a:t>)  </a:t>
            </a:r>
            <a:endParaRPr sz="2000" dirty="0">
              <a:latin typeface="Chelsea Market"/>
              <a:ea typeface="Chelsea Market"/>
              <a:cs typeface="Chelsea Market"/>
              <a:sym typeface="Chelsea Market"/>
            </a:endParaRPr>
          </a:p>
        </p:txBody>
      </p:sp>
      <p:pic>
        <p:nvPicPr>
          <p:cNvPr id="79" name="Google Shape;79;p16"/>
          <p:cNvPicPr preferRelativeResize="0"/>
          <p:nvPr/>
        </p:nvPicPr>
        <p:blipFill>
          <a:blip r:embed="rId3">
            <a:alphaModFix/>
          </a:blip>
          <a:stretch>
            <a:fillRect/>
          </a:stretch>
        </p:blipFill>
        <p:spPr>
          <a:xfrm>
            <a:off x="8376550" y="4326800"/>
            <a:ext cx="634500" cy="634500"/>
          </a:xfrm>
          <a:prstGeom prst="rect">
            <a:avLst/>
          </a:prstGeom>
          <a:noFill/>
          <a:ln>
            <a:noFill/>
          </a:ln>
        </p:spPr>
      </p:pic>
      <p:pic>
        <p:nvPicPr>
          <p:cNvPr id="3" name="Picture 2" descr="A group of women smiling in front of a mural&#10;&#10;Description automatically generated">
            <a:extLst>
              <a:ext uri="{FF2B5EF4-FFF2-40B4-BE49-F238E27FC236}">
                <a16:creationId xmlns:a16="http://schemas.microsoft.com/office/drawing/2014/main" id="{3382A98C-15BA-977F-0CF2-037FCB6F5069}"/>
              </a:ext>
            </a:extLst>
          </p:cNvPr>
          <p:cNvPicPr>
            <a:picLocks noChangeAspect="1"/>
          </p:cNvPicPr>
          <p:nvPr/>
        </p:nvPicPr>
        <p:blipFill>
          <a:blip r:embed="rId4"/>
          <a:stretch>
            <a:fillRect/>
          </a:stretch>
        </p:blipFill>
        <p:spPr>
          <a:xfrm>
            <a:off x="2020901" y="1344706"/>
            <a:ext cx="4887046" cy="3442447"/>
          </a:xfrm>
          <a:prstGeom prst="rect">
            <a:avLst/>
          </a:prstGeom>
        </p:spPr>
      </p:pic>
    </p:spTree>
    <p:extLst>
      <p:ext uri="{BB962C8B-B14F-4D97-AF65-F5344CB8AC3E}">
        <p14:creationId xmlns:p14="http://schemas.microsoft.com/office/powerpoint/2010/main" val="1094524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ctrTitle"/>
          </p:nvPr>
        </p:nvSpPr>
        <p:spPr>
          <a:xfrm>
            <a:off x="2312475" y="210250"/>
            <a:ext cx="4821300" cy="6912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91425" rIns="91425" bIns="91425" anchor="b" anchorCtr="0">
            <a:normAutofit/>
          </a:bodyPr>
          <a:lstStyle/>
          <a:p>
            <a:pPr marL="0" lvl="0" indent="0" algn="ctr" rtl="0">
              <a:spcBef>
                <a:spcPts val="0"/>
              </a:spcBef>
              <a:spcAft>
                <a:spcPts val="0"/>
              </a:spcAft>
              <a:buNone/>
            </a:pPr>
            <a:r>
              <a:rPr lang="en" sz="3000" dirty="0">
                <a:latin typeface="Chelsea Market"/>
                <a:ea typeface="Chelsea Market"/>
                <a:cs typeface="Chelsea Market"/>
                <a:sym typeface="Chelsea Market"/>
              </a:rPr>
              <a:t>Confidentiality </a:t>
            </a:r>
            <a:endParaRPr sz="3000" dirty="0">
              <a:latin typeface="Chelsea Market"/>
              <a:ea typeface="Chelsea Market"/>
              <a:cs typeface="Chelsea Market"/>
              <a:sym typeface="Chelsea Market"/>
            </a:endParaRPr>
          </a:p>
        </p:txBody>
      </p:sp>
      <p:pic>
        <p:nvPicPr>
          <p:cNvPr id="79" name="Google Shape;79;p16"/>
          <p:cNvPicPr preferRelativeResize="0"/>
          <p:nvPr/>
        </p:nvPicPr>
        <p:blipFill>
          <a:blip r:embed="rId3">
            <a:alphaModFix/>
          </a:blip>
          <a:stretch>
            <a:fillRect/>
          </a:stretch>
        </p:blipFill>
        <p:spPr>
          <a:xfrm>
            <a:off x="8376550" y="4326800"/>
            <a:ext cx="634500" cy="634500"/>
          </a:xfrm>
          <a:prstGeom prst="rect">
            <a:avLst/>
          </a:prstGeom>
          <a:noFill/>
          <a:ln>
            <a:noFill/>
          </a:ln>
        </p:spPr>
      </p:pic>
      <p:pic>
        <p:nvPicPr>
          <p:cNvPr id="4" name="Picture 3">
            <a:extLst>
              <a:ext uri="{FF2B5EF4-FFF2-40B4-BE49-F238E27FC236}">
                <a16:creationId xmlns:a16="http://schemas.microsoft.com/office/drawing/2014/main" id="{C15A7F18-D542-EB09-015E-A3FCE49F6937}"/>
              </a:ext>
            </a:extLst>
          </p:cNvPr>
          <p:cNvPicPr>
            <a:picLocks noChangeAspect="1"/>
          </p:cNvPicPr>
          <p:nvPr/>
        </p:nvPicPr>
        <p:blipFill>
          <a:blip r:embed="rId4"/>
          <a:stretch>
            <a:fillRect/>
          </a:stretch>
        </p:blipFill>
        <p:spPr>
          <a:xfrm>
            <a:off x="3058245" y="1014293"/>
            <a:ext cx="2889198" cy="3791110"/>
          </a:xfrm>
          <a:prstGeom prst="rect">
            <a:avLst/>
          </a:prstGeom>
        </p:spPr>
      </p:pic>
    </p:spTree>
    <p:extLst>
      <p:ext uri="{BB962C8B-B14F-4D97-AF65-F5344CB8AC3E}">
        <p14:creationId xmlns:p14="http://schemas.microsoft.com/office/powerpoint/2010/main" val="943774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ctrTitle"/>
          </p:nvPr>
        </p:nvSpPr>
        <p:spPr>
          <a:xfrm>
            <a:off x="99892" y="210250"/>
            <a:ext cx="8911158" cy="6912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dirty="0">
                <a:latin typeface="Chelsea Market"/>
                <a:ea typeface="Chelsea Market"/>
                <a:cs typeface="Chelsea Market"/>
                <a:sym typeface="Chelsea Market"/>
              </a:rPr>
              <a:t>How do I make an appt. to talk wi</a:t>
            </a:r>
            <a:r>
              <a:rPr lang="en-US" sz="3000" dirty="0">
                <a:latin typeface="Chelsea Market"/>
                <a:ea typeface="Chelsea Market"/>
                <a:cs typeface="Chelsea Market"/>
                <a:sym typeface="Chelsea Market"/>
              </a:rPr>
              <a:t>th </a:t>
            </a:r>
            <a:r>
              <a:rPr lang="en" sz="3000" dirty="0">
                <a:latin typeface="Chelsea Market"/>
                <a:ea typeface="Chelsea Market"/>
                <a:cs typeface="Chelsea Market"/>
                <a:sym typeface="Chelsea Market"/>
              </a:rPr>
              <a:t>my School Counselor? </a:t>
            </a:r>
            <a:endParaRPr sz="3000" dirty="0">
              <a:latin typeface="Chelsea Market"/>
              <a:ea typeface="Chelsea Market"/>
              <a:cs typeface="Chelsea Market"/>
              <a:sym typeface="Chelsea Market"/>
            </a:endParaRPr>
          </a:p>
        </p:txBody>
      </p:sp>
      <p:pic>
        <p:nvPicPr>
          <p:cNvPr id="79" name="Google Shape;79;p16"/>
          <p:cNvPicPr preferRelativeResize="0"/>
          <p:nvPr/>
        </p:nvPicPr>
        <p:blipFill>
          <a:blip r:embed="rId3">
            <a:alphaModFix/>
          </a:blip>
          <a:stretch>
            <a:fillRect/>
          </a:stretch>
        </p:blipFill>
        <p:spPr>
          <a:xfrm>
            <a:off x="8376550" y="4326800"/>
            <a:ext cx="634500" cy="634500"/>
          </a:xfrm>
          <a:prstGeom prst="rect">
            <a:avLst/>
          </a:prstGeom>
          <a:noFill/>
          <a:ln>
            <a:noFill/>
          </a:ln>
        </p:spPr>
      </p:pic>
      <p:sp>
        <p:nvSpPr>
          <p:cNvPr id="2" name="TextBox 1">
            <a:extLst>
              <a:ext uri="{FF2B5EF4-FFF2-40B4-BE49-F238E27FC236}">
                <a16:creationId xmlns:a16="http://schemas.microsoft.com/office/drawing/2014/main" id="{4E0FEAE5-D54F-C7C9-28F0-9882259554DF}"/>
              </a:ext>
            </a:extLst>
          </p:cNvPr>
          <p:cNvSpPr txBox="1"/>
          <p:nvPr/>
        </p:nvSpPr>
        <p:spPr>
          <a:xfrm>
            <a:off x="591671" y="1475334"/>
            <a:ext cx="7784879" cy="1200329"/>
          </a:xfrm>
          <a:prstGeom prst="rect">
            <a:avLst/>
          </a:prstGeom>
          <a:noFill/>
        </p:spPr>
        <p:txBody>
          <a:bodyPr wrap="square" rtlCol="0">
            <a:spAutoFit/>
          </a:bodyPr>
          <a:lstStyle/>
          <a:p>
            <a:r>
              <a:rPr lang="en-US" sz="2400" dirty="0">
                <a:latin typeface="Chelsea Market"/>
              </a:rPr>
              <a:t>Please fill out a pass or ask your teacher if you need to speak with a counselor for a small problem, medium problem, or big problem.</a:t>
            </a:r>
          </a:p>
        </p:txBody>
      </p:sp>
      <p:pic>
        <p:nvPicPr>
          <p:cNvPr id="4" name="Picture 3" descr="A pair of orange papers on a concrete surface&#10;&#10;Description automatically generated">
            <a:extLst>
              <a:ext uri="{FF2B5EF4-FFF2-40B4-BE49-F238E27FC236}">
                <a16:creationId xmlns:a16="http://schemas.microsoft.com/office/drawing/2014/main" id="{8DEC04C4-F3C8-9476-B3A9-1BD2E5CD56AB}"/>
              </a:ext>
            </a:extLst>
          </p:cNvPr>
          <p:cNvPicPr>
            <a:picLocks noChangeAspect="1"/>
          </p:cNvPicPr>
          <p:nvPr/>
        </p:nvPicPr>
        <p:blipFill>
          <a:blip r:embed="rId4"/>
          <a:stretch>
            <a:fillRect/>
          </a:stretch>
        </p:blipFill>
        <p:spPr>
          <a:xfrm rot="10800000">
            <a:off x="2420471" y="2804672"/>
            <a:ext cx="3419395" cy="2128578"/>
          </a:xfrm>
          <a:prstGeom prst="rect">
            <a:avLst/>
          </a:prstGeom>
        </p:spPr>
      </p:pic>
    </p:spTree>
    <p:extLst>
      <p:ext uri="{BB962C8B-B14F-4D97-AF65-F5344CB8AC3E}">
        <p14:creationId xmlns:p14="http://schemas.microsoft.com/office/powerpoint/2010/main" val="2058913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ctrTitle"/>
          </p:nvPr>
        </p:nvSpPr>
        <p:spPr>
          <a:xfrm>
            <a:off x="99892" y="210250"/>
            <a:ext cx="8911158" cy="691200"/>
          </a:xfrm>
          <a:prstGeom prst="rect">
            <a:avLst/>
          </a:prstGeom>
          <a:solidFill>
            <a:schemeClr val="lt1"/>
          </a:solidFill>
          <a:ln w="38100" cap="flat" cmpd="sng">
            <a:solidFill>
              <a:srgbClr val="F1C232"/>
            </a:solidFill>
            <a:prstDash val="solid"/>
            <a:round/>
            <a:headEnd type="none" w="sm" len="sm"/>
            <a:tailEnd type="none" w="sm" len="sm"/>
          </a:ln>
        </p:spPr>
        <p:txBody>
          <a:bodyPr spcFirstLastPara="1" wrap="square" lIns="91425" tIns="91425" rIns="91425" bIns="91425" anchor="b" anchorCtr="0">
            <a:normAutofit/>
          </a:bodyPr>
          <a:lstStyle/>
          <a:p>
            <a:pPr marL="0" lvl="0" indent="0" algn="ctr" rtl="0">
              <a:spcBef>
                <a:spcPts val="0"/>
              </a:spcBef>
              <a:spcAft>
                <a:spcPts val="0"/>
              </a:spcAft>
              <a:buNone/>
            </a:pPr>
            <a:r>
              <a:rPr lang="en" sz="2400" dirty="0">
                <a:latin typeface="Chelsea Market"/>
                <a:ea typeface="Chelsea Market"/>
                <a:cs typeface="Chelsea Market"/>
                <a:sym typeface="Chelsea Market"/>
              </a:rPr>
              <a:t>How do I make an appt. to talk wi</a:t>
            </a:r>
            <a:r>
              <a:rPr lang="en-US" sz="2400" dirty="0">
                <a:latin typeface="Chelsea Market"/>
                <a:ea typeface="Chelsea Market"/>
                <a:cs typeface="Chelsea Market"/>
                <a:sym typeface="Chelsea Market"/>
              </a:rPr>
              <a:t>th </a:t>
            </a:r>
            <a:r>
              <a:rPr lang="en" sz="2400" dirty="0">
                <a:latin typeface="Chelsea Market"/>
                <a:ea typeface="Chelsea Market"/>
                <a:cs typeface="Chelsea Market"/>
                <a:sym typeface="Chelsea Market"/>
              </a:rPr>
              <a:t>my School Counselor cont’d.? </a:t>
            </a:r>
            <a:endParaRPr sz="2400" dirty="0">
              <a:latin typeface="Chelsea Market"/>
              <a:ea typeface="Chelsea Market"/>
              <a:cs typeface="Chelsea Market"/>
              <a:sym typeface="Chelsea Market"/>
            </a:endParaRPr>
          </a:p>
        </p:txBody>
      </p:sp>
      <p:pic>
        <p:nvPicPr>
          <p:cNvPr id="79" name="Google Shape;79;p16"/>
          <p:cNvPicPr preferRelativeResize="0"/>
          <p:nvPr/>
        </p:nvPicPr>
        <p:blipFill>
          <a:blip r:embed="rId3">
            <a:alphaModFix/>
          </a:blip>
          <a:stretch>
            <a:fillRect/>
          </a:stretch>
        </p:blipFill>
        <p:spPr>
          <a:xfrm>
            <a:off x="8376550" y="4326800"/>
            <a:ext cx="634500" cy="634500"/>
          </a:xfrm>
          <a:prstGeom prst="rect">
            <a:avLst/>
          </a:prstGeom>
          <a:noFill/>
          <a:ln>
            <a:noFill/>
          </a:ln>
        </p:spPr>
      </p:pic>
      <p:sp>
        <p:nvSpPr>
          <p:cNvPr id="2" name="TextBox 1">
            <a:extLst>
              <a:ext uri="{FF2B5EF4-FFF2-40B4-BE49-F238E27FC236}">
                <a16:creationId xmlns:a16="http://schemas.microsoft.com/office/drawing/2014/main" id="{4E0FEAE5-D54F-C7C9-28F0-9882259554DF}"/>
              </a:ext>
            </a:extLst>
          </p:cNvPr>
          <p:cNvSpPr txBox="1"/>
          <p:nvPr/>
        </p:nvSpPr>
        <p:spPr>
          <a:xfrm>
            <a:off x="261257" y="1475334"/>
            <a:ext cx="8483173" cy="830997"/>
          </a:xfrm>
          <a:prstGeom prst="rect">
            <a:avLst/>
          </a:prstGeom>
          <a:noFill/>
        </p:spPr>
        <p:txBody>
          <a:bodyPr wrap="square" rtlCol="0">
            <a:spAutoFit/>
          </a:bodyPr>
          <a:lstStyle/>
          <a:p>
            <a:r>
              <a:rPr lang="en-US" sz="2400" dirty="0">
                <a:latin typeface="Comic Sans MS" panose="030F0702030302020204" pitchFamily="66" charset="0"/>
              </a:rPr>
              <a:t>School counseling self-referral form (pass) created by Whole Hearted School Counseling </a:t>
            </a:r>
            <a:r>
              <a:rPr lang="en-US" sz="1800" dirty="0">
                <a:latin typeface="Comic Sans MS" panose="030F0702030302020204" pitchFamily="66" charset="0"/>
              </a:rPr>
              <a:t>(Teachers Pay Teachers)</a:t>
            </a:r>
            <a:endParaRPr lang="en-US" sz="2400" dirty="0">
              <a:latin typeface="Chelsea Market"/>
            </a:endParaRPr>
          </a:p>
        </p:txBody>
      </p:sp>
      <p:pic>
        <p:nvPicPr>
          <p:cNvPr id="3" name="Picture 2" descr="Bear and butterflies with the Whole Hearted School Counseling on the bear's fur and bottom of feet. ">
            <a:extLst>
              <a:ext uri="{FF2B5EF4-FFF2-40B4-BE49-F238E27FC236}">
                <a16:creationId xmlns:a16="http://schemas.microsoft.com/office/drawing/2014/main" id="{B29E6EA7-5FF8-0AA2-9612-BF7F20C12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4939" y="2571750"/>
            <a:ext cx="2438400" cy="1828800"/>
          </a:xfrm>
          <a:prstGeom prst="rect">
            <a:avLst/>
          </a:prstGeom>
        </p:spPr>
      </p:pic>
    </p:spTree>
    <p:extLst>
      <p:ext uri="{BB962C8B-B14F-4D97-AF65-F5344CB8AC3E}">
        <p14:creationId xmlns:p14="http://schemas.microsoft.com/office/powerpoint/2010/main" val="300800216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1264</Words>
  <Application>Microsoft Office PowerPoint</Application>
  <PresentationFormat>On-screen Show (16:9)</PresentationFormat>
  <Paragraphs>126</Paragraphs>
  <Slides>24</Slides>
  <Notes>23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Century Gothic</vt:lpstr>
      <vt:lpstr>Chelsea Market</vt:lpstr>
      <vt:lpstr>Comic Sans MS</vt:lpstr>
      <vt:lpstr>Lato</vt:lpstr>
      <vt:lpstr>Simple Light</vt:lpstr>
      <vt:lpstr>Simple Light</vt:lpstr>
      <vt:lpstr>PowerPoint Presentation</vt:lpstr>
      <vt:lpstr>Learning Objectives </vt:lpstr>
      <vt:lpstr>Lesson Expectations: 5 Senses (2nd) </vt:lpstr>
      <vt:lpstr>Lesson Expectations (3rd) </vt:lpstr>
      <vt:lpstr>*Confidentiality  *Counseling passes *Story:  Mrs. Joyce Gives the Best High Fives *“Meet the Counselor” Activity Coloring Book *Photo Office Tour</vt:lpstr>
      <vt:lpstr>Meet Your School Counselors Ms. Song (1st &amp; 5th), Ms. Kight (2nd &amp; 4th ), &amp; Ms. Payne (K &amp; 3rd)  </vt:lpstr>
      <vt:lpstr>Confidentiality </vt:lpstr>
      <vt:lpstr>How do I make an appt. to talk with my School Counselor? </vt:lpstr>
      <vt:lpstr>How do I make an appt. to talk with my School Counselor cont’d.? </vt:lpstr>
      <vt:lpstr>Ms. Joyce Gives the Best High Fives </vt:lpstr>
      <vt:lpstr>Brain break!   Using your paper or dry-erase board, silently doodle/draw. </vt:lpstr>
      <vt:lpstr>Activity</vt:lpstr>
      <vt:lpstr>Activity </vt:lpstr>
      <vt:lpstr>Activity Key  (share after activity is completed, if applicable) </vt:lpstr>
      <vt:lpstr>Activity</vt:lpstr>
      <vt:lpstr>Activity</vt:lpstr>
      <vt:lpstr>Activity</vt:lpstr>
      <vt:lpstr>Activity</vt:lpstr>
      <vt:lpstr>Activity</vt:lpstr>
      <vt:lpstr>Come visit us in our spaces: Ms. Kight &amp; Ms. Payne’s Office    (Photo Office Tour)</vt:lpstr>
      <vt:lpstr>Come visit us in our spaces: Ms. Song’s Office   (Photo Office Tour)</vt:lpstr>
      <vt:lpstr>What kinds of things does my school counselor talk to students about?  </vt:lpstr>
      <vt:lpstr>Closing</vt:lpstr>
      <vt:lpstr>Post-Test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Marissa A. Payne</dc:creator>
  <cp:lastModifiedBy>Marissa A. Payne</cp:lastModifiedBy>
  <cp:revision>7</cp:revision>
  <cp:lastPrinted>2023-08-21T18:44:30Z</cp:lastPrinted>
  <dcterms:modified xsi:type="dcterms:W3CDTF">2023-08-23T19:08:12Z</dcterms:modified>
</cp:coreProperties>
</file>