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18"/>
  </p:notesMasterIdLst>
  <p:sldIdLst>
    <p:sldId id="256" r:id="rId3"/>
    <p:sldId id="265" r:id="rId4"/>
    <p:sldId id="259" r:id="rId5"/>
    <p:sldId id="257" r:id="rId6"/>
    <p:sldId id="266" r:id="rId7"/>
    <p:sldId id="267" r:id="rId8"/>
    <p:sldId id="268" r:id="rId9"/>
    <p:sldId id="273" r:id="rId10"/>
    <p:sldId id="260" r:id="rId11"/>
    <p:sldId id="261" r:id="rId12"/>
    <p:sldId id="269" r:id="rId13"/>
    <p:sldId id="272" r:id="rId14"/>
    <p:sldId id="274" r:id="rId15"/>
    <p:sldId id="264" r:id="rId16"/>
    <p:sldId id="280" r:id="rId17"/>
  </p:sldIdLst>
  <p:sldSz cx="9144000" cy="5143500" type="screen16x9"/>
  <p:notesSz cx="7010400" cy="9296400"/>
  <p:embeddedFontLs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Chelsea Market"/>
      <p:regular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6F22CF-A16A-4588-BC4F-95E81987C7FC}" v="23" dt="2023-08-21T19:00:51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CiR3CEESpdeKEWOUTUEjkHbUo3p2dXBEIKlfvDMIgto/copy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cs.google.com/document/d/16VWKpcsbAK-9bofbiczUbOgjHhZsXP_7HnNqqirvgjs/copy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-ube.com/watch?v=0M_yreyfvvw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43766e3e71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43766e3e71_0_36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Greet students and introduce topic. Go over EC curriculum and how this came about.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(2 Minutes)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f6b198058f_0_6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 u="sng">
                <a:solidFill>
                  <a:schemeClr val="hlink"/>
                </a:solidFill>
                <a:latin typeface="Chelsea Market"/>
                <a:ea typeface="Chelsea Market"/>
                <a:cs typeface="Chelsea Market"/>
                <a:sym typeface="Chelsea Market"/>
                <a:hlinkClick r:id="rId3"/>
              </a:rPr>
              <a:t>School Counselor “Scoot” Game </a:t>
            </a:r>
            <a:r>
              <a:rPr lang="en" b="1" u="sng">
                <a:solidFill>
                  <a:schemeClr val="hlink"/>
                </a:solidFill>
                <a:latin typeface="Chelsea Market"/>
                <a:ea typeface="Chelsea Market"/>
                <a:cs typeface="Chelsea Market"/>
                <a:sym typeface="Chelsea Market"/>
                <a:hlinkClick r:id="rId3"/>
              </a:rPr>
              <a:t>(17 Minutes) </a:t>
            </a:r>
            <a:endParaRPr b="1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 b="1">
                <a:latin typeface="Chelsea Market"/>
                <a:ea typeface="Chelsea Market"/>
                <a:cs typeface="Chelsea Market"/>
                <a:sym typeface="Chelsea Market"/>
              </a:rPr>
              <a:t>Directions:  </a:t>
            </a:r>
            <a:r>
              <a:rPr lang="en" u="sng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Directions:  </a:t>
            </a: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65887" indent="-304121">
              <a:buClr>
                <a:schemeClr val="dk1"/>
              </a:buClr>
              <a:buFont typeface="Chelsea Market"/>
              <a:buAutoNum type="arabicPeriod"/>
            </a:pP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Each student will receive a card on your desk.  This card stays on your desk.  Don’t move it. 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65887" indent="-304121">
              <a:buClr>
                <a:schemeClr val="dk1"/>
              </a:buClr>
              <a:buFont typeface="Chelsea Market"/>
              <a:buAutoNum type="arabicPeriod"/>
            </a:pP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You will start at your desk and answer the question on your desk.  Record the answer on your </a:t>
            </a:r>
            <a:r>
              <a:rPr lang="en" u="sng">
                <a:solidFill>
                  <a:schemeClr val="hlink"/>
                </a:solidFill>
                <a:latin typeface="Chelsea Market"/>
                <a:ea typeface="Chelsea Market"/>
                <a:cs typeface="Chelsea Market"/>
                <a:sym typeface="Chelsea Market"/>
                <a:hlinkClick r:id="rId4"/>
              </a:rPr>
              <a:t>answer grid</a:t>
            </a: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.  Then, you will move to the next desk.  Don’t forget to take your </a:t>
            </a:r>
            <a:r>
              <a:rPr lang="en" u="sng">
                <a:solidFill>
                  <a:schemeClr val="hlink"/>
                </a:solidFill>
                <a:latin typeface="Chelsea Market"/>
                <a:ea typeface="Chelsea Market"/>
                <a:cs typeface="Chelsea Market"/>
                <a:sym typeface="Chelsea Market"/>
                <a:hlinkClick r:id="rId4"/>
              </a:rPr>
              <a:t>answer grid</a:t>
            </a: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with you! 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65887" indent="-304121">
              <a:buClr>
                <a:schemeClr val="dk1"/>
              </a:buClr>
              <a:buFont typeface="Chelsea Market"/>
              <a:buAutoNum type="arabicPeriod"/>
            </a:pP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You will keep going in order until you have visited each desk/ answered each question. 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65887" indent="-304121">
              <a:buClr>
                <a:schemeClr val="dk1"/>
              </a:buClr>
              <a:buFont typeface="Chelsea Market"/>
              <a:buAutoNum type="arabicPeriod"/>
            </a:pPr>
            <a:r>
              <a:rPr lang="en" b="1" u="sng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Example: </a:t>
            </a: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If you start at #5, you will go from #5- #30 and then #1-#4. </a:t>
            </a:r>
            <a:endParaRPr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1" name="Google Shape;151;gf6b198058f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aacc62598_0_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Explain </a:t>
            </a: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each photo and objects of interest.</a:t>
            </a:r>
            <a:endParaRPr dirty="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(5 Minutes)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7" name="Google Shape;107;g13aacc6259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96913"/>
            <a:ext cx="61991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aacc62598_0_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Explain </a:t>
            </a: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each photo and objects of interest.</a:t>
            </a:r>
            <a:endParaRPr dirty="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(5 Minutes)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7" name="Google Shape;107;g13aacc6259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96913"/>
            <a:ext cx="61991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6482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aacc62598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Go over slide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(2 Minutes)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13aacc6259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3766e3e71_0_75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r>
              <a:rPr lang="en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Process/ Closing: </a:t>
            </a: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(5 Minutes)</a:t>
            </a:r>
            <a:endParaRPr b="1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 time allows, have students share answers to the questions on the slide.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Encourage students to be your “newsletters and cheerleaders” and share their books with their families. 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Encourage Students to share what they learned with their families. </a:t>
            </a:r>
            <a:endParaRPr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78" name="Google Shape;178;g243766e3e71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aacc62598_0_8:notes"/>
          <p:cNvSpPr txBox="1">
            <a:spLocks noGrp="1"/>
          </p:cNvSpPr>
          <p:nvPr>
            <p:ph type="body" idx="1"/>
          </p:nvPr>
        </p:nvSpPr>
        <p:spPr>
          <a:xfrm>
            <a:off x="716619" y="4489387"/>
            <a:ext cx="5732949" cy="4253103"/>
          </a:xfrm>
          <a:prstGeom prst="rect">
            <a:avLst/>
          </a:prstGeom>
        </p:spPr>
        <p:txBody>
          <a:bodyPr spcFirstLastPara="1" wrap="square" lIns="94932" tIns="94932" rIns="94932" bIns="94932" anchor="t" anchorCtr="0">
            <a:noAutofit/>
          </a:bodyPr>
          <a:lstStyle/>
          <a:p>
            <a:pPr marL="0" indent="0">
              <a:buNone/>
            </a:pPr>
            <a:r>
              <a:rPr lang="en-US" dirty="0">
                <a:latin typeface="Chelsea Market"/>
                <a:ea typeface="Chelsea Market"/>
                <a:cs typeface="Chelsea Market"/>
                <a:sym typeface="Chelsea Market"/>
              </a:rPr>
              <a:t>Give post-test.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7" name="Google Shape;107;g13aacc6259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6581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4c62ac99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4c62ac990_0_6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>
                <a:latin typeface="Chelsea Market"/>
                <a:ea typeface="Chelsea Market"/>
                <a:cs typeface="Chelsea Market"/>
                <a:sym typeface="Chelsea Market"/>
              </a:rPr>
              <a:t>Go over objectives.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3bdbe9b2b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3bdbe9b2b4_0_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Go over expectations and provide examples.</a:t>
            </a:r>
            <a:endParaRPr dirty="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Clr>
                <a:schemeClr val="dk1"/>
              </a:buClr>
              <a:buNone/>
            </a:pP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Use the ones on this slide or insert your own classroom expectations on the previous slide.</a:t>
            </a:r>
            <a:endParaRPr dirty="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Clr>
                <a:schemeClr val="dk1"/>
              </a:buClr>
              <a:buNone/>
            </a:pP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(3 Minutes) </a:t>
            </a:r>
            <a:endParaRPr dirty="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4c62ac990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e4c62ac990_0_7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Go over agenda for lesson and answer questions.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(3 minutes)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4c62ac99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4c62ac990_0_6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Go over school counselors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  <p:extLst>
      <p:ext uri="{BB962C8B-B14F-4D97-AF65-F5344CB8AC3E}">
        <p14:creationId xmlns:p14="http://schemas.microsoft.com/office/powerpoint/2010/main" val="4254148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4c62ac99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4c62ac990_0_6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Go over </a:t>
            </a:r>
            <a:r>
              <a:rPr lang="en-US" dirty="0">
                <a:latin typeface="Chelsea Market"/>
                <a:ea typeface="Chelsea Market"/>
                <a:cs typeface="Chelsea Market"/>
                <a:sym typeface="Chelsea Market"/>
              </a:rPr>
              <a:t>confidentiality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  <p:extLst>
      <p:ext uri="{BB962C8B-B14F-4D97-AF65-F5344CB8AC3E}">
        <p14:creationId xmlns:p14="http://schemas.microsoft.com/office/powerpoint/2010/main" val="207419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4c62ac99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4c62ac990_0_6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>
                <a:latin typeface="Chelsea Market"/>
                <a:ea typeface="Chelsea Market"/>
                <a:cs typeface="Chelsea Market"/>
                <a:sym typeface="Chelsea Market"/>
              </a:rPr>
              <a:t>Go over how students can see their counselors.  Also, go over weather metaphor for size of problem.  </a:t>
            </a:r>
          </a:p>
        </p:txBody>
      </p:sp>
    </p:spTree>
    <p:extLst>
      <p:ext uri="{BB962C8B-B14F-4D97-AF65-F5344CB8AC3E}">
        <p14:creationId xmlns:p14="http://schemas.microsoft.com/office/powerpoint/2010/main" val="1286298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4c62ac99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4c62ac990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  <p:extLst>
      <p:ext uri="{BB962C8B-B14F-4D97-AF65-F5344CB8AC3E}">
        <p14:creationId xmlns:p14="http://schemas.microsoft.com/office/powerpoint/2010/main" val="1454618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3aacc62598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3aacc62598_1_8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(10 Minutes) 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Read </a:t>
            </a:r>
            <a:r>
              <a:rPr lang="en" u="sng">
                <a:solidFill>
                  <a:schemeClr val="hlink"/>
                </a:solidFill>
                <a:latin typeface="Chelsea Market"/>
                <a:ea typeface="Chelsea Market"/>
                <a:cs typeface="Chelsea Market"/>
                <a:sym typeface="Chelsea Market"/>
                <a:hlinkClick r:id="rId3"/>
              </a:rPr>
              <a:t>story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 and stop to process.  (5 Minutes)   </a:t>
            </a:r>
            <a:r>
              <a:rPr lang="en" i="1">
                <a:latin typeface="Chelsea Market"/>
                <a:ea typeface="Chelsea Market"/>
                <a:cs typeface="Chelsea Market"/>
                <a:sym typeface="Chelsea Market"/>
              </a:rPr>
              <a:t>Tip:  Use a visual classroom timer for class/ small group discussion time. </a:t>
            </a:r>
            <a:endParaRPr i="1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Share the discussion questions and have students discuss as a small group/ in partners.  (You can assign partners or have them count off. (2.5 Minutes) 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Have students discuss/ share as a class. (2.5 Minutes) 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4800601"/>
            <a:ext cx="20574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2931645" y="4800601"/>
            <a:ext cx="46635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7627346" y="4800601"/>
            <a:ext cx="8310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838200" y="1276350"/>
            <a:ext cx="76200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048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8200" y="57150"/>
            <a:ext cx="76200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dt" idx="10"/>
          </p:nvPr>
        </p:nvSpPr>
        <p:spPr>
          <a:xfrm>
            <a:off x="838200" y="4800601"/>
            <a:ext cx="20574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ftr" idx="11"/>
          </p:nvPr>
        </p:nvSpPr>
        <p:spPr>
          <a:xfrm>
            <a:off x="2931645" y="4800601"/>
            <a:ext cx="46635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7627346" y="4800601"/>
            <a:ext cx="8310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1"/>
          </p:nvPr>
        </p:nvSpPr>
        <p:spPr>
          <a:xfrm>
            <a:off x="838200" y="1276350"/>
            <a:ext cx="76200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048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838200" y="57150"/>
            <a:ext cx="76200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B6D7A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B6D7A8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cs.google.com/document/d/1CiR3CEESpdeKEWOUTUEjkHbUo3p2dXBEIKlfvDMIgto/edit?usp=sharing" TargetMode="External"/><Relationship Id="rId4" Type="http://schemas.openxmlformats.org/officeDocument/2006/relationships/hyperlink" Target="https://docs.google.com/document/d/16VWKpcsbAK-9bofbiczUbOgjHhZsXP_7HnNqqirvgjs/edit?usp=shari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s://www.yout-ube.com/watch?v=0M_yreyfvv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subTitle" idx="1"/>
          </p:nvPr>
        </p:nvSpPr>
        <p:spPr>
          <a:xfrm>
            <a:off x="2179921" y="865570"/>
            <a:ext cx="4399955" cy="9905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>
                <a:latin typeface="Chelsea Market"/>
                <a:ea typeface="Chelsea Market"/>
                <a:cs typeface="Chelsea Market"/>
                <a:sym typeface="Chelsea Market"/>
              </a:rPr>
              <a:t>Introduction to the </a:t>
            </a:r>
            <a:endParaRPr b="1" u="sng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>
                <a:latin typeface="Chelsea Market"/>
                <a:ea typeface="Chelsea Market"/>
                <a:cs typeface="Chelsea Market"/>
                <a:sym typeface="Chelsea Market"/>
              </a:rPr>
              <a:t>School Counselor Grades 4-5 </a:t>
            </a:r>
            <a:endParaRPr b="1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12" name="Google Shape;11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8438" y="1959725"/>
            <a:ext cx="1961217" cy="3001575"/>
          </a:xfrm>
          <a:prstGeom prst="rect">
            <a:avLst/>
          </a:prstGeom>
          <a:noFill/>
          <a:ln w="76200" cap="flat" cmpd="sng">
            <a:solidFill>
              <a:srgbClr val="00CBC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" name="Google Shape;11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950" y="2800543"/>
            <a:ext cx="3333638" cy="1843507"/>
          </a:xfrm>
          <a:prstGeom prst="rect">
            <a:avLst/>
          </a:prstGeom>
          <a:noFill/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" name="Google Shape;11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1505" y="2656742"/>
            <a:ext cx="3258999" cy="1843500"/>
          </a:xfrm>
          <a:prstGeom prst="rect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" name="Google Shape;11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46324" y="-78804"/>
            <a:ext cx="38671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3135450" y="148400"/>
            <a:ext cx="2873100" cy="514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Century Gothic"/>
              <a:buNone/>
            </a:pP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Activity</a:t>
            </a: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54" name="Google Shape;15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2"/>
          <p:cNvSpPr txBox="1"/>
          <p:nvPr/>
        </p:nvSpPr>
        <p:spPr>
          <a:xfrm>
            <a:off x="493650" y="1749900"/>
            <a:ext cx="8156700" cy="2401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latin typeface="Chelsea Market"/>
                <a:ea typeface="Chelsea Market"/>
                <a:cs typeface="Chelsea Market"/>
                <a:sym typeface="Chelsea Market"/>
              </a:rPr>
              <a:t>Directions:  </a:t>
            </a:r>
            <a:r>
              <a:rPr lang="en" sz="1600"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 sz="16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AutoNum type="arabicPeriod"/>
            </a:pPr>
            <a:r>
              <a:rPr lang="en" sz="1600">
                <a:latin typeface="Chelsea Market"/>
                <a:ea typeface="Chelsea Market"/>
                <a:cs typeface="Chelsea Market"/>
                <a:sym typeface="Chelsea Market"/>
              </a:rPr>
              <a:t>You will each have a card placed on your desk.  This card stays on your desk.  Please don’t move it.  </a:t>
            </a:r>
            <a:endParaRPr sz="16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AutoNum type="arabicPeriod"/>
            </a:pPr>
            <a:r>
              <a:rPr lang="en" sz="1600">
                <a:latin typeface="Chelsea Market"/>
                <a:ea typeface="Chelsea Market"/>
                <a:cs typeface="Chelsea Market"/>
                <a:sym typeface="Chelsea Market"/>
              </a:rPr>
              <a:t>You will start at </a:t>
            </a:r>
            <a:r>
              <a:rPr lang="en" sz="1600" u="sng">
                <a:latin typeface="Chelsea Market"/>
                <a:ea typeface="Chelsea Market"/>
                <a:cs typeface="Chelsea Market"/>
                <a:sym typeface="Chelsea Market"/>
              </a:rPr>
              <a:t>your</a:t>
            </a:r>
            <a:r>
              <a:rPr lang="en" sz="1600">
                <a:latin typeface="Chelsea Market"/>
                <a:ea typeface="Chelsea Market"/>
                <a:cs typeface="Chelsea Market"/>
                <a:sym typeface="Chelsea Market"/>
              </a:rPr>
              <a:t> desk and answer the question on </a:t>
            </a:r>
            <a:r>
              <a:rPr lang="en" sz="1600" u="sng">
                <a:latin typeface="Chelsea Market"/>
                <a:ea typeface="Chelsea Market"/>
                <a:cs typeface="Chelsea Market"/>
                <a:sym typeface="Chelsea Market"/>
              </a:rPr>
              <a:t>your</a:t>
            </a:r>
            <a:r>
              <a:rPr lang="en" sz="1600">
                <a:latin typeface="Chelsea Market"/>
                <a:ea typeface="Chelsea Market"/>
                <a:cs typeface="Chelsea Market"/>
                <a:sym typeface="Chelsea Market"/>
              </a:rPr>
              <a:t> desk.  Record the answer on your </a:t>
            </a:r>
            <a:r>
              <a:rPr lang="en" sz="1600" u="sng">
                <a:solidFill>
                  <a:schemeClr val="hlink"/>
                </a:solidFill>
                <a:latin typeface="Chelsea Market"/>
                <a:ea typeface="Chelsea Market"/>
                <a:cs typeface="Chelsea Market"/>
                <a:sym typeface="Chelsea Market"/>
                <a:hlinkClick r:id="rId4"/>
              </a:rPr>
              <a:t>answer grid</a:t>
            </a:r>
            <a:r>
              <a:rPr lang="en" sz="1600">
                <a:latin typeface="Chelsea Market"/>
                <a:ea typeface="Chelsea Market"/>
                <a:cs typeface="Chelsea Market"/>
                <a:sym typeface="Chelsea Market"/>
              </a:rPr>
              <a:t>.  Then, you will move to the next desk.  Don’t forget to take your </a:t>
            </a:r>
            <a:r>
              <a:rPr lang="en" sz="1600" u="sng">
                <a:solidFill>
                  <a:schemeClr val="hlink"/>
                </a:solidFill>
                <a:latin typeface="Chelsea Market"/>
                <a:ea typeface="Chelsea Market"/>
                <a:cs typeface="Chelsea Market"/>
                <a:sym typeface="Chelsea Market"/>
                <a:hlinkClick r:id="rId4"/>
              </a:rPr>
              <a:t>answer grid</a:t>
            </a:r>
            <a:r>
              <a:rPr lang="en" sz="1600">
                <a:latin typeface="Chelsea Market"/>
                <a:ea typeface="Chelsea Market"/>
                <a:cs typeface="Chelsea Market"/>
                <a:sym typeface="Chelsea Market"/>
              </a:rPr>
              <a:t> with you!  </a:t>
            </a:r>
            <a:endParaRPr sz="16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AutoNum type="arabicPeriod"/>
            </a:pPr>
            <a:r>
              <a:rPr lang="en" sz="1600">
                <a:latin typeface="Chelsea Market"/>
                <a:ea typeface="Chelsea Market"/>
                <a:cs typeface="Chelsea Market"/>
                <a:sym typeface="Chelsea Market"/>
              </a:rPr>
              <a:t>You will keep going, in order, until you have visited each desk and answered each question.  </a:t>
            </a:r>
            <a:endParaRPr sz="16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AutoNum type="arabicPeriod"/>
            </a:pPr>
            <a:r>
              <a:rPr lang="en" sz="1600" b="1" u="sng">
                <a:latin typeface="Chelsea Market"/>
                <a:ea typeface="Chelsea Market"/>
                <a:cs typeface="Chelsea Market"/>
                <a:sym typeface="Chelsea Market"/>
              </a:rPr>
              <a:t>Example: </a:t>
            </a:r>
            <a:r>
              <a:rPr lang="en" sz="1600">
                <a:latin typeface="Chelsea Market"/>
                <a:ea typeface="Chelsea Market"/>
                <a:cs typeface="Chelsea Market"/>
                <a:sym typeface="Chelsea Market"/>
              </a:rPr>
              <a:t> If you start at #5, you will go from #5- #30 and then #1-#4.  </a:t>
            </a:r>
            <a:endParaRPr sz="16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6" name="Google Shape;156;p32">
            <a:hlinkClick r:id="rId5"/>
          </p:cNvPr>
          <p:cNvSpPr txBox="1"/>
          <p:nvPr/>
        </p:nvSpPr>
        <p:spPr>
          <a:xfrm>
            <a:off x="939950" y="794475"/>
            <a:ext cx="7220700" cy="6465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C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helsea Market"/>
                <a:ea typeface="Chelsea Market"/>
                <a:cs typeface="Chelsea Market"/>
                <a:sym typeface="Chelsea Market"/>
              </a:rPr>
              <a:t>School Counselor “Scoot” Game</a:t>
            </a:r>
            <a:endParaRPr sz="3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199785" y="224250"/>
            <a:ext cx="8752114" cy="850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entury Gothic"/>
              <a:buNone/>
            </a:pPr>
            <a:r>
              <a:rPr lang="en" sz="2400" dirty="0">
                <a:latin typeface="Chelsea Market"/>
                <a:ea typeface="Chelsea Market"/>
                <a:cs typeface="Chelsea Market"/>
                <a:sym typeface="Chelsea Market"/>
              </a:rPr>
              <a:t>Come visit us in our spaces: Ms. Kight &amp; Ms. Payne’s Office  </a:t>
            </a:r>
            <a:r>
              <a:rPr lang="en" sz="2400" b="1" dirty="0"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 sz="2400" b="1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4528"/>
              <a:buFont typeface="Century Gothic"/>
              <a:buNone/>
            </a:pPr>
            <a:r>
              <a:rPr lang="en" sz="2400" dirty="0">
                <a:latin typeface="Chelsea Market"/>
                <a:ea typeface="Chelsea Market"/>
                <a:cs typeface="Chelsea Market"/>
                <a:sym typeface="Chelsea Market"/>
              </a:rPr>
              <a:t>(Photo Office Tour)</a:t>
            </a:r>
            <a:endParaRPr sz="24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F581449-A533-AB0F-A95D-DCEFC2A17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4" y="1260182"/>
            <a:ext cx="4372215" cy="370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60DA83F-EA8D-4B29-F8B9-D975D8514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11" y="1260182"/>
            <a:ext cx="4152804" cy="370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199785" y="224250"/>
            <a:ext cx="8752114" cy="850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entury Gothic"/>
              <a:buNone/>
            </a:pPr>
            <a:r>
              <a:rPr lang="en" sz="2400" dirty="0">
                <a:latin typeface="Chelsea Market"/>
                <a:ea typeface="Chelsea Market"/>
                <a:cs typeface="Chelsea Market"/>
                <a:sym typeface="Chelsea Market"/>
              </a:rPr>
              <a:t>Come visit us in our spaces: Ms. Song’s Office </a:t>
            </a:r>
            <a:r>
              <a:rPr lang="en" sz="2400" b="1" dirty="0"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 sz="2400" b="1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4528"/>
              <a:buFont typeface="Century Gothic"/>
              <a:buNone/>
            </a:pPr>
            <a:r>
              <a:rPr lang="en" sz="2400" dirty="0">
                <a:latin typeface="Chelsea Market"/>
                <a:ea typeface="Chelsea Market"/>
                <a:cs typeface="Chelsea Market"/>
                <a:sym typeface="Chelsea Market"/>
              </a:rPr>
              <a:t>(Photo Office Tour)</a:t>
            </a:r>
            <a:endParaRPr sz="24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1A8FB24-A128-3701-7B55-EBB0942C7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5" y="1267866"/>
            <a:ext cx="4280975" cy="35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5A1A79F-E26A-C0B1-D3EF-7178F471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41" y="1267866"/>
            <a:ext cx="4288658" cy="35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49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2146400" y="191075"/>
            <a:ext cx="4746000" cy="1115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7857"/>
              <a:buFont typeface="Century Gothic"/>
              <a:buNone/>
            </a:pPr>
            <a:r>
              <a:rPr lang="en" b="1">
                <a:latin typeface="Chelsea Market"/>
                <a:ea typeface="Chelsea Market"/>
                <a:cs typeface="Chelsea Market"/>
                <a:sym typeface="Chelsea Market"/>
              </a:rPr>
              <a:t>What kinds of things does my school counselor talk to students about?  </a:t>
            </a:r>
            <a:endParaRPr b="1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440825" y="1463550"/>
            <a:ext cx="1693500" cy="1108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Chelsea Market"/>
                <a:ea typeface="Chelsea Market"/>
                <a:cs typeface="Chelsea Market"/>
                <a:sym typeface="Chelsea Market"/>
              </a:rPr>
              <a:t>Family/ Home</a:t>
            </a:r>
            <a:endParaRPr sz="3000" b="1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7" name="Google Shape;117;p21"/>
          <p:cNvSpPr txBox="1"/>
          <p:nvPr/>
        </p:nvSpPr>
        <p:spPr>
          <a:xfrm>
            <a:off x="3780425" y="1463550"/>
            <a:ext cx="1693500" cy="6465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School</a:t>
            </a: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6794126" y="1441944"/>
            <a:ext cx="1693500" cy="6465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Friends</a:t>
            </a: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606446" y="2946513"/>
            <a:ext cx="2001300" cy="1108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C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Chelsea Market"/>
                <a:ea typeface="Chelsea Market"/>
                <a:cs typeface="Chelsea Market"/>
                <a:sym typeface="Chelsea Market"/>
              </a:rPr>
              <a:t>Big Feelings</a:t>
            </a:r>
            <a:endParaRPr sz="3000" b="1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3517776" y="2660355"/>
            <a:ext cx="2218798" cy="1107965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Chelsea Market"/>
                <a:ea typeface="Chelsea Market"/>
                <a:cs typeface="Chelsea Market"/>
                <a:sym typeface="Chelsea Market"/>
              </a:rPr>
              <a:t>Things you are proud of</a:t>
            </a:r>
            <a:endParaRPr sz="3000" b="1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6683049" y="2354398"/>
            <a:ext cx="1693501" cy="156963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C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Chelsea Market"/>
                <a:ea typeface="Chelsea Market"/>
                <a:cs typeface="Chelsea Market"/>
                <a:sym typeface="Chelsea Market"/>
              </a:rPr>
              <a:t>Things you’re unsure of</a:t>
            </a:r>
            <a:endParaRPr sz="3000" b="1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2203026" y="4305925"/>
            <a:ext cx="2629500" cy="6465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Chelsea Market"/>
                <a:ea typeface="Chelsea Market"/>
                <a:cs typeface="Chelsea Market"/>
                <a:sym typeface="Chelsea Market"/>
              </a:rPr>
              <a:t>ANYTHING!</a:t>
            </a:r>
            <a:endParaRPr sz="3000" b="1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7;p21">
            <a:extLst>
              <a:ext uri="{FF2B5EF4-FFF2-40B4-BE49-F238E27FC236}">
                <a16:creationId xmlns:a16="http://schemas.microsoft.com/office/drawing/2014/main" id="{4960E0C4-C117-9416-16A7-B15CE99AB954}"/>
              </a:ext>
            </a:extLst>
          </p:cNvPr>
          <p:cNvSpPr txBox="1"/>
          <p:nvPr/>
        </p:nvSpPr>
        <p:spPr>
          <a:xfrm>
            <a:off x="6178112" y="4391017"/>
            <a:ext cx="1693500" cy="6465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Chelsea Market"/>
                <a:ea typeface="Chelsea Market"/>
                <a:cs typeface="Chelsea Market"/>
                <a:sym typeface="Chelsea Market"/>
              </a:rPr>
              <a:t>Careers</a:t>
            </a:r>
            <a:endParaRPr sz="3000" b="1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"/>
          <p:cNvSpPr txBox="1">
            <a:spLocks noGrp="1"/>
          </p:cNvSpPr>
          <p:nvPr>
            <p:ph type="title"/>
          </p:nvPr>
        </p:nvSpPr>
        <p:spPr>
          <a:xfrm>
            <a:off x="3135450" y="134025"/>
            <a:ext cx="2873100" cy="5343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Century Gothic"/>
              <a:buNone/>
            </a:pP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Closing</a:t>
            </a: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81" name="Google Shape;181;p35"/>
          <p:cNvSpPr txBox="1"/>
          <p:nvPr/>
        </p:nvSpPr>
        <p:spPr>
          <a:xfrm>
            <a:off x="4572000" y="935300"/>
            <a:ext cx="4439700" cy="31245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1) What was your favorite part of this lesson?</a:t>
            </a:r>
            <a:endParaRPr sz="300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2) What will you remember about this lesson?</a:t>
            </a:r>
            <a:endParaRPr sz="300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82" name="Google Shape;1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929" y="1437054"/>
            <a:ext cx="4227725" cy="2604650"/>
          </a:xfrm>
          <a:prstGeom prst="rect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3" name="Google Shape;18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1628850" y="224250"/>
            <a:ext cx="5886300" cy="850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entury Gothic"/>
              <a:buNone/>
            </a:pPr>
            <a:r>
              <a:rPr lang="en-US" sz="3300" dirty="0">
                <a:latin typeface="Chelsea Market"/>
                <a:ea typeface="Chelsea Market"/>
                <a:cs typeface="Chelsea Market"/>
                <a:sym typeface="Chelsea Market"/>
              </a:rPr>
              <a:t>Post-Test </a:t>
            </a:r>
            <a:endParaRPr sz="265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2312475" y="210250"/>
            <a:ext cx="4821300" cy="6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Learning Objectives </a:t>
            </a:r>
            <a:endParaRPr sz="30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FEAE5-D54F-C7C9-28F0-9882259554DF}"/>
              </a:ext>
            </a:extLst>
          </p:cNvPr>
          <p:cNvSpPr txBox="1"/>
          <p:nvPr/>
        </p:nvSpPr>
        <p:spPr>
          <a:xfrm>
            <a:off x="591671" y="1475334"/>
            <a:ext cx="77848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helsea Market"/>
              </a:rPr>
              <a:t>Identify the role of the school counselor.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helsea Market"/>
              </a:rPr>
              <a:t>Identify expectations during school counseling lessons.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helsea Market"/>
              </a:rPr>
              <a:t>Identify specific topics school counselors can address, in age-appropriate manner.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helsea Market"/>
              </a:rPr>
              <a:t>Identify basic emotions and the connection to the role of the school counselor.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>
            <a:spLocks noGrp="1"/>
          </p:cNvSpPr>
          <p:nvPr>
            <p:ph type="ctrTitle"/>
          </p:nvPr>
        </p:nvSpPr>
        <p:spPr>
          <a:xfrm>
            <a:off x="2312475" y="210250"/>
            <a:ext cx="4821300" cy="6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helsea Market"/>
                <a:ea typeface="Chelsea Market"/>
                <a:cs typeface="Chelsea Market"/>
                <a:sym typeface="Chelsea Market"/>
              </a:rPr>
              <a:t>Lesson Expectations</a:t>
            </a:r>
            <a:endParaRPr sz="3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37" name="Google Shape;1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0"/>
          <p:cNvSpPr txBox="1">
            <a:spLocks noGrp="1"/>
          </p:cNvSpPr>
          <p:nvPr>
            <p:ph type="ctrTitle"/>
          </p:nvPr>
        </p:nvSpPr>
        <p:spPr>
          <a:xfrm>
            <a:off x="366175" y="1260575"/>
            <a:ext cx="6080100" cy="3157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C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helsea Market"/>
              <a:buChar char="●"/>
            </a:pPr>
            <a:r>
              <a:rPr lang="en" sz="2400" b="1">
                <a:latin typeface="Chelsea Market"/>
                <a:ea typeface="Chelsea Market"/>
                <a:cs typeface="Chelsea Market"/>
                <a:sym typeface="Chelsea Market"/>
              </a:rPr>
              <a:t>S:</a:t>
            </a:r>
            <a:r>
              <a:rPr lang="en" sz="1800" b="1">
                <a:latin typeface="Chelsea Market"/>
                <a:ea typeface="Chelsea Market"/>
                <a:cs typeface="Chelsea Market"/>
                <a:sym typeface="Chelsea Market"/>
              </a:rPr>
              <a:t>  </a:t>
            </a:r>
            <a:r>
              <a:rPr lang="en" sz="1800">
                <a:latin typeface="Chelsea Market"/>
                <a:ea typeface="Chelsea Market"/>
                <a:cs typeface="Chelsea Market"/>
                <a:sym typeface="Chelsea Market"/>
              </a:rPr>
              <a:t>“</a:t>
            </a:r>
            <a:r>
              <a:rPr lang="en" sz="2400" b="1" u="sng">
                <a:latin typeface="Chelsea Market"/>
                <a:ea typeface="Chelsea Market"/>
                <a:cs typeface="Chelsea Market"/>
                <a:sym typeface="Chelsea Market"/>
              </a:rPr>
              <a:t>S</a:t>
            </a:r>
            <a:r>
              <a:rPr lang="en" sz="1800">
                <a:latin typeface="Chelsea Market"/>
                <a:ea typeface="Chelsea Market"/>
                <a:cs typeface="Chelsea Market"/>
                <a:sym typeface="Chelsea Market"/>
              </a:rPr>
              <a:t>itting Mountain” position!  “Mountain Peak” (head) is high in the sky and “Mountain Valleys” (bottom and feet) are grounded.  </a:t>
            </a:r>
            <a:endParaRPr sz="18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helsea Market"/>
              <a:buChar char="●"/>
            </a:pPr>
            <a:r>
              <a:rPr lang="en" sz="2400" b="1">
                <a:latin typeface="Chelsea Market"/>
                <a:ea typeface="Chelsea Market"/>
                <a:cs typeface="Chelsea Market"/>
                <a:sym typeface="Chelsea Market"/>
              </a:rPr>
              <a:t>L:</a:t>
            </a: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  </a:t>
            </a:r>
            <a:r>
              <a:rPr lang="en" sz="2400" b="1" u="sng">
                <a:latin typeface="Chelsea Market"/>
                <a:ea typeface="Chelsea Market"/>
                <a:cs typeface="Chelsea Market"/>
                <a:sym typeface="Chelsea Market"/>
              </a:rPr>
              <a:t>L</a:t>
            </a:r>
            <a:r>
              <a:rPr lang="en" sz="1800">
                <a:latin typeface="Chelsea Market"/>
                <a:ea typeface="Chelsea Market"/>
                <a:cs typeface="Chelsea Market"/>
                <a:sym typeface="Chelsea Market"/>
              </a:rPr>
              <a:t>istening!</a:t>
            </a:r>
            <a:endParaRPr sz="18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helsea Market"/>
              <a:buChar char="●"/>
            </a:pPr>
            <a:r>
              <a:rPr lang="en" sz="2400" b="1">
                <a:latin typeface="Chelsea Market"/>
                <a:ea typeface="Chelsea Market"/>
                <a:cs typeface="Chelsea Market"/>
                <a:sym typeface="Chelsea Market"/>
              </a:rPr>
              <a:t>A:</a:t>
            </a: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1800" b="1"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2400" b="1" u="sng">
                <a:latin typeface="Chelsea Market"/>
                <a:ea typeface="Chelsea Market"/>
                <a:cs typeface="Chelsea Market"/>
                <a:sym typeface="Chelsea Market"/>
              </a:rPr>
              <a:t>A</a:t>
            </a:r>
            <a:r>
              <a:rPr lang="en" sz="1800">
                <a:latin typeface="Chelsea Market"/>
                <a:ea typeface="Chelsea Market"/>
                <a:cs typeface="Chelsea Market"/>
                <a:sym typeface="Chelsea Market"/>
              </a:rPr>
              <a:t>ttention! (This is different than listening.)  </a:t>
            </a:r>
            <a:endParaRPr sz="18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helsea Market"/>
              <a:buChar char="●"/>
            </a:pPr>
            <a:r>
              <a:rPr lang="en" sz="2400" b="1">
                <a:latin typeface="Chelsea Market"/>
                <a:ea typeface="Chelsea Market"/>
                <a:cs typeface="Chelsea Market"/>
                <a:sym typeface="Chelsea Market"/>
              </a:rPr>
              <a:t>N: </a:t>
            </a:r>
            <a:r>
              <a:rPr lang="en" sz="2400" b="1" u="sng">
                <a:latin typeface="Chelsea Market"/>
                <a:ea typeface="Chelsea Market"/>
                <a:cs typeface="Chelsea Market"/>
                <a:sym typeface="Chelsea Market"/>
              </a:rPr>
              <a:t>N</a:t>
            </a:r>
            <a:r>
              <a:rPr lang="en" sz="1800">
                <a:latin typeface="Chelsea Market"/>
                <a:ea typeface="Chelsea Market"/>
                <a:cs typeface="Chelsea Market"/>
                <a:sym typeface="Chelsea Market"/>
              </a:rPr>
              <a:t>odding often to show engagement.  </a:t>
            </a:r>
            <a:endParaRPr sz="18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helsea Market"/>
              <a:buChar char="●"/>
            </a:pPr>
            <a:r>
              <a:rPr lang="en" sz="2400" b="1">
                <a:latin typeface="Chelsea Market"/>
                <a:ea typeface="Chelsea Market"/>
                <a:cs typeface="Chelsea Market"/>
                <a:sym typeface="Chelsea Market"/>
              </a:rPr>
              <a:t>T: </a:t>
            </a:r>
            <a:r>
              <a:rPr lang="en" sz="1800" b="1"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sz="1800">
                <a:latin typeface="Chelsea Market"/>
                <a:ea typeface="Chelsea Market"/>
                <a:cs typeface="Chelsea Market"/>
                <a:sym typeface="Chelsea Market"/>
              </a:rPr>
              <a:t>Not </a:t>
            </a:r>
            <a:r>
              <a:rPr lang="en" sz="2400" b="1" u="sng">
                <a:latin typeface="Chelsea Market"/>
                <a:ea typeface="Chelsea Market"/>
                <a:cs typeface="Chelsea Market"/>
                <a:sym typeface="Chelsea Market"/>
              </a:rPr>
              <a:t>T</a:t>
            </a:r>
            <a:r>
              <a:rPr lang="en" sz="1800">
                <a:latin typeface="Chelsea Market"/>
                <a:ea typeface="Chelsea Market"/>
                <a:cs typeface="Chelsea Market"/>
                <a:sym typeface="Chelsea Market"/>
              </a:rPr>
              <a:t>alking unless I </a:t>
            </a:r>
            <a:r>
              <a:rPr lang="en" sz="2400" b="1" u="sng">
                <a:latin typeface="Chelsea Market"/>
                <a:ea typeface="Chelsea Market"/>
                <a:cs typeface="Chelsea Market"/>
                <a:sym typeface="Chelsea Market"/>
              </a:rPr>
              <a:t>T</a:t>
            </a:r>
            <a:r>
              <a:rPr lang="en" sz="1800">
                <a:latin typeface="Chelsea Market"/>
                <a:ea typeface="Chelsea Market"/>
                <a:cs typeface="Chelsea Market"/>
                <a:sym typeface="Chelsea Market"/>
              </a:rPr>
              <a:t>ell you to and there will be </a:t>
            </a:r>
            <a:r>
              <a:rPr lang="en" sz="2400" b="1" u="sng">
                <a:latin typeface="Chelsea Market"/>
                <a:ea typeface="Chelsea Market"/>
                <a:cs typeface="Chelsea Market"/>
                <a:sym typeface="Chelsea Market"/>
              </a:rPr>
              <a:t>T</a:t>
            </a:r>
            <a:r>
              <a:rPr lang="en" sz="1800">
                <a:latin typeface="Chelsea Market"/>
                <a:ea typeface="Chelsea Market"/>
                <a:cs typeface="Chelsea Market"/>
                <a:sym typeface="Chelsea Market"/>
              </a:rPr>
              <a:t>ime for this!- Promise!  </a:t>
            </a:r>
            <a:endParaRPr sz="18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39" name="Google Shape;13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8665" y="1009988"/>
            <a:ext cx="899355" cy="691200"/>
          </a:xfrm>
          <a:prstGeom prst="rect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Zenergy Chime - Solo, Silver by Woodstock Chimes">
            <a:extLst>
              <a:ext uri="{FF2B5EF4-FFF2-40B4-BE49-F238E27FC236}">
                <a16:creationId xmlns:a16="http://schemas.microsoft.com/office/drawing/2014/main" id="{FD02C251-5D41-36AF-9693-EADB33C8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79" y="19903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ctrTitle"/>
          </p:nvPr>
        </p:nvSpPr>
        <p:spPr>
          <a:xfrm>
            <a:off x="180924" y="1269074"/>
            <a:ext cx="5820305" cy="3433555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en" sz="2800" b="1" dirty="0">
                <a:latin typeface="Chelsea Market"/>
                <a:ea typeface="Chelsea Market"/>
                <a:cs typeface="Chelsea Market"/>
                <a:sym typeface="Chelsea Market"/>
              </a:rPr>
              <a:t>*</a:t>
            </a:r>
            <a:r>
              <a:rPr lang="en" sz="2800" dirty="0">
                <a:latin typeface="Chelsea Market"/>
                <a:ea typeface="Chelsea Market"/>
                <a:cs typeface="Chelsea Market"/>
                <a:sym typeface="Chelsea Market"/>
              </a:rPr>
              <a:t>Confidentiality</a:t>
            </a:r>
            <a:br>
              <a:rPr lang="en" sz="2800" b="1" dirty="0">
                <a:latin typeface="Chelsea Market"/>
                <a:ea typeface="Chelsea Market"/>
                <a:cs typeface="Chelsea Market"/>
                <a:sym typeface="Chelsea Market"/>
              </a:rPr>
            </a:br>
            <a:r>
              <a:rPr lang="en" sz="2800" b="1" dirty="0">
                <a:latin typeface="Chelsea Market"/>
                <a:ea typeface="Chelsea Market"/>
                <a:cs typeface="Chelsea Market"/>
                <a:sym typeface="Chelsea Market"/>
              </a:rPr>
              <a:t>*</a:t>
            </a:r>
            <a:r>
              <a:rPr lang="en" sz="2800" dirty="0">
                <a:latin typeface="Chelsea Market"/>
                <a:ea typeface="Chelsea Market"/>
                <a:cs typeface="Chelsea Market"/>
                <a:sym typeface="Chelsea Market"/>
              </a:rPr>
              <a:t>Counseling Passes</a:t>
            </a:r>
            <a:br>
              <a:rPr lang="en" sz="2800" b="1" dirty="0">
                <a:latin typeface="Chelsea Market"/>
                <a:ea typeface="Chelsea Market"/>
                <a:cs typeface="Chelsea Market"/>
                <a:sym typeface="Chelsea Market"/>
              </a:rPr>
            </a:br>
            <a:r>
              <a:rPr lang="en" sz="2800" b="1" dirty="0">
                <a:latin typeface="Chelsea Market"/>
                <a:ea typeface="Chelsea Market"/>
                <a:cs typeface="Chelsea Market"/>
                <a:sym typeface="Chelsea Market"/>
              </a:rPr>
              <a:t>*</a:t>
            </a:r>
            <a:r>
              <a:rPr lang="en" sz="2800" b="1" u="sng" dirty="0">
                <a:latin typeface="Chelsea Market"/>
                <a:ea typeface="Chelsea Market"/>
                <a:cs typeface="Chelsea Market"/>
                <a:sym typeface="Chelsea Market"/>
              </a:rPr>
              <a:t>I Can Do Hard Things </a:t>
            </a:r>
            <a:r>
              <a:rPr lang="en" sz="2800" dirty="0">
                <a:latin typeface="Chelsea Market"/>
                <a:ea typeface="Chelsea Market"/>
                <a:cs typeface="Chelsea Market"/>
                <a:sym typeface="Chelsea Market"/>
              </a:rPr>
              <a:t>By: Gabi Garcia </a:t>
            </a:r>
            <a:br>
              <a:rPr lang="en" sz="2800" dirty="0">
                <a:latin typeface="Chelsea Market"/>
                <a:ea typeface="Chelsea Market"/>
                <a:cs typeface="Chelsea Market"/>
                <a:sym typeface="Chelsea Market"/>
              </a:rPr>
            </a:br>
            <a:r>
              <a:rPr lang="en" sz="2800" b="1" dirty="0">
                <a:latin typeface="Chelsea Market"/>
                <a:ea typeface="Chelsea Market"/>
                <a:cs typeface="Chelsea Market"/>
                <a:sym typeface="Chelsea Market"/>
              </a:rPr>
              <a:t>*</a:t>
            </a:r>
            <a:r>
              <a:rPr lang="en" sz="2800" dirty="0">
                <a:latin typeface="Chelsea Market"/>
                <a:ea typeface="Chelsea Market"/>
                <a:cs typeface="Chelsea Market"/>
                <a:sym typeface="Chelsea Market"/>
              </a:rPr>
              <a:t>School Counselor “Scoot” </a:t>
            </a:r>
            <a:br>
              <a:rPr lang="en" sz="2800" dirty="0">
                <a:latin typeface="Chelsea Market"/>
                <a:ea typeface="Chelsea Market"/>
                <a:cs typeface="Chelsea Market"/>
                <a:sym typeface="Chelsea Market"/>
              </a:rPr>
            </a:br>
            <a:r>
              <a:rPr lang="en" sz="2800" b="1" dirty="0">
                <a:latin typeface="Chelsea Market"/>
                <a:ea typeface="Chelsea Market"/>
                <a:cs typeface="Chelsea Market"/>
                <a:sym typeface="Chelsea Market"/>
              </a:rPr>
              <a:t>*</a:t>
            </a:r>
            <a:r>
              <a:rPr lang="en" sz="2800" dirty="0">
                <a:latin typeface="Chelsea Market"/>
                <a:ea typeface="Chelsea Market"/>
                <a:cs typeface="Chelsea Market"/>
                <a:sym typeface="Chelsea Market"/>
              </a:rPr>
              <a:t>Photo Office Tour</a:t>
            </a:r>
            <a:endParaRPr sz="2800" b="1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2" name="Google Shape;122;p28"/>
          <p:cNvSpPr txBox="1">
            <a:spLocks noGrp="1"/>
          </p:cNvSpPr>
          <p:nvPr>
            <p:ph type="ctrTitle"/>
          </p:nvPr>
        </p:nvSpPr>
        <p:spPr>
          <a:xfrm>
            <a:off x="797775" y="238250"/>
            <a:ext cx="7578900" cy="6327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helsea Market"/>
                <a:ea typeface="Chelsea Market"/>
                <a:cs typeface="Chelsea Market"/>
                <a:sym typeface="Chelsea Market"/>
              </a:rPr>
              <a:t>Agenda:  What are we doing today? </a:t>
            </a:r>
            <a:endParaRPr sz="3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23" name="Google Shape;1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1333" y="1269074"/>
            <a:ext cx="2341743" cy="2351314"/>
          </a:xfrm>
          <a:prstGeom prst="rect">
            <a:avLst/>
          </a:prstGeom>
          <a:noFill/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2" name="Picture 4" descr="Student Services / What Does A School Counselor Do?">
            <a:extLst>
              <a:ext uri="{FF2B5EF4-FFF2-40B4-BE49-F238E27FC236}">
                <a16:creationId xmlns:a16="http://schemas.microsoft.com/office/drawing/2014/main" id="{CCCACA07-A120-6910-DCEC-D9DDC79C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063" y="2985851"/>
            <a:ext cx="1483017" cy="147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676194" y="210250"/>
            <a:ext cx="7991395" cy="6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  <a:t>Meet Your School Counselors</a:t>
            </a:r>
            <a:b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</a:br>
            <a: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  <a:t>Ms. Song (1</a:t>
            </a:r>
            <a:r>
              <a:rPr lang="en" sz="2000" baseline="30000" dirty="0">
                <a:latin typeface="Chelsea Market"/>
                <a:ea typeface="Chelsea Market"/>
                <a:cs typeface="Chelsea Market"/>
                <a:sym typeface="Chelsea Market"/>
              </a:rPr>
              <a:t>st</a:t>
            </a:r>
            <a: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  <a:t> &amp; 5</a:t>
            </a:r>
            <a:r>
              <a:rPr lang="en" sz="2000" baseline="30000" dirty="0">
                <a:latin typeface="Chelsea Market"/>
                <a:ea typeface="Chelsea Market"/>
                <a:cs typeface="Chelsea Market"/>
                <a:sym typeface="Chelsea Market"/>
              </a:rPr>
              <a:t>th</a:t>
            </a:r>
            <a: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  <a:t>), Ms. Kight (2</a:t>
            </a:r>
            <a:r>
              <a:rPr lang="en" sz="2000" baseline="30000" dirty="0">
                <a:latin typeface="Chelsea Market"/>
                <a:ea typeface="Chelsea Market"/>
                <a:cs typeface="Chelsea Market"/>
                <a:sym typeface="Chelsea Market"/>
              </a:rPr>
              <a:t>nd</a:t>
            </a:r>
            <a: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  <a:t> &amp; 4</a:t>
            </a:r>
            <a:r>
              <a:rPr lang="en" sz="2000" baseline="30000" dirty="0">
                <a:latin typeface="Chelsea Market"/>
                <a:ea typeface="Chelsea Market"/>
                <a:cs typeface="Chelsea Market"/>
                <a:sym typeface="Chelsea Market"/>
              </a:rPr>
              <a:t>th</a:t>
            </a:r>
            <a: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  <a:t> ), &amp; Ms. Payne (K &amp; 3</a:t>
            </a:r>
            <a:r>
              <a:rPr lang="en" sz="2000" baseline="30000" dirty="0">
                <a:latin typeface="Chelsea Market"/>
                <a:ea typeface="Chelsea Market"/>
                <a:cs typeface="Chelsea Market"/>
                <a:sym typeface="Chelsea Market"/>
              </a:rPr>
              <a:t>rd</a:t>
            </a:r>
            <a: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  <a:t>)  </a:t>
            </a:r>
            <a:endParaRPr sz="20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women smiling in front of a mural&#10;&#10;Description automatically generated">
            <a:extLst>
              <a:ext uri="{FF2B5EF4-FFF2-40B4-BE49-F238E27FC236}">
                <a16:creationId xmlns:a16="http://schemas.microsoft.com/office/drawing/2014/main" id="{3382A98C-15BA-977F-0CF2-037FCB6F5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901" y="1344706"/>
            <a:ext cx="4887046" cy="34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2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2312475" y="210250"/>
            <a:ext cx="4821300" cy="6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Confidentiality </a:t>
            </a:r>
            <a:endParaRPr sz="30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5A7F18-D542-EB09-015E-A3FCE49F6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245" y="1014293"/>
            <a:ext cx="2889198" cy="379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74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99892" y="210250"/>
            <a:ext cx="8911158" cy="6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How do I make an appt. to talk wi</a:t>
            </a:r>
            <a:r>
              <a:rPr lang="en-US" sz="3000" dirty="0">
                <a:latin typeface="Chelsea Market"/>
                <a:ea typeface="Chelsea Market"/>
                <a:cs typeface="Chelsea Market"/>
                <a:sym typeface="Chelsea Market"/>
              </a:rPr>
              <a:t>th </a:t>
            </a: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my School Counselor? </a:t>
            </a:r>
            <a:endParaRPr sz="30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FEAE5-D54F-C7C9-28F0-9882259554DF}"/>
              </a:ext>
            </a:extLst>
          </p:cNvPr>
          <p:cNvSpPr txBox="1"/>
          <p:nvPr/>
        </p:nvSpPr>
        <p:spPr>
          <a:xfrm>
            <a:off x="591671" y="1475334"/>
            <a:ext cx="7784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elsea Market"/>
              </a:rPr>
              <a:t>Please fill out a pass or ask your teacher if you need to speak with a counselor for a small problem, medium problem, or big problem.</a:t>
            </a:r>
          </a:p>
        </p:txBody>
      </p:sp>
      <p:pic>
        <p:nvPicPr>
          <p:cNvPr id="4" name="Picture 3" descr="A pair of orange papers on a concrete surface&#10;&#10;Description automatically generated">
            <a:extLst>
              <a:ext uri="{FF2B5EF4-FFF2-40B4-BE49-F238E27FC236}">
                <a16:creationId xmlns:a16="http://schemas.microsoft.com/office/drawing/2014/main" id="{8DEC04C4-F3C8-9476-B3A9-1BD2E5CD5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420471" y="2804672"/>
            <a:ext cx="3419395" cy="212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13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99892" y="210250"/>
            <a:ext cx="8911158" cy="6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helsea Market"/>
                <a:ea typeface="Chelsea Market"/>
                <a:cs typeface="Chelsea Market"/>
                <a:sym typeface="Chelsea Market"/>
              </a:rPr>
              <a:t>How do I make an appt. to talk wi</a:t>
            </a:r>
            <a:r>
              <a:rPr lang="en-US" sz="2400" dirty="0">
                <a:latin typeface="Chelsea Market"/>
                <a:ea typeface="Chelsea Market"/>
                <a:cs typeface="Chelsea Market"/>
                <a:sym typeface="Chelsea Market"/>
              </a:rPr>
              <a:t>th </a:t>
            </a:r>
            <a:r>
              <a:rPr lang="en" sz="2400" dirty="0">
                <a:latin typeface="Chelsea Market"/>
                <a:ea typeface="Chelsea Market"/>
                <a:cs typeface="Chelsea Market"/>
                <a:sym typeface="Chelsea Market"/>
              </a:rPr>
              <a:t>my School Counselor cont’d.? </a:t>
            </a:r>
            <a:endParaRPr sz="24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FEAE5-D54F-C7C9-28F0-9882259554DF}"/>
              </a:ext>
            </a:extLst>
          </p:cNvPr>
          <p:cNvSpPr txBox="1"/>
          <p:nvPr/>
        </p:nvSpPr>
        <p:spPr>
          <a:xfrm>
            <a:off x="261257" y="1475334"/>
            <a:ext cx="8483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School counseling self-referral form (pass) created by Whole Hearted School Counseling </a:t>
            </a:r>
            <a:r>
              <a:rPr lang="en-US" sz="1800" dirty="0">
                <a:latin typeface="Comic Sans MS" panose="030F0702030302020204" pitchFamily="66" charset="0"/>
              </a:rPr>
              <a:t>(Teachers Pay Teachers)</a:t>
            </a:r>
            <a:endParaRPr lang="en-US" sz="2400" dirty="0">
              <a:latin typeface="Chelsea Market"/>
            </a:endParaRPr>
          </a:p>
        </p:txBody>
      </p:sp>
      <p:pic>
        <p:nvPicPr>
          <p:cNvPr id="3" name="Picture 2" descr="Bear and butterflies with the Whole Hearted School Counseling on the bear's fur and bottom of feet. ">
            <a:extLst>
              <a:ext uri="{FF2B5EF4-FFF2-40B4-BE49-F238E27FC236}">
                <a16:creationId xmlns:a16="http://schemas.microsoft.com/office/drawing/2014/main" id="{B29E6EA7-5FF8-0AA2-9612-BF7F20C12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39" y="257175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02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>
            <a:spLocks noGrp="1"/>
          </p:cNvSpPr>
          <p:nvPr>
            <p:ph type="ctrTitle"/>
          </p:nvPr>
        </p:nvSpPr>
        <p:spPr>
          <a:xfrm>
            <a:off x="1968175" y="106125"/>
            <a:ext cx="1611600" cy="556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helsea Market"/>
                <a:ea typeface="Chelsea Market"/>
                <a:cs typeface="Chelsea Market"/>
                <a:sym typeface="Chelsea Market"/>
              </a:rPr>
              <a:t>Story</a:t>
            </a:r>
            <a:endParaRPr sz="3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1"/>
          <p:cNvSpPr txBox="1">
            <a:spLocks noGrp="1"/>
          </p:cNvSpPr>
          <p:nvPr>
            <p:ph type="ctrTitle"/>
          </p:nvPr>
        </p:nvSpPr>
        <p:spPr>
          <a:xfrm>
            <a:off x="294975" y="799100"/>
            <a:ext cx="4884900" cy="12864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helsea Market"/>
                <a:ea typeface="Chelsea Market"/>
                <a:cs typeface="Chelsea Market"/>
                <a:sym typeface="Chelsea Market"/>
              </a:rPr>
              <a:t>I Can Do Hard Things </a:t>
            </a:r>
            <a:endParaRPr sz="24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helsea Market"/>
                <a:ea typeface="Chelsea Market"/>
                <a:cs typeface="Chelsea Market"/>
                <a:sym typeface="Chelsea Market"/>
              </a:rPr>
              <a:t>By: Gabi Garcia </a:t>
            </a:r>
            <a:endParaRPr sz="24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helsea Market"/>
                <a:ea typeface="Chelsea Market"/>
                <a:cs typeface="Chelsea Market"/>
                <a:sym typeface="Chelsea Market"/>
              </a:rPr>
              <a:t>(Book and Discussion)</a:t>
            </a:r>
            <a:endParaRPr sz="24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47" name="Google Shape;147;p3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2225" y="887350"/>
            <a:ext cx="3127700" cy="3127700"/>
          </a:xfrm>
          <a:prstGeom prst="rect">
            <a:avLst/>
          </a:prstGeom>
          <a:noFill/>
          <a:ln w="76200" cap="flat" cmpd="sng">
            <a:solidFill>
              <a:srgbClr val="00CBC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8" name="Google Shape;148;p31"/>
          <p:cNvSpPr txBox="1">
            <a:spLocks noGrp="1"/>
          </p:cNvSpPr>
          <p:nvPr>
            <p:ph type="ctrTitle"/>
          </p:nvPr>
        </p:nvSpPr>
        <p:spPr>
          <a:xfrm>
            <a:off x="207325" y="2372350"/>
            <a:ext cx="5133300" cy="22587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latin typeface="Chelsea Market"/>
                <a:ea typeface="Chelsea Market"/>
                <a:cs typeface="Chelsea Market"/>
                <a:sym typeface="Chelsea Market"/>
              </a:rPr>
              <a:t>Discussion</a:t>
            </a:r>
            <a:r>
              <a:rPr lang="en" sz="2400">
                <a:latin typeface="Chelsea Market"/>
                <a:ea typeface="Chelsea Market"/>
                <a:cs typeface="Chelsea Market"/>
                <a:sym typeface="Chelsea Market"/>
              </a:rPr>
              <a:t>:  </a:t>
            </a:r>
            <a:endParaRPr sz="24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helsea Market"/>
              <a:buAutoNum type="arabicPeriod"/>
            </a:pPr>
            <a:r>
              <a:rPr lang="en" sz="1800">
                <a:latin typeface="Chelsea Market"/>
                <a:ea typeface="Chelsea Market"/>
                <a:cs typeface="Chelsea Market"/>
                <a:sym typeface="Chelsea Market"/>
              </a:rPr>
              <a:t>What was “hard” that you learned to do last year?</a:t>
            </a:r>
            <a:endParaRPr sz="18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helsea Market"/>
              <a:buAutoNum type="arabicPeriod"/>
            </a:pPr>
            <a:r>
              <a:rPr lang="en" sz="1800">
                <a:latin typeface="Chelsea Market"/>
                <a:ea typeface="Chelsea Market"/>
                <a:cs typeface="Chelsea Market"/>
                <a:sym typeface="Chelsea Market"/>
              </a:rPr>
              <a:t>What feelings do you experience when something is hard?  </a:t>
            </a:r>
            <a:endParaRPr sz="18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helsea Market"/>
              <a:buAutoNum type="arabicPeriod"/>
            </a:pPr>
            <a:r>
              <a:rPr lang="en" sz="1800">
                <a:latin typeface="Chelsea Market"/>
                <a:ea typeface="Chelsea Market"/>
                <a:cs typeface="Chelsea Market"/>
                <a:sym typeface="Chelsea Market"/>
              </a:rPr>
              <a:t>What advice would you give another student trying to do something hard?  </a:t>
            </a:r>
            <a:endParaRPr sz="18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904</Words>
  <Application>Microsoft Office PowerPoint</Application>
  <PresentationFormat>On-screen Show (16:9)</PresentationFormat>
  <Paragraphs>87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Century Gothic</vt:lpstr>
      <vt:lpstr>Comic Sans MS</vt:lpstr>
      <vt:lpstr>Chelsea Market</vt:lpstr>
      <vt:lpstr>Arial</vt:lpstr>
      <vt:lpstr>Comfortaa</vt:lpstr>
      <vt:lpstr>Simple Light</vt:lpstr>
      <vt:lpstr>Simple Light</vt:lpstr>
      <vt:lpstr>PowerPoint Presentation</vt:lpstr>
      <vt:lpstr>Learning Objectives </vt:lpstr>
      <vt:lpstr>Lesson Expectations</vt:lpstr>
      <vt:lpstr>*Confidentiality *Counseling Passes *I Can Do Hard Things By: Gabi Garcia  *School Counselor “Scoot”  *Photo Office Tour</vt:lpstr>
      <vt:lpstr>Meet Your School Counselors Ms. Song (1st &amp; 5th), Ms. Kight (2nd &amp; 4th ), &amp; Ms. Payne (K &amp; 3rd)  </vt:lpstr>
      <vt:lpstr>Confidentiality </vt:lpstr>
      <vt:lpstr>How do I make an appt. to talk with my School Counselor? </vt:lpstr>
      <vt:lpstr>How do I make an appt. to talk with my School Counselor cont’d.? </vt:lpstr>
      <vt:lpstr>Story</vt:lpstr>
      <vt:lpstr>Activity</vt:lpstr>
      <vt:lpstr>Come visit us in our spaces: Ms. Kight &amp; Ms. Payne’s Office    (Photo Office Tour)</vt:lpstr>
      <vt:lpstr>Come visit us in our spaces: Ms. Song’s Office   (Photo Office Tour)</vt:lpstr>
      <vt:lpstr>What kinds of things does my school counselor talk to students about?  </vt:lpstr>
      <vt:lpstr>Closing</vt:lpstr>
      <vt:lpstr>Post-Test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M. Kight</dc:creator>
  <cp:lastModifiedBy>Marissa A. Payne</cp:lastModifiedBy>
  <cp:revision>2</cp:revision>
  <cp:lastPrinted>2023-08-21T18:23:21Z</cp:lastPrinted>
  <dcterms:modified xsi:type="dcterms:W3CDTF">2023-08-22T17:08:57Z</dcterms:modified>
</cp:coreProperties>
</file>