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8"/>
  </p:notesMasterIdLst>
  <p:sldIdLst>
    <p:sldId id="256" r:id="rId2"/>
    <p:sldId id="278" r:id="rId3"/>
    <p:sldId id="258" r:id="rId4"/>
    <p:sldId id="279" r:id="rId5"/>
    <p:sldId id="257" r:id="rId6"/>
    <p:sldId id="261" r:id="rId7"/>
    <p:sldId id="262" r:id="rId8"/>
    <p:sldId id="294" r:id="rId9"/>
    <p:sldId id="263" r:id="rId10"/>
    <p:sldId id="296" r:id="rId11"/>
    <p:sldId id="264" r:id="rId12"/>
    <p:sldId id="295" r:id="rId13"/>
    <p:sldId id="297"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23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ourthriftyideas.com/2013/09/paper-bag-monsters.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docs.google.com/presentation/d/1izXFmrXi5gDijYkky62lwpsdKyKZyDwvwlk2x-a82FQ/edit?usp=sharing" TargetMode="External"/><Relationship Id="rId4" Type="http://schemas.openxmlformats.org/officeDocument/2006/relationships/hyperlink" Target="https://docs.google.com/document/d/1JusYo4uhZQlxtwi8eP6ulTXvcZ_ztdJA/edit?usp=sharing&amp;ouid=103153932147825378281&amp;rtpof=true&amp;sd=tru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lIS9Ang7cN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ocs.google.com/document/d/13QyWi8ZEKEDuvABWY1ja6YG5Kl1Z6z2x/edit?usp=sharing&amp;ouid=103153932147825378281&amp;rtpof=true&amp;sd=tru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GlvREqs7L9s?list=TLGG6VZHqp8tylUyMjA4MjAyM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google.com/document/d/1B4nOdA1mZX281dqfgqqGYeH8tIhLm9iu/edit?usp=sharing&amp;ouid=103153932147825378281&amp;rtpof=true&amp;sd=tru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f6b198058f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f6b198058f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latin typeface="Chelsea Market"/>
                <a:ea typeface="Chelsea Market"/>
                <a:cs typeface="Chelsea Market"/>
                <a:sym typeface="Chelsea Market"/>
              </a:rPr>
              <a:t>Unit Cover Slide</a:t>
            </a:r>
            <a:endParaRPr>
              <a:latin typeface="Chelsea Market"/>
              <a:ea typeface="Chelsea Market"/>
              <a:cs typeface="Chelsea Market"/>
              <a:sym typeface="Chelsea Marke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6b198058f_0_6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85000"/>
              </a:lnSpc>
              <a:buClr>
                <a:srgbClr val="212121"/>
              </a:buClr>
              <a:buSzPts val="3300"/>
              <a:buNone/>
            </a:pPr>
            <a:r>
              <a:rPr lang="en-US" b="0" u="none" dirty="0">
                <a:solidFill>
                  <a:schemeClr val="hlink"/>
                </a:solidFill>
                <a:latin typeface="Chelsea Market"/>
                <a:ea typeface="Calibri"/>
                <a:cs typeface="Calibri"/>
                <a:sym typeface="Chelsea Market"/>
              </a:rPr>
              <a:t>Give time for students to work on activity. </a:t>
            </a:r>
            <a:endParaRPr b="0" u="none" dirty="0">
              <a:solidFill>
                <a:schemeClr val="dk1"/>
              </a:solidFill>
              <a:latin typeface="Calibri"/>
              <a:ea typeface="Calibri"/>
              <a:cs typeface="Calibri"/>
              <a:sym typeface="Calibri"/>
            </a:endParaRPr>
          </a:p>
          <a:p>
            <a:pPr marL="0" indent="0">
              <a:buNone/>
            </a:pPr>
            <a:endParaRPr dirty="0"/>
          </a:p>
        </p:txBody>
      </p:sp>
      <p:sp>
        <p:nvSpPr>
          <p:cNvPr id="115" name="Google Shape;115;gf6b198058f_0_64:notes"/>
          <p:cNvSpPr>
            <a:spLocks noGrp="1" noRot="1" noChangeAspect="1"/>
          </p:cNvSpPr>
          <p:nvPr>
            <p:ph type="sldImg" idx="2"/>
          </p:nvPr>
        </p:nvSpPr>
        <p:spPr>
          <a:xfrm>
            <a:off x="404813" y="696913"/>
            <a:ext cx="6199187"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7811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3aacc62598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b="1" dirty="0">
                <a:solidFill>
                  <a:schemeClr val="dk1"/>
                </a:solidFill>
                <a:latin typeface="Chelsea Market"/>
                <a:ea typeface="Chelsea Market"/>
                <a:cs typeface="Chelsea Market"/>
                <a:sym typeface="Chelsea Market"/>
              </a:rPr>
              <a:t>Process/ Closing: </a:t>
            </a:r>
            <a:r>
              <a:rPr lang="en" dirty="0">
                <a:solidFill>
                  <a:schemeClr val="dk1"/>
                </a:solidFill>
                <a:latin typeface="Chelsea Market"/>
                <a:ea typeface="Chelsea Market"/>
                <a:cs typeface="Chelsea Market"/>
                <a:sym typeface="Chelsea Market"/>
              </a:rPr>
              <a:t>(5 Minutes)</a:t>
            </a:r>
            <a:endParaRPr b="1" dirty="0">
              <a:solidFill>
                <a:schemeClr val="dk1"/>
              </a:solidFill>
              <a:latin typeface="Chelsea Market"/>
              <a:ea typeface="Chelsea Market"/>
              <a:cs typeface="Chelsea Market"/>
              <a:sym typeface="Chelsea Market"/>
            </a:endParaRPr>
          </a:p>
          <a:p>
            <a:pPr marL="0" indent="0">
              <a:buClr>
                <a:schemeClr val="dk1"/>
              </a:buClr>
              <a:buNone/>
            </a:pPr>
            <a:r>
              <a:rPr lang="en" dirty="0">
                <a:solidFill>
                  <a:schemeClr val="dk1"/>
                </a:solidFill>
                <a:latin typeface="Chelsea Market"/>
                <a:ea typeface="Chelsea Market"/>
                <a:cs typeface="Chelsea Market"/>
                <a:sym typeface="Chelsea Market"/>
              </a:rPr>
              <a:t>As time allows, have students share answers to the questions on the slide.</a:t>
            </a:r>
            <a:endParaRPr dirty="0">
              <a:solidFill>
                <a:schemeClr val="dk1"/>
              </a:solidFill>
              <a:latin typeface="Chelsea Market"/>
              <a:ea typeface="Chelsea Market"/>
              <a:cs typeface="Chelsea Market"/>
              <a:sym typeface="Chelsea Market"/>
            </a:endParaRPr>
          </a:p>
          <a:p>
            <a:pPr marL="0" indent="0">
              <a:buClr>
                <a:schemeClr val="dk1"/>
              </a:buClr>
              <a:buNone/>
            </a:pPr>
            <a:r>
              <a:rPr lang="en" dirty="0">
                <a:solidFill>
                  <a:schemeClr val="dk1"/>
                </a:solidFill>
                <a:latin typeface="Chelsea Market"/>
                <a:ea typeface="Chelsea Market"/>
                <a:cs typeface="Chelsea Market"/>
                <a:sym typeface="Chelsea Market"/>
              </a:rPr>
              <a:t>Encourage students to be your “newsletters and cheerleaders” and share their coloring page with their families.  </a:t>
            </a:r>
            <a:endParaRPr dirty="0">
              <a:solidFill>
                <a:schemeClr val="dk1"/>
              </a:solidFill>
              <a:latin typeface="Chelsea Market"/>
              <a:ea typeface="Chelsea Market"/>
              <a:cs typeface="Chelsea Market"/>
              <a:sym typeface="Chelsea Market"/>
            </a:endParaRPr>
          </a:p>
          <a:p>
            <a:pPr marL="0" indent="0">
              <a:buClr>
                <a:schemeClr val="dk1"/>
              </a:buClr>
              <a:buNone/>
            </a:pPr>
            <a:r>
              <a:rPr lang="en" dirty="0">
                <a:solidFill>
                  <a:schemeClr val="dk1"/>
                </a:solidFill>
                <a:latin typeface="Chelsea Market"/>
                <a:ea typeface="Chelsea Market"/>
                <a:cs typeface="Chelsea Market"/>
                <a:sym typeface="Chelsea Market"/>
              </a:rPr>
              <a:t>Encourage Students to share what they learned with their families.  </a:t>
            </a:r>
            <a:endParaRPr b="1" dirty="0">
              <a:latin typeface="Chelsea Market"/>
              <a:ea typeface="Chelsea Market"/>
              <a:cs typeface="Chelsea Market"/>
              <a:sym typeface="Chelsea Market"/>
            </a:endParaRPr>
          </a:p>
          <a:p>
            <a:pPr marL="0" indent="0">
              <a:buNone/>
            </a:pPr>
            <a:endParaRPr dirty="0">
              <a:latin typeface="Chelsea Market"/>
              <a:ea typeface="Chelsea Market"/>
              <a:cs typeface="Chelsea Market"/>
              <a:sym typeface="Chelsea Market"/>
            </a:endParaRPr>
          </a:p>
        </p:txBody>
      </p:sp>
      <p:sp>
        <p:nvSpPr>
          <p:cNvPr id="122" name="Google Shape;122;g13aacc62598_1_0:notes"/>
          <p:cNvSpPr>
            <a:spLocks noGrp="1" noRot="1" noChangeAspect="1"/>
          </p:cNvSpPr>
          <p:nvPr>
            <p:ph type="sldImg" idx="2"/>
          </p:nvPr>
        </p:nvSpPr>
        <p:spPr>
          <a:xfrm>
            <a:off x="404813" y="696913"/>
            <a:ext cx="6199187"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3aacc62598_0_8: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r>
              <a:rPr lang="en-US" dirty="0">
                <a:latin typeface="Chelsea Market"/>
                <a:ea typeface="Chelsea Market"/>
                <a:cs typeface="Chelsea Market"/>
                <a:sym typeface="Chelsea Market"/>
              </a:rPr>
              <a:t>Give post-test. </a:t>
            </a:r>
            <a:endParaRPr dirty="0">
              <a:latin typeface="Chelsea Market"/>
              <a:ea typeface="Chelsea Market"/>
              <a:cs typeface="Chelsea Market"/>
              <a:sym typeface="Chelsea Market"/>
            </a:endParaRPr>
          </a:p>
        </p:txBody>
      </p:sp>
      <p:sp>
        <p:nvSpPr>
          <p:cNvPr id="107" name="Google Shape;107;g13aacc62598_0_8:notes"/>
          <p:cNvSpPr>
            <a:spLocks noGrp="1" noRot="1" noChangeAspect="1"/>
          </p:cNvSpPr>
          <p:nvPr>
            <p:ph type="sldImg" idx="2"/>
          </p:nvPr>
        </p:nvSpPr>
        <p:spPr>
          <a:xfrm>
            <a:off x="431800" y="708025"/>
            <a:ext cx="6300788"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6581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55952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465cc46cb9_0_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465cc46cb9_0_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latin typeface="Chelsea Market"/>
                <a:ea typeface="Chelsea Market"/>
                <a:cs typeface="Chelsea Market"/>
                <a:sym typeface="Chelsea Market"/>
              </a:rPr>
              <a:t>Greet students and introduce topic.</a:t>
            </a:r>
            <a:endParaRPr>
              <a:latin typeface="Chelsea Market"/>
              <a:ea typeface="Chelsea Market"/>
              <a:cs typeface="Chelsea Market"/>
              <a:sym typeface="Chelsea Market"/>
            </a:endParaRPr>
          </a:p>
          <a:p>
            <a:pPr marL="0" indent="0">
              <a:buNone/>
            </a:pPr>
            <a:r>
              <a:rPr lang="en">
                <a:latin typeface="Chelsea Market"/>
                <a:ea typeface="Chelsea Market"/>
                <a:cs typeface="Chelsea Market"/>
                <a:sym typeface="Chelsea Market"/>
              </a:rPr>
              <a:t>(2 Minutes)</a:t>
            </a:r>
            <a:endParaRPr>
              <a:latin typeface="Chelsea Market"/>
              <a:ea typeface="Chelsea Market"/>
              <a:cs typeface="Chelsea Market"/>
              <a:sym typeface="Chelsea Marke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465cc46cb9_0_10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465cc46cb9_0_10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latin typeface="Chelsea Market"/>
                <a:ea typeface="Chelsea Market"/>
                <a:cs typeface="Chelsea Market"/>
                <a:sym typeface="Chelsea Market"/>
              </a:rPr>
              <a:t>Go over agenda for lesson and answer questions.</a:t>
            </a:r>
            <a:endParaRPr>
              <a:latin typeface="Chelsea Market"/>
              <a:ea typeface="Chelsea Market"/>
              <a:cs typeface="Chelsea Market"/>
              <a:sym typeface="Chelsea Market"/>
            </a:endParaRPr>
          </a:p>
          <a:p>
            <a:pPr marL="0" indent="0">
              <a:buNone/>
            </a:pPr>
            <a:r>
              <a:rPr lang="en">
                <a:latin typeface="Chelsea Market"/>
                <a:ea typeface="Chelsea Market"/>
                <a:cs typeface="Chelsea Market"/>
                <a:sym typeface="Chelsea Market"/>
              </a:rPr>
              <a:t>(3 minutes) </a:t>
            </a:r>
            <a:endParaRPr>
              <a:latin typeface="Chelsea Market"/>
              <a:ea typeface="Chelsea Market"/>
              <a:cs typeface="Chelsea Market"/>
              <a:sym typeface="Chelsea Marke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465cc46cb9_0_11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465cc46cb9_0_1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latin typeface="Chelsea Market"/>
                <a:ea typeface="Chelsea Market"/>
                <a:cs typeface="Chelsea Market"/>
                <a:sym typeface="Chelsea Market"/>
              </a:rPr>
              <a:t>Go over expectations and provide examples.</a:t>
            </a:r>
            <a:endParaRPr>
              <a:latin typeface="Chelsea Market"/>
              <a:ea typeface="Chelsea Market"/>
              <a:cs typeface="Chelsea Market"/>
              <a:sym typeface="Chelsea Market"/>
            </a:endParaRPr>
          </a:p>
          <a:p>
            <a:pPr marL="0" indent="0">
              <a:buNone/>
            </a:pPr>
            <a:r>
              <a:rPr lang="en">
                <a:latin typeface="Chelsea Market"/>
                <a:ea typeface="Chelsea Market"/>
                <a:cs typeface="Chelsea Market"/>
                <a:sym typeface="Chelsea Market"/>
              </a:rPr>
              <a:t>Use this slide to insert your own classroom expectations or use the ones on the next slide.</a:t>
            </a:r>
            <a:endParaRPr>
              <a:latin typeface="Chelsea Market"/>
              <a:ea typeface="Chelsea Market"/>
              <a:cs typeface="Chelsea Market"/>
              <a:sym typeface="Chelsea Market"/>
            </a:endParaRPr>
          </a:p>
          <a:p>
            <a:pPr marL="0" indent="0">
              <a:buNone/>
            </a:pPr>
            <a:r>
              <a:rPr lang="en">
                <a:latin typeface="Chelsea Market"/>
                <a:ea typeface="Chelsea Market"/>
                <a:cs typeface="Chelsea Market"/>
                <a:sym typeface="Chelsea Market"/>
              </a:rPr>
              <a:t>(3 Minutes) </a:t>
            </a:r>
            <a:endParaRPr>
              <a:latin typeface="Chelsea Market"/>
              <a:ea typeface="Chelsea Market"/>
              <a:cs typeface="Chelsea Market"/>
              <a:sym typeface="Chelsea Marke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65cc46cb9_0_12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465cc46cb9_0_1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a:solidFill>
                  <a:schemeClr val="dk1"/>
                </a:solidFill>
                <a:latin typeface="Chelsea Market"/>
                <a:ea typeface="Chelsea Market"/>
                <a:cs typeface="Chelsea Market"/>
                <a:sym typeface="Chelsea Market"/>
              </a:rPr>
              <a:t>Go over expectations and provide examples.</a:t>
            </a:r>
            <a:endParaRPr>
              <a:solidFill>
                <a:schemeClr val="dk1"/>
              </a:solidFill>
              <a:latin typeface="Chelsea Market"/>
              <a:ea typeface="Chelsea Market"/>
              <a:cs typeface="Chelsea Market"/>
              <a:sym typeface="Chelsea Market"/>
            </a:endParaRPr>
          </a:p>
          <a:p>
            <a:pPr marL="0" indent="0">
              <a:buNone/>
            </a:pPr>
            <a:r>
              <a:rPr lang="en">
                <a:solidFill>
                  <a:schemeClr val="dk1"/>
                </a:solidFill>
                <a:latin typeface="Chelsea Market"/>
                <a:ea typeface="Chelsea Market"/>
                <a:cs typeface="Chelsea Market"/>
                <a:sym typeface="Chelsea Market"/>
              </a:rPr>
              <a:t>Use the ones on this slide or insert your own classroom expectations on the previous slide.</a:t>
            </a:r>
            <a:endParaRPr>
              <a:solidFill>
                <a:schemeClr val="dk1"/>
              </a:solidFill>
              <a:latin typeface="Chelsea Market"/>
              <a:ea typeface="Chelsea Market"/>
              <a:cs typeface="Chelsea Market"/>
              <a:sym typeface="Chelsea Market"/>
            </a:endParaRPr>
          </a:p>
          <a:p>
            <a:pPr marL="0" indent="0">
              <a:buClr>
                <a:schemeClr val="dk1"/>
              </a:buClr>
              <a:buNone/>
            </a:pPr>
            <a:r>
              <a:rPr lang="en">
                <a:solidFill>
                  <a:schemeClr val="dk1"/>
                </a:solidFill>
                <a:latin typeface="Chelsea Market"/>
                <a:ea typeface="Chelsea Market"/>
                <a:cs typeface="Chelsea Market"/>
                <a:sym typeface="Chelsea Market"/>
              </a:rPr>
              <a:t>(3 Minutes) </a:t>
            </a:r>
            <a:endParaRPr>
              <a:latin typeface="Chelsea Market"/>
              <a:ea typeface="Chelsea Market"/>
              <a:cs typeface="Chelsea Market"/>
              <a:sym typeface="Chelsea Marke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465cc46cb9_0_1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b="1">
                <a:solidFill>
                  <a:schemeClr val="dk1"/>
                </a:solidFill>
                <a:latin typeface="Chelsea Market"/>
                <a:ea typeface="Chelsea Market"/>
                <a:cs typeface="Chelsea Market"/>
                <a:sym typeface="Chelsea Market"/>
              </a:rPr>
              <a:t>Directions: </a:t>
            </a:r>
            <a:r>
              <a:rPr lang="en">
                <a:solidFill>
                  <a:schemeClr val="dk1"/>
                </a:solidFill>
                <a:latin typeface="Chelsea Market"/>
                <a:ea typeface="Chelsea Market"/>
                <a:cs typeface="Chelsea Market"/>
                <a:sym typeface="Chelsea Market"/>
              </a:rPr>
              <a:t> (36 Minutes- Explain 3 Minutes; Transition 3 Minutes; Stations 30 Minutes) </a:t>
            </a:r>
            <a:endParaRPr>
              <a:solidFill>
                <a:schemeClr val="dk1"/>
              </a:solidFill>
              <a:latin typeface="Chelsea Market"/>
              <a:ea typeface="Chelsea Market"/>
              <a:cs typeface="Chelsea Market"/>
              <a:sym typeface="Chelsea Market"/>
            </a:endParaRPr>
          </a:p>
          <a:p>
            <a:pPr marL="0" indent="0">
              <a:buNone/>
            </a:pPr>
            <a:r>
              <a:rPr lang="en" u="sng">
                <a:solidFill>
                  <a:schemeClr val="hlink"/>
                </a:solidFill>
                <a:latin typeface="Chelsea Market"/>
                <a:ea typeface="Chelsea Market"/>
                <a:cs typeface="Chelsea Market"/>
                <a:sym typeface="Chelsea Market"/>
                <a:hlinkClick r:id="rId3"/>
              </a:rPr>
              <a:t>Worry Monster Visual</a:t>
            </a:r>
            <a:r>
              <a:rPr lang="en">
                <a:solidFill>
                  <a:schemeClr val="dk1"/>
                </a:solidFill>
                <a:latin typeface="Chelsea Market"/>
                <a:ea typeface="Chelsea Market"/>
                <a:cs typeface="Chelsea Market"/>
                <a:sym typeface="Chelsea Market"/>
              </a:rPr>
              <a:t>	</a:t>
            </a:r>
            <a:r>
              <a:rPr lang="en" u="sng">
                <a:solidFill>
                  <a:schemeClr val="hlink"/>
                </a:solidFill>
                <a:latin typeface="Chelsea Market"/>
                <a:ea typeface="Chelsea Market"/>
                <a:cs typeface="Chelsea Market"/>
                <a:sym typeface="Chelsea Market"/>
                <a:hlinkClick r:id="rId4"/>
              </a:rPr>
              <a:t>Mindful Coloring Sheets</a:t>
            </a:r>
            <a:endParaRPr>
              <a:solidFill>
                <a:schemeClr val="dk1"/>
              </a:solidFill>
              <a:latin typeface="Chelsea Market"/>
              <a:ea typeface="Chelsea Market"/>
              <a:cs typeface="Chelsea Market"/>
              <a:sym typeface="Chelsea Market"/>
            </a:endParaRPr>
          </a:p>
          <a:p>
            <a:pPr marL="465887" indent="-304121">
              <a:buClr>
                <a:schemeClr val="dk1"/>
              </a:buClr>
              <a:buFont typeface="Chelsea Market"/>
              <a:buChar char="●"/>
            </a:pPr>
            <a:r>
              <a:rPr lang="en">
                <a:solidFill>
                  <a:schemeClr val="dk1"/>
                </a:solidFill>
                <a:latin typeface="Chelsea Market"/>
                <a:ea typeface="Chelsea Market"/>
                <a:cs typeface="Chelsea Market"/>
                <a:sym typeface="Chelsea Market"/>
              </a:rPr>
              <a:t>Explain that each student will visit all three stations.  Divide the class into three groups.  </a:t>
            </a:r>
            <a:endParaRPr>
              <a:solidFill>
                <a:schemeClr val="dk1"/>
              </a:solidFill>
              <a:latin typeface="Chelsea Market"/>
              <a:ea typeface="Chelsea Market"/>
              <a:cs typeface="Chelsea Market"/>
              <a:sym typeface="Chelsea Market"/>
            </a:endParaRPr>
          </a:p>
          <a:p>
            <a:pPr marL="465887" indent="-304121">
              <a:buClr>
                <a:schemeClr val="dk1"/>
              </a:buClr>
              <a:buFont typeface="Chelsea Market"/>
              <a:buChar char="●"/>
            </a:pPr>
            <a:r>
              <a:rPr lang="en">
                <a:solidFill>
                  <a:schemeClr val="dk1"/>
                </a:solidFill>
                <a:latin typeface="Chelsea Market"/>
                <a:ea typeface="Chelsea Market"/>
                <a:cs typeface="Chelsea Market"/>
                <a:sym typeface="Chelsea Market"/>
              </a:rPr>
              <a:t>Explain to students that they have 10 minutes in each station with one minute to transition between stations.  </a:t>
            </a:r>
            <a:endParaRPr>
              <a:solidFill>
                <a:schemeClr val="dk1"/>
              </a:solidFill>
              <a:latin typeface="Chelsea Market"/>
              <a:ea typeface="Chelsea Market"/>
              <a:cs typeface="Chelsea Market"/>
              <a:sym typeface="Chelsea Market"/>
            </a:endParaRPr>
          </a:p>
          <a:p>
            <a:pPr marL="465887" indent="-304121">
              <a:buClr>
                <a:schemeClr val="dk1"/>
              </a:buClr>
            </a:pPr>
            <a:r>
              <a:rPr lang="en">
                <a:solidFill>
                  <a:schemeClr val="dk1"/>
                </a:solidFill>
                <a:latin typeface="Chelsea Market"/>
                <a:ea typeface="Chelsea Market"/>
                <a:cs typeface="Chelsea Market"/>
                <a:sym typeface="Chelsea Market"/>
              </a:rPr>
              <a:t>Encourage them to leave stations “as is” and not try to clean up before moving on to the next station.  (This wastes time.) At the beginning of each rotation, be sure each group is clear about which station they will be visiting next.  </a:t>
            </a:r>
            <a:r>
              <a:rPr lang="en" u="sng">
                <a:solidFill>
                  <a:schemeClr val="hlink"/>
                </a:solidFill>
                <a:latin typeface="Chelsea Market"/>
                <a:ea typeface="Chelsea Market"/>
                <a:cs typeface="Chelsea Market"/>
                <a:sym typeface="Chelsea Market"/>
                <a:hlinkClick r:id="rId5"/>
              </a:rPr>
              <a:t>Station Signs</a:t>
            </a:r>
            <a:r>
              <a:rPr lang="en">
                <a:solidFill>
                  <a:schemeClr val="dk1"/>
                </a:solidFill>
                <a:latin typeface="Chelsea Market"/>
                <a:ea typeface="Chelsea Market"/>
                <a:cs typeface="Chelsea Market"/>
                <a:sym typeface="Chelsea Market"/>
              </a:rPr>
              <a:t> may be helpful to use.</a:t>
            </a:r>
            <a:r>
              <a:rPr lang="en">
                <a:solidFill>
                  <a:schemeClr val="dk1"/>
                </a:solidFill>
              </a:rPr>
              <a:t>  </a:t>
            </a:r>
            <a:endParaRPr>
              <a:solidFill>
                <a:schemeClr val="dk1"/>
              </a:solidFill>
            </a:endParaRPr>
          </a:p>
          <a:p>
            <a:pPr marL="465887" indent="0">
              <a:buClr>
                <a:schemeClr val="dk1"/>
              </a:buClr>
              <a:buNone/>
            </a:pPr>
            <a:r>
              <a:rPr lang="en">
                <a:solidFill>
                  <a:schemeClr val="dk1"/>
                </a:solidFill>
                <a:latin typeface="Chelsea Market"/>
                <a:ea typeface="Chelsea Market"/>
                <a:cs typeface="Chelsea Market"/>
                <a:sym typeface="Chelsea Market"/>
              </a:rPr>
              <a:t>(30 Minutes)</a:t>
            </a:r>
            <a:endParaRPr>
              <a:solidFill>
                <a:schemeClr val="dk1"/>
              </a:solidFill>
              <a:latin typeface="Chelsea Market"/>
              <a:ea typeface="Chelsea Market"/>
              <a:cs typeface="Chelsea Market"/>
              <a:sym typeface="Chelsea Market"/>
            </a:endParaRPr>
          </a:p>
          <a:p>
            <a:pPr marL="0" indent="0">
              <a:buNone/>
            </a:pPr>
            <a:endParaRPr/>
          </a:p>
        </p:txBody>
      </p:sp>
      <p:sp>
        <p:nvSpPr>
          <p:cNvPr id="163" name="Google Shape;163;g1465cc46cb9_0_1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465cc46cb9_0_15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b="1">
                <a:solidFill>
                  <a:schemeClr val="dk1"/>
                </a:solidFill>
                <a:latin typeface="Chelsea Market"/>
                <a:ea typeface="Chelsea Market"/>
                <a:cs typeface="Chelsea Market"/>
                <a:sym typeface="Chelsea Market"/>
              </a:rPr>
              <a:t>Process/ Closing: </a:t>
            </a:r>
            <a:r>
              <a:rPr lang="en">
                <a:solidFill>
                  <a:schemeClr val="dk1"/>
                </a:solidFill>
                <a:latin typeface="Chelsea Market"/>
                <a:ea typeface="Chelsea Market"/>
                <a:cs typeface="Chelsea Market"/>
                <a:sym typeface="Chelsea Market"/>
              </a:rPr>
              <a:t>(3 Minutes)</a:t>
            </a:r>
            <a:endParaRPr b="1">
              <a:solidFill>
                <a:schemeClr val="dk1"/>
              </a:solidFill>
              <a:latin typeface="Chelsea Market"/>
              <a:ea typeface="Chelsea Market"/>
              <a:cs typeface="Chelsea Market"/>
              <a:sym typeface="Chelsea Market"/>
            </a:endParaRPr>
          </a:p>
          <a:p>
            <a:pPr marL="0" indent="0">
              <a:buClr>
                <a:schemeClr val="dk1"/>
              </a:buClr>
              <a:buNone/>
            </a:pPr>
            <a:r>
              <a:rPr lang="en">
                <a:solidFill>
                  <a:schemeClr val="dk1"/>
                </a:solidFill>
                <a:latin typeface="Chelsea Market"/>
                <a:ea typeface="Chelsea Market"/>
                <a:cs typeface="Chelsea Market"/>
                <a:sym typeface="Chelsea Market"/>
              </a:rPr>
              <a:t>As time allows, have students share answers to the questions on the slide.</a:t>
            </a:r>
            <a:endParaRPr>
              <a:solidFill>
                <a:schemeClr val="dk1"/>
              </a:solidFill>
              <a:latin typeface="Chelsea Market"/>
              <a:ea typeface="Chelsea Market"/>
              <a:cs typeface="Chelsea Market"/>
              <a:sym typeface="Chelsea Market"/>
            </a:endParaRPr>
          </a:p>
          <a:p>
            <a:pPr marL="0" indent="0">
              <a:buClr>
                <a:schemeClr val="dk1"/>
              </a:buClr>
              <a:buNone/>
            </a:pPr>
            <a:r>
              <a:rPr lang="en">
                <a:solidFill>
                  <a:schemeClr val="dk1"/>
                </a:solidFill>
                <a:latin typeface="Chelsea Market"/>
                <a:ea typeface="Chelsea Market"/>
                <a:cs typeface="Chelsea Market"/>
                <a:sym typeface="Chelsea Market"/>
              </a:rPr>
              <a:t>Encourage students to be your “newsletters and cheerleaders” and share their books with their families.  </a:t>
            </a:r>
            <a:endParaRPr>
              <a:solidFill>
                <a:schemeClr val="dk1"/>
              </a:solidFill>
              <a:latin typeface="Chelsea Market"/>
              <a:ea typeface="Chelsea Market"/>
              <a:cs typeface="Chelsea Market"/>
              <a:sym typeface="Chelsea Market"/>
            </a:endParaRPr>
          </a:p>
          <a:p>
            <a:pPr marL="0" indent="0">
              <a:buNone/>
            </a:pPr>
            <a:r>
              <a:rPr lang="en">
                <a:solidFill>
                  <a:schemeClr val="dk1"/>
                </a:solidFill>
                <a:latin typeface="Chelsea Market"/>
                <a:ea typeface="Chelsea Market"/>
                <a:cs typeface="Chelsea Market"/>
                <a:sym typeface="Chelsea Market"/>
              </a:rPr>
              <a:t>Encourage Students to share what they learned with their families.  </a:t>
            </a:r>
            <a:r>
              <a:rPr lang="en">
                <a:latin typeface="Chelsea Market"/>
                <a:ea typeface="Chelsea Market"/>
                <a:cs typeface="Chelsea Market"/>
                <a:sym typeface="Chelsea Market"/>
              </a:rPr>
              <a:t> </a:t>
            </a:r>
            <a:endParaRPr>
              <a:latin typeface="Chelsea Market"/>
              <a:ea typeface="Chelsea Market"/>
              <a:cs typeface="Chelsea Market"/>
              <a:sym typeface="Chelsea Market"/>
            </a:endParaRPr>
          </a:p>
          <a:p>
            <a:pPr marL="0" indent="0">
              <a:buNone/>
            </a:pPr>
            <a:endParaRPr>
              <a:latin typeface="Chelsea Market"/>
              <a:ea typeface="Chelsea Market"/>
              <a:cs typeface="Chelsea Market"/>
              <a:sym typeface="Chelsea Market"/>
            </a:endParaRPr>
          </a:p>
        </p:txBody>
      </p:sp>
      <p:sp>
        <p:nvSpPr>
          <p:cNvPr id="170" name="Google Shape;170;g1465cc46cb9_0_1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4c62ac990_0_66: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4c62ac990_0_66: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r>
              <a:rPr lang="en-US" dirty="0">
                <a:latin typeface="Chelsea Market"/>
                <a:ea typeface="Chelsea Market"/>
                <a:cs typeface="Chelsea Market"/>
                <a:sym typeface="Chelsea Market"/>
              </a:rPr>
              <a:t>Go over objectives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465cc46cb9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465cc46cb9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latin typeface="Chelsea Market"/>
                <a:ea typeface="Chelsea Market"/>
                <a:cs typeface="Chelsea Market"/>
                <a:sym typeface="Chelsea Market"/>
              </a:rPr>
              <a:t>Greet students and introduce topic.</a:t>
            </a:r>
            <a:endParaRPr>
              <a:latin typeface="Chelsea Market"/>
              <a:ea typeface="Chelsea Market"/>
              <a:cs typeface="Chelsea Market"/>
              <a:sym typeface="Chelsea Market"/>
            </a:endParaRPr>
          </a:p>
          <a:p>
            <a:pPr marL="0" indent="0">
              <a:buNone/>
            </a:pPr>
            <a:r>
              <a:rPr lang="en">
                <a:latin typeface="Chelsea Market"/>
                <a:ea typeface="Chelsea Market"/>
                <a:cs typeface="Chelsea Market"/>
                <a:sym typeface="Chelsea Market"/>
              </a:rPr>
              <a:t>(2 Minutes)</a:t>
            </a:r>
            <a:endParaRPr>
              <a:latin typeface="Chelsea Market"/>
              <a:ea typeface="Chelsea Market"/>
              <a:cs typeface="Chelsea Market"/>
              <a:sym typeface="Chelsea Marke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465cc46cb9_0_15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465cc46cb9_0_15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latin typeface="Chelsea Market"/>
                <a:ea typeface="Chelsea Market"/>
                <a:cs typeface="Chelsea Market"/>
                <a:sym typeface="Chelsea Market"/>
              </a:rPr>
              <a:t>Go over agenda for lesson and answer questions.</a:t>
            </a:r>
            <a:endParaRPr>
              <a:latin typeface="Chelsea Market"/>
              <a:ea typeface="Chelsea Market"/>
              <a:cs typeface="Chelsea Market"/>
              <a:sym typeface="Chelsea Market"/>
            </a:endParaRPr>
          </a:p>
          <a:p>
            <a:pPr marL="0" indent="0">
              <a:buNone/>
            </a:pPr>
            <a:r>
              <a:rPr lang="en">
                <a:latin typeface="Chelsea Market"/>
                <a:ea typeface="Chelsea Market"/>
                <a:cs typeface="Chelsea Market"/>
                <a:sym typeface="Chelsea Market"/>
              </a:rPr>
              <a:t>(3 minutes) </a:t>
            </a:r>
            <a:endParaRPr>
              <a:latin typeface="Chelsea Market"/>
              <a:ea typeface="Chelsea Market"/>
              <a:cs typeface="Chelsea Market"/>
              <a:sym typeface="Chelsea Marke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465cc46cb9_0_16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465cc46cb9_0_16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latin typeface="Chelsea Market"/>
                <a:ea typeface="Chelsea Market"/>
                <a:cs typeface="Chelsea Market"/>
                <a:sym typeface="Chelsea Market"/>
              </a:rPr>
              <a:t>Go over expectations and provide examples.</a:t>
            </a:r>
            <a:endParaRPr>
              <a:latin typeface="Chelsea Market"/>
              <a:ea typeface="Chelsea Market"/>
              <a:cs typeface="Chelsea Market"/>
              <a:sym typeface="Chelsea Market"/>
            </a:endParaRPr>
          </a:p>
          <a:p>
            <a:pPr marL="0" indent="0">
              <a:buNone/>
            </a:pPr>
            <a:r>
              <a:rPr lang="en">
                <a:latin typeface="Chelsea Market"/>
                <a:ea typeface="Chelsea Market"/>
                <a:cs typeface="Chelsea Market"/>
                <a:sym typeface="Chelsea Market"/>
              </a:rPr>
              <a:t>Use this slide to insert your own classroom expectations or use the ones on the next slide.</a:t>
            </a:r>
            <a:endParaRPr>
              <a:latin typeface="Chelsea Market"/>
              <a:ea typeface="Chelsea Market"/>
              <a:cs typeface="Chelsea Market"/>
              <a:sym typeface="Chelsea Market"/>
            </a:endParaRPr>
          </a:p>
          <a:p>
            <a:pPr marL="0" indent="0">
              <a:buNone/>
            </a:pPr>
            <a:r>
              <a:rPr lang="en">
                <a:latin typeface="Chelsea Market"/>
                <a:ea typeface="Chelsea Market"/>
                <a:cs typeface="Chelsea Market"/>
                <a:sym typeface="Chelsea Market"/>
              </a:rPr>
              <a:t>(3 Minutes) </a:t>
            </a:r>
            <a:endParaRPr>
              <a:latin typeface="Chelsea Market"/>
              <a:ea typeface="Chelsea Market"/>
              <a:cs typeface="Chelsea Market"/>
              <a:sym typeface="Chelsea Marke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465cc46cb9_0_17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465cc46cb9_0_17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a:solidFill>
                  <a:schemeClr val="dk1"/>
                </a:solidFill>
                <a:latin typeface="Chelsea Market"/>
                <a:ea typeface="Chelsea Market"/>
                <a:cs typeface="Chelsea Market"/>
                <a:sym typeface="Chelsea Market"/>
              </a:rPr>
              <a:t>Go over expectations and provide examples.</a:t>
            </a:r>
            <a:endParaRPr>
              <a:solidFill>
                <a:schemeClr val="dk1"/>
              </a:solidFill>
              <a:latin typeface="Chelsea Market"/>
              <a:ea typeface="Chelsea Market"/>
              <a:cs typeface="Chelsea Market"/>
              <a:sym typeface="Chelsea Market"/>
            </a:endParaRPr>
          </a:p>
          <a:p>
            <a:pPr marL="0" indent="0">
              <a:buNone/>
            </a:pPr>
            <a:r>
              <a:rPr lang="en">
                <a:solidFill>
                  <a:schemeClr val="dk1"/>
                </a:solidFill>
                <a:latin typeface="Chelsea Market"/>
                <a:ea typeface="Chelsea Market"/>
                <a:cs typeface="Chelsea Market"/>
                <a:sym typeface="Chelsea Market"/>
              </a:rPr>
              <a:t>Use the ones on this slide or insert your own classroom expectations on the previous slide.</a:t>
            </a:r>
            <a:endParaRPr>
              <a:solidFill>
                <a:schemeClr val="dk1"/>
              </a:solidFill>
              <a:latin typeface="Chelsea Market"/>
              <a:ea typeface="Chelsea Market"/>
              <a:cs typeface="Chelsea Market"/>
              <a:sym typeface="Chelsea Market"/>
            </a:endParaRPr>
          </a:p>
          <a:p>
            <a:pPr marL="0" indent="0">
              <a:buClr>
                <a:schemeClr val="dk1"/>
              </a:buClr>
              <a:buNone/>
            </a:pPr>
            <a:r>
              <a:rPr lang="en">
                <a:solidFill>
                  <a:schemeClr val="dk1"/>
                </a:solidFill>
                <a:latin typeface="Chelsea Market"/>
                <a:ea typeface="Chelsea Market"/>
                <a:cs typeface="Chelsea Market"/>
                <a:sym typeface="Chelsea Market"/>
              </a:rPr>
              <a:t>(3 Minutes) </a:t>
            </a:r>
            <a:endParaRPr>
              <a:latin typeface="Chelsea Market"/>
              <a:ea typeface="Chelsea Market"/>
              <a:cs typeface="Chelsea Market"/>
              <a:sym typeface="Chelsea Marke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465d9c414e_0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465d9c414e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solidFill>
                  <a:schemeClr val="dk1"/>
                </a:solidFill>
                <a:latin typeface="Chelsea Market"/>
                <a:ea typeface="Chelsea Market"/>
                <a:cs typeface="Chelsea Market"/>
                <a:sym typeface="Chelsea Market"/>
              </a:rPr>
              <a:t>(10 Minutes) Read </a:t>
            </a:r>
            <a:r>
              <a:rPr lang="en" u="sng">
                <a:solidFill>
                  <a:schemeClr val="hlink"/>
                </a:solidFill>
                <a:latin typeface="Chelsea Market"/>
                <a:ea typeface="Chelsea Market"/>
                <a:cs typeface="Chelsea Market"/>
                <a:sym typeface="Chelsea Market"/>
                <a:hlinkClick r:id="rId3"/>
              </a:rPr>
              <a:t>story</a:t>
            </a:r>
            <a:r>
              <a:rPr lang="en">
                <a:solidFill>
                  <a:schemeClr val="dk1"/>
                </a:solidFill>
                <a:latin typeface="Chelsea Market"/>
                <a:ea typeface="Chelsea Market"/>
                <a:cs typeface="Chelsea Market"/>
                <a:sym typeface="Chelsea Market"/>
              </a:rPr>
              <a:t> and stop to process.  </a:t>
            </a:r>
            <a:endParaRPr b="1" u="sng">
              <a:solidFill>
                <a:schemeClr val="dk1"/>
              </a:solidFill>
              <a:latin typeface="Chelsea Market"/>
              <a:ea typeface="Chelsea Market"/>
              <a:cs typeface="Chelsea Market"/>
              <a:sym typeface="Chelsea Market"/>
            </a:endParaRPr>
          </a:p>
          <a:p>
            <a:pPr marL="0" indent="0">
              <a:buNone/>
            </a:pPr>
            <a:r>
              <a:rPr lang="en" b="1" u="sng">
                <a:solidFill>
                  <a:schemeClr val="dk1"/>
                </a:solidFill>
                <a:latin typeface="Chelsea Market"/>
                <a:ea typeface="Chelsea Market"/>
                <a:cs typeface="Chelsea Market"/>
                <a:sym typeface="Chelsea Market"/>
              </a:rPr>
              <a:t>Discussion:</a:t>
            </a:r>
            <a:r>
              <a:rPr lang="en" b="1">
                <a:solidFill>
                  <a:schemeClr val="dk1"/>
                </a:solidFill>
                <a:latin typeface="Chelsea Market"/>
                <a:ea typeface="Chelsea Market"/>
                <a:cs typeface="Chelsea Market"/>
                <a:sym typeface="Chelsea Market"/>
              </a:rPr>
              <a:t>  </a:t>
            </a:r>
            <a:r>
              <a:rPr lang="en">
                <a:solidFill>
                  <a:schemeClr val="dk1"/>
                </a:solidFill>
                <a:latin typeface="Chelsea Market"/>
                <a:ea typeface="Chelsea Market"/>
                <a:cs typeface="Chelsea Market"/>
                <a:sym typeface="Chelsea Market"/>
              </a:rPr>
              <a:t>Allow students to share answers to the questions in the box. </a:t>
            </a:r>
            <a:endParaRPr>
              <a:solidFill>
                <a:schemeClr val="dk1"/>
              </a:solidFill>
              <a:latin typeface="Chelsea Market"/>
              <a:ea typeface="Chelsea Market"/>
              <a:cs typeface="Chelsea Market"/>
              <a:sym typeface="Chelsea Market"/>
            </a:endParaRPr>
          </a:p>
          <a:p>
            <a:pPr marL="0" indent="0">
              <a:buNone/>
            </a:pPr>
            <a:r>
              <a:rPr lang="en">
                <a:solidFill>
                  <a:schemeClr val="dk1"/>
                </a:solidFill>
                <a:latin typeface="Chelsea Market"/>
                <a:ea typeface="Chelsea Market"/>
                <a:cs typeface="Chelsea Market"/>
                <a:sym typeface="Chelsea Market"/>
              </a:rPr>
              <a:t>Explain that they will be doing a craft to help them remember helpful ways to deal with stress and worries.  </a:t>
            </a:r>
            <a:endParaRPr>
              <a:solidFill>
                <a:schemeClr val="dk1"/>
              </a:solidFill>
              <a:latin typeface="Chelsea Market"/>
              <a:ea typeface="Chelsea Market"/>
              <a:cs typeface="Chelsea Market"/>
              <a:sym typeface="Chelsea Market"/>
            </a:endParaRPr>
          </a:p>
          <a:p>
            <a:pPr marL="0" indent="0">
              <a:buNone/>
            </a:pPr>
            <a:endParaRPr b="1"/>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465cc46cb9_0_19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b="1" u="sng">
                <a:solidFill>
                  <a:schemeClr val="hlink"/>
                </a:solidFill>
                <a:latin typeface="Chelsea Market"/>
                <a:ea typeface="Chelsea Market"/>
                <a:cs typeface="Chelsea Market"/>
                <a:sym typeface="Chelsea Market"/>
                <a:hlinkClick r:id="rId3"/>
              </a:rPr>
              <a:t>Stress First Aid Kit </a:t>
            </a:r>
            <a:r>
              <a:rPr lang="en">
                <a:solidFill>
                  <a:schemeClr val="dk1"/>
                </a:solidFill>
                <a:latin typeface="Chelsea Market"/>
                <a:ea typeface="Chelsea Market"/>
                <a:cs typeface="Chelsea Market"/>
                <a:sym typeface="Chelsea Market"/>
              </a:rPr>
              <a:t>(20 Minutes) </a:t>
            </a:r>
            <a:endParaRPr>
              <a:solidFill>
                <a:schemeClr val="dk1"/>
              </a:solidFill>
              <a:latin typeface="Chelsea Market"/>
              <a:ea typeface="Chelsea Market"/>
              <a:cs typeface="Chelsea Market"/>
              <a:sym typeface="Chelsea Market"/>
            </a:endParaRPr>
          </a:p>
          <a:p>
            <a:pPr marL="0" indent="0">
              <a:buNone/>
            </a:pPr>
            <a:r>
              <a:rPr lang="en" b="1" u="sng">
                <a:solidFill>
                  <a:schemeClr val="dk1"/>
                </a:solidFill>
                <a:latin typeface="Chelsea Market"/>
                <a:ea typeface="Chelsea Market"/>
                <a:cs typeface="Chelsea Market"/>
                <a:sym typeface="Chelsea Market"/>
              </a:rPr>
              <a:t>Directions:</a:t>
            </a:r>
            <a:r>
              <a:rPr lang="en">
                <a:solidFill>
                  <a:schemeClr val="dk1"/>
                </a:solidFill>
                <a:latin typeface="Chelsea Market"/>
                <a:ea typeface="Chelsea Market"/>
                <a:cs typeface="Chelsea Market"/>
                <a:sym typeface="Chelsea Market"/>
              </a:rPr>
              <a:t> </a:t>
            </a:r>
            <a:r>
              <a:rPr lang="en">
                <a:solidFill>
                  <a:schemeClr val="dk1"/>
                </a:solidFill>
                <a:highlight>
                  <a:srgbClr val="FFFFFF"/>
                </a:highlight>
                <a:latin typeface="Chelsea Market"/>
                <a:ea typeface="Chelsea Market"/>
                <a:cs typeface="Chelsea Market"/>
                <a:sym typeface="Chelsea Market"/>
              </a:rPr>
              <a:t> </a:t>
            </a:r>
            <a:endParaRPr>
              <a:solidFill>
                <a:schemeClr val="dk1"/>
              </a:solidFill>
              <a:highlight>
                <a:srgbClr val="FFFFFF"/>
              </a:highlight>
              <a:latin typeface="Chelsea Market"/>
              <a:ea typeface="Chelsea Market"/>
              <a:cs typeface="Chelsea Market"/>
              <a:sym typeface="Chelsea Market"/>
            </a:endParaRPr>
          </a:p>
          <a:p>
            <a:pPr marL="465887" indent="-300885">
              <a:buClr>
                <a:schemeClr val="dk1"/>
              </a:buClr>
              <a:buSzPts val="1050"/>
              <a:buFont typeface="Chelsea Market"/>
              <a:buAutoNum type="arabicParenR"/>
            </a:pPr>
            <a:r>
              <a:rPr lang="en">
                <a:solidFill>
                  <a:schemeClr val="dk1"/>
                </a:solidFill>
                <a:latin typeface="Chelsea Market"/>
                <a:ea typeface="Chelsea Market"/>
                <a:cs typeface="Chelsea Market"/>
                <a:sym typeface="Chelsea Market"/>
              </a:rPr>
              <a:t>Have students write their name in the top box.  </a:t>
            </a:r>
            <a:endParaRPr>
              <a:solidFill>
                <a:schemeClr val="dk1"/>
              </a:solidFill>
              <a:latin typeface="Chelsea Market"/>
              <a:ea typeface="Chelsea Market"/>
              <a:cs typeface="Chelsea Market"/>
              <a:sym typeface="Chelsea Market"/>
            </a:endParaRPr>
          </a:p>
          <a:p>
            <a:pPr marL="465887" indent="-300885">
              <a:buClr>
                <a:schemeClr val="dk1"/>
              </a:buClr>
              <a:buSzPts val="1050"/>
              <a:buFont typeface="Chelsea Market"/>
              <a:buAutoNum type="arabicParenR"/>
            </a:pPr>
            <a:r>
              <a:rPr lang="en">
                <a:solidFill>
                  <a:schemeClr val="dk1"/>
                </a:solidFill>
                <a:latin typeface="Chelsea Market"/>
                <a:ea typeface="Chelsea Market"/>
                <a:cs typeface="Chelsea Market"/>
                <a:sym typeface="Chelsea Market"/>
              </a:rPr>
              <a:t>Have students circle or identify things that help them to feel “calm” or “peaceful” when they are worried or stressed.  Allow students to use the blank box to draw/ create their own coping skill/ strategy.  </a:t>
            </a:r>
            <a:endParaRPr>
              <a:solidFill>
                <a:schemeClr val="dk1"/>
              </a:solidFill>
              <a:latin typeface="Chelsea Market"/>
              <a:ea typeface="Chelsea Market"/>
              <a:cs typeface="Chelsea Market"/>
              <a:sym typeface="Chelsea Market"/>
            </a:endParaRPr>
          </a:p>
          <a:p>
            <a:pPr marL="465887" indent="-300885">
              <a:buClr>
                <a:schemeClr val="dk1"/>
              </a:buClr>
              <a:buSzPts val="1050"/>
              <a:buFont typeface="Open Sans"/>
              <a:buAutoNum type="arabicParenR"/>
            </a:pPr>
            <a:r>
              <a:rPr lang="en">
                <a:solidFill>
                  <a:schemeClr val="dk1"/>
                </a:solidFill>
                <a:latin typeface="Chelsea Market"/>
                <a:ea typeface="Chelsea Market"/>
                <a:cs typeface="Chelsea Market"/>
                <a:sym typeface="Chelsea Market"/>
              </a:rPr>
              <a:t>Have students cut the name out and they can place on the front of an envelope.  The envelope can be colored red (or any color you wish!).  Construction paper can also be folded in half and stapled/ glued/ taped around the edges to create an “envelope” or “pocket”.  The squares can be cut out and any ones that are relevant can be placed inside their “kit”.  Any that do not apply can be discarded.  </a:t>
            </a:r>
            <a:endParaRPr>
              <a:solidFill>
                <a:schemeClr val="dk1"/>
              </a:solidFill>
              <a:latin typeface="Chelsea Market"/>
              <a:ea typeface="Chelsea Market"/>
              <a:cs typeface="Chelsea Market"/>
              <a:sym typeface="Chelsea Market"/>
            </a:endParaRPr>
          </a:p>
          <a:p>
            <a:pPr marL="0" indent="0">
              <a:buNone/>
            </a:pPr>
            <a:endParaRPr>
              <a:solidFill>
                <a:schemeClr val="dk1"/>
              </a:solidFill>
              <a:latin typeface="Chelsea Market"/>
              <a:ea typeface="Chelsea Market"/>
              <a:cs typeface="Chelsea Market"/>
              <a:sym typeface="Chelsea Market"/>
            </a:endParaRPr>
          </a:p>
        </p:txBody>
      </p:sp>
      <p:sp>
        <p:nvSpPr>
          <p:cNvPr id="217" name="Google Shape;217;g1465cc46cb9_0_19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465cc46cb9_0_2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b="1">
                <a:solidFill>
                  <a:schemeClr val="dk1"/>
                </a:solidFill>
                <a:latin typeface="Chelsea Market"/>
                <a:ea typeface="Chelsea Market"/>
                <a:cs typeface="Chelsea Market"/>
                <a:sym typeface="Chelsea Market"/>
              </a:rPr>
              <a:t>Process/ Closing: </a:t>
            </a:r>
            <a:r>
              <a:rPr lang="en">
                <a:solidFill>
                  <a:schemeClr val="dk1"/>
                </a:solidFill>
                <a:latin typeface="Chelsea Market"/>
                <a:ea typeface="Chelsea Market"/>
                <a:cs typeface="Chelsea Market"/>
                <a:sym typeface="Chelsea Market"/>
              </a:rPr>
              <a:t>(5 Minutes)</a:t>
            </a:r>
            <a:endParaRPr b="1">
              <a:solidFill>
                <a:schemeClr val="dk1"/>
              </a:solidFill>
              <a:latin typeface="Chelsea Market"/>
              <a:ea typeface="Chelsea Market"/>
              <a:cs typeface="Chelsea Market"/>
              <a:sym typeface="Chelsea Market"/>
            </a:endParaRPr>
          </a:p>
          <a:p>
            <a:pPr marL="0" indent="0">
              <a:buClr>
                <a:schemeClr val="dk1"/>
              </a:buClr>
              <a:buNone/>
            </a:pPr>
            <a:r>
              <a:rPr lang="en">
                <a:solidFill>
                  <a:schemeClr val="dk1"/>
                </a:solidFill>
                <a:latin typeface="Chelsea Market"/>
                <a:ea typeface="Chelsea Market"/>
                <a:cs typeface="Chelsea Market"/>
                <a:sym typeface="Chelsea Market"/>
              </a:rPr>
              <a:t>As time allows, have students share answers to the questions on the slide.</a:t>
            </a:r>
            <a:endParaRPr>
              <a:solidFill>
                <a:schemeClr val="dk1"/>
              </a:solidFill>
              <a:latin typeface="Chelsea Market"/>
              <a:ea typeface="Chelsea Market"/>
              <a:cs typeface="Chelsea Market"/>
              <a:sym typeface="Chelsea Market"/>
            </a:endParaRPr>
          </a:p>
          <a:p>
            <a:pPr marL="0" indent="0">
              <a:buClr>
                <a:schemeClr val="dk1"/>
              </a:buClr>
              <a:buNone/>
            </a:pPr>
            <a:r>
              <a:rPr lang="en">
                <a:solidFill>
                  <a:schemeClr val="dk1"/>
                </a:solidFill>
                <a:latin typeface="Chelsea Market"/>
                <a:ea typeface="Chelsea Market"/>
                <a:cs typeface="Chelsea Market"/>
                <a:sym typeface="Chelsea Market"/>
              </a:rPr>
              <a:t>Encourage students to be your “newsletters and cheerleaders” and share their books with their families.  </a:t>
            </a:r>
            <a:endParaRPr>
              <a:solidFill>
                <a:schemeClr val="dk1"/>
              </a:solidFill>
              <a:latin typeface="Chelsea Market"/>
              <a:ea typeface="Chelsea Market"/>
              <a:cs typeface="Chelsea Market"/>
              <a:sym typeface="Chelsea Market"/>
            </a:endParaRPr>
          </a:p>
          <a:p>
            <a:pPr marL="0" indent="0">
              <a:buClr>
                <a:schemeClr val="dk1"/>
              </a:buClr>
              <a:buNone/>
            </a:pPr>
            <a:r>
              <a:rPr lang="en">
                <a:solidFill>
                  <a:schemeClr val="dk1"/>
                </a:solidFill>
                <a:latin typeface="Chelsea Market"/>
                <a:ea typeface="Chelsea Market"/>
                <a:cs typeface="Chelsea Market"/>
                <a:sym typeface="Chelsea Market"/>
              </a:rPr>
              <a:t>Encourage Students to share what they learned with their families.  </a:t>
            </a:r>
            <a:endParaRPr b="1">
              <a:latin typeface="Chelsea Market"/>
              <a:ea typeface="Chelsea Market"/>
              <a:cs typeface="Chelsea Market"/>
              <a:sym typeface="Chelsea Market"/>
            </a:endParaRPr>
          </a:p>
          <a:p>
            <a:pPr marL="0" indent="0">
              <a:buNone/>
            </a:pPr>
            <a:endParaRPr>
              <a:latin typeface="Chelsea Market"/>
              <a:ea typeface="Chelsea Market"/>
              <a:cs typeface="Chelsea Market"/>
              <a:sym typeface="Chelsea Market"/>
            </a:endParaRPr>
          </a:p>
        </p:txBody>
      </p:sp>
      <p:sp>
        <p:nvSpPr>
          <p:cNvPr id="224" name="Google Shape;224;g1465cc46cb9_0_2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e4c62ac990_0_7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e4c62ac990_0_7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latin typeface="Chelsea Market"/>
                <a:ea typeface="Chelsea Market"/>
                <a:cs typeface="Chelsea Market"/>
                <a:sym typeface="Chelsea Market"/>
              </a:rPr>
              <a:t>Go over agenda for lesson and answer questions.</a:t>
            </a:r>
            <a:endParaRPr>
              <a:latin typeface="Chelsea Market"/>
              <a:ea typeface="Chelsea Market"/>
              <a:cs typeface="Chelsea Market"/>
              <a:sym typeface="Chelsea Market"/>
            </a:endParaRPr>
          </a:p>
          <a:p>
            <a:pPr marL="0" indent="0">
              <a:buNone/>
            </a:pPr>
            <a:r>
              <a:rPr lang="en">
                <a:latin typeface="Chelsea Market"/>
                <a:ea typeface="Chelsea Market"/>
                <a:cs typeface="Chelsea Market"/>
                <a:sym typeface="Chelsea Market"/>
              </a:rPr>
              <a:t>(3 minutes) </a:t>
            </a:r>
            <a:endParaRPr>
              <a:latin typeface="Chelsea Market"/>
              <a:ea typeface="Chelsea Market"/>
              <a:cs typeface="Chelsea Market"/>
              <a:sym typeface="Chelsea Marke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3aacc62598_0_2:notes"/>
          <p:cNvSpPr>
            <a:spLocks noGrp="1" noRot="1" noChangeAspect="1"/>
          </p:cNvSpPr>
          <p:nvPr>
            <p:ph type="sldImg" idx="2"/>
          </p:nvPr>
        </p:nvSpPr>
        <p:spPr>
          <a:xfrm>
            <a:off x="433388" y="708025"/>
            <a:ext cx="6300787"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3aacc62598_0_2: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Clr>
                <a:schemeClr val="dk1"/>
              </a:buClr>
              <a:buNone/>
            </a:pPr>
            <a:r>
              <a:rPr lang="en" dirty="0">
                <a:solidFill>
                  <a:schemeClr val="dk1"/>
                </a:solidFill>
                <a:latin typeface="Chelsea Market"/>
                <a:ea typeface="Chelsea Market"/>
                <a:cs typeface="Chelsea Market"/>
                <a:sym typeface="Chelsea Market"/>
              </a:rPr>
              <a:t>Go over expectations and provide examples.</a:t>
            </a:r>
            <a:endParaRPr dirty="0">
              <a:solidFill>
                <a:schemeClr val="dk1"/>
              </a:solidFill>
              <a:latin typeface="Chelsea Market"/>
              <a:ea typeface="Chelsea Market"/>
              <a:cs typeface="Chelsea Market"/>
              <a:sym typeface="Chelsea Market"/>
            </a:endParaRPr>
          </a:p>
          <a:p>
            <a:pPr marL="0" indent="0">
              <a:buNone/>
            </a:pPr>
            <a:r>
              <a:rPr lang="en" dirty="0">
                <a:solidFill>
                  <a:schemeClr val="dk1"/>
                </a:solidFill>
                <a:latin typeface="Chelsea Market"/>
                <a:ea typeface="Chelsea Market"/>
                <a:cs typeface="Chelsea Market"/>
                <a:sym typeface="Chelsea Market"/>
              </a:rPr>
              <a:t>Use the ones on this slide or insert your own classroom expectations on the previous slide.</a:t>
            </a:r>
            <a:endParaRPr dirty="0">
              <a:solidFill>
                <a:schemeClr val="dk1"/>
              </a:solidFill>
              <a:latin typeface="Chelsea Market"/>
              <a:ea typeface="Chelsea Market"/>
              <a:cs typeface="Chelsea Market"/>
              <a:sym typeface="Chelsea Market"/>
            </a:endParaRPr>
          </a:p>
          <a:p>
            <a:pPr marL="0" indent="0">
              <a:buClr>
                <a:schemeClr val="dk1"/>
              </a:buClr>
              <a:buNone/>
            </a:pPr>
            <a:r>
              <a:rPr lang="en" dirty="0">
                <a:solidFill>
                  <a:schemeClr val="dk1"/>
                </a:solidFill>
                <a:latin typeface="Chelsea Market"/>
                <a:ea typeface="Chelsea Market"/>
                <a:cs typeface="Chelsea Market"/>
                <a:sym typeface="Chelsea Market"/>
              </a:rPr>
              <a:t>(3 Minutes) </a:t>
            </a:r>
            <a:endParaRPr dirty="0">
              <a:latin typeface="Chelsea Market"/>
              <a:ea typeface="Chelsea Market"/>
              <a:cs typeface="Chelsea Market"/>
              <a:sym typeface="Chelsea Marke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465cc46cb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465cc46cb9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a:latin typeface="Chelsea Market"/>
                <a:ea typeface="Chelsea Market"/>
                <a:cs typeface="Chelsea Market"/>
                <a:sym typeface="Chelsea Market"/>
              </a:rPr>
              <a:t>Greet students and introduce topic.</a:t>
            </a:r>
            <a:endParaRPr dirty="0">
              <a:latin typeface="Chelsea Market"/>
              <a:ea typeface="Chelsea Market"/>
              <a:cs typeface="Chelsea Market"/>
              <a:sym typeface="Chelsea Market"/>
            </a:endParaRPr>
          </a:p>
          <a:p>
            <a:pPr marL="0" indent="0">
              <a:buNone/>
            </a:pPr>
            <a:r>
              <a:rPr lang="en" dirty="0">
                <a:latin typeface="Chelsea Market"/>
                <a:ea typeface="Chelsea Market"/>
                <a:cs typeface="Chelsea Market"/>
                <a:sym typeface="Chelsea Market"/>
              </a:rPr>
              <a:t>(2 Minutes)</a:t>
            </a:r>
            <a:endParaRPr dirty="0">
              <a:latin typeface="Chelsea Market"/>
              <a:ea typeface="Chelsea Market"/>
              <a:cs typeface="Chelsea Market"/>
              <a:sym typeface="Chelsea Marke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3aacc62598_1_8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3aacc62598_1_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dirty="0">
                <a:solidFill>
                  <a:schemeClr val="dk1"/>
                </a:solidFill>
                <a:latin typeface="Chelsea Market"/>
                <a:ea typeface="Chelsea Market"/>
                <a:cs typeface="Chelsea Market"/>
                <a:sym typeface="Chelsea Market"/>
              </a:rPr>
              <a:t>Play video to introduce topic/ concept-Click “Breathe” picture to show video (5 Minutes) </a:t>
            </a:r>
            <a:endParaRPr sz="1000" b="1" dirty="0">
              <a:solidFill>
                <a:schemeClr val="dk1"/>
              </a:solidFill>
              <a:latin typeface="Chelsea Market"/>
              <a:ea typeface="Chelsea Market"/>
              <a:cs typeface="Chelsea Market"/>
              <a:sym typeface="Chelsea Market"/>
            </a:endParaRPr>
          </a:p>
          <a:p>
            <a:pPr marL="0" indent="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465cc46cb9_0_2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465cc46cb9_0_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dirty="0">
                <a:solidFill>
                  <a:schemeClr val="dk1"/>
                </a:solidFill>
                <a:latin typeface="Chelsea Market"/>
                <a:ea typeface="Chelsea Market"/>
                <a:cs typeface="Chelsea Market"/>
                <a:sym typeface="Chelsea Market"/>
              </a:rPr>
              <a:t>(15 Minutes) Read </a:t>
            </a:r>
            <a:r>
              <a:rPr lang="en" u="sng" dirty="0">
                <a:solidFill>
                  <a:schemeClr val="hlink"/>
                </a:solidFill>
                <a:latin typeface="Chelsea Market"/>
                <a:ea typeface="Chelsea Market"/>
                <a:cs typeface="Chelsea Market"/>
                <a:sym typeface="Chelsea Market"/>
                <a:hlinkClick r:id="rId3"/>
              </a:rPr>
              <a:t>story</a:t>
            </a:r>
            <a:r>
              <a:rPr lang="en" dirty="0">
                <a:solidFill>
                  <a:schemeClr val="dk1"/>
                </a:solidFill>
                <a:latin typeface="Chelsea Market"/>
                <a:ea typeface="Chelsea Market"/>
                <a:cs typeface="Chelsea Market"/>
                <a:sym typeface="Chelsea Market"/>
              </a:rPr>
              <a:t> and stop to process.  </a:t>
            </a:r>
            <a:endParaRPr sz="1000" b="1" dirty="0">
              <a:solidFill>
                <a:schemeClr val="dk1"/>
              </a:solidFill>
              <a:latin typeface="Chelsea Market"/>
              <a:ea typeface="Chelsea Market"/>
              <a:cs typeface="Chelsea Market"/>
              <a:sym typeface="Chelsea Market"/>
            </a:endParaRPr>
          </a:p>
          <a:p>
            <a:pPr marL="0" indent="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61766" indent="0">
              <a:buNone/>
            </a:pPr>
            <a:r>
              <a:rPr lang="en-US" dirty="0"/>
              <a:t>Brain Break</a:t>
            </a:r>
          </a:p>
        </p:txBody>
      </p:sp>
    </p:spTree>
    <p:extLst>
      <p:ext uri="{BB962C8B-B14F-4D97-AF65-F5344CB8AC3E}">
        <p14:creationId xmlns:p14="http://schemas.microsoft.com/office/powerpoint/2010/main" val="2212756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6b198058f_0_6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85000"/>
              </a:lnSpc>
              <a:buClr>
                <a:srgbClr val="212121"/>
              </a:buClr>
              <a:buSzPts val="3300"/>
              <a:buNone/>
            </a:pPr>
            <a:r>
              <a:rPr lang="en" b="1" u="sng" dirty="0">
                <a:solidFill>
                  <a:schemeClr val="hlink"/>
                </a:solidFill>
                <a:latin typeface="Chelsea Market"/>
                <a:ea typeface="Chelsea Market"/>
                <a:cs typeface="Chelsea Market"/>
                <a:sym typeface="Chelsea Market"/>
                <a:hlinkClick r:id="rId3"/>
              </a:rPr>
              <a:t>Brain Coloring Sheet</a:t>
            </a:r>
            <a:r>
              <a:rPr lang="en" dirty="0">
                <a:solidFill>
                  <a:schemeClr val="dk1"/>
                </a:solidFill>
                <a:latin typeface="Chelsea Market"/>
                <a:ea typeface="Chelsea Market"/>
                <a:cs typeface="Chelsea Market"/>
                <a:sym typeface="Chelsea Market"/>
              </a:rPr>
              <a:t> (10 Minutes) </a:t>
            </a:r>
            <a:endParaRPr dirty="0">
              <a:solidFill>
                <a:schemeClr val="dk1"/>
              </a:solidFill>
              <a:latin typeface="Chelsea Market"/>
              <a:ea typeface="Chelsea Market"/>
              <a:cs typeface="Chelsea Market"/>
              <a:sym typeface="Chelsea Market"/>
            </a:endParaRPr>
          </a:p>
          <a:p>
            <a:pPr marL="0" indent="0">
              <a:buClr>
                <a:schemeClr val="dk1"/>
              </a:buClr>
              <a:buNone/>
            </a:pPr>
            <a:r>
              <a:rPr lang="en" b="1" u="sng" dirty="0">
                <a:solidFill>
                  <a:schemeClr val="dk1"/>
                </a:solidFill>
                <a:latin typeface="Chelsea Market"/>
                <a:ea typeface="Chelsea Market"/>
                <a:cs typeface="Chelsea Market"/>
                <a:sym typeface="Chelsea Market"/>
              </a:rPr>
              <a:t>Directions:</a:t>
            </a:r>
            <a:r>
              <a:rPr lang="en" dirty="0">
                <a:solidFill>
                  <a:schemeClr val="dk1"/>
                </a:solidFill>
                <a:latin typeface="Chelsea Market"/>
                <a:ea typeface="Chelsea Market"/>
                <a:cs typeface="Chelsea Market"/>
                <a:sym typeface="Chelsea Market"/>
              </a:rPr>
              <a:t> Your brain can do AMAZING things!  Make it colorful </a:t>
            </a:r>
            <a:r>
              <a:rPr lang="en" strike="sngStrike" dirty="0">
                <a:solidFill>
                  <a:schemeClr val="dk1"/>
                </a:solidFill>
                <a:latin typeface="Chelsea Market"/>
                <a:ea typeface="Chelsea Market"/>
                <a:cs typeface="Chelsea Market"/>
                <a:sym typeface="Chelsea Market"/>
              </a:rPr>
              <a:t>and circle the AMYGDALA or “Security Guard'' part of the brain</a:t>
            </a:r>
            <a:r>
              <a:rPr lang="en" dirty="0">
                <a:solidFill>
                  <a:schemeClr val="dk1"/>
                </a:solidFill>
                <a:latin typeface="Chelsea Market"/>
                <a:ea typeface="Chelsea Market"/>
                <a:cs typeface="Chelsea Market"/>
                <a:sym typeface="Chelsea Market"/>
              </a:rPr>
              <a:t>.  </a:t>
            </a:r>
            <a:r>
              <a:rPr lang="en" strike="sngStrike" dirty="0">
                <a:solidFill>
                  <a:schemeClr val="dk1"/>
                </a:solidFill>
                <a:latin typeface="Chelsea Market"/>
                <a:ea typeface="Chelsea Market"/>
                <a:cs typeface="Chelsea Market"/>
                <a:sym typeface="Chelsea Market"/>
              </a:rPr>
              <a:t>It is the small oval- shape in the center.  </a:t>
            </a:r>
            <a:r>
              <a:rPr lang="en" dirty="0">
                <a:solidFill>
                  <a:schemeClr val="dk1"/>
                </a:solidFill>
                <a:latin typeface="Chelsea Market"/>
                <a:ea typeface="Chelsea Market"/>
                <a:cs typeface="Chelsea Market"/>
                <a:sym typeface="Chelsea Market"/>
              </a:rPr>
              <a:t>This is the part of our braIn that controls feelings and emotions. </a:t>
            </a:r>
            <a:endParaRPr dirty="0">
              <a:solidFill>
                <a:schemeClr val="dk1"/>
              </a:solidFill>
              <a:latin typeface="Calibri"/>
              <a:ea typeface="Calibri"/>
              <a:cs typeface="Calibri"/>
              <a:sym typeface="Calibri"/>
            </a:endParaRPr>
          </a:p>
          <a:p>
            <a:pPr marL="0" indent="0">
              <a:buNone/>
            </a:pPr>
            <a:endParaRPr dirty="0"/>
          </a:p>
        </p:txBody>
      </p:sp>
      <p:sp>
        <p:nvSpPr>
          <p:cNvPr id="115" name="Google Shape;115;gf6b198058f_0_64:notes"/>
          <p:cNvSpPr>
            <a:spLocks noGrp="1" noRot="1" noChangeAspect="1"/>
          </p:cNvSpPr>
          <p:nvPr>
            <p:ph type="sldImg" idx="2"/>
          </p:nvPr>
        </p:nvSpPr>
        <p:spPr>
          <a:xfrm>
            <a:off x="404813" y="696913"/>
            <a:ext cx="6199187"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838200" y="4800601"/>
            <a:ext cx="2057400" cy="240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2" name="Google Shape;52;p13"/>
          <p:cNvSpPr txBox="1">
            <a:spLocks noGrp="1"/>
          </p:cNvSpPr>
          <p:nvPr>
            <p:ph type="ftr" idx="11"/>
          </p:nvPr>
        </p:nvSpPr>
        <p:spPr>
          <a:xfrm>
            <a:off x="2931645" y="4800601"/>
            <a:ext cx="4663500" cy="2406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 name="Google Shape;53;p13"/>
          <p:cNvSpPr txBox="1">
            <a:spLocks noGrp="1"/>
          </p:cNvSpPr>
          <p:nvPr>
            <p:ph type="sldNum" idx="12"/>
          </p:nvPr>
        </p:nvSpPr>
        <p:spPr>
          <a:xfrm>
            <a:off x="7627346" y="4800601"/>
            <a:ext cx="831000" cy="240600"/>
          </a:xfrm>
          <a:prstGeom prst="rect">
            <a:avLst/>
          </a:prstGeom>
          <a:noFill/>
          <a:ln>
            <a:noFill/>
          </a:ln>
        </p:spPr>
        <p:txBody>
          <a:bodyPr spcFirstLastPara="1" wrap="square" lIns="91425" tIns="45700" rIns="91425" bIns="45700" anchor="b" anchorCtr="0">
            <a:normAutofit lnSpcReduction="10000"/>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4" name="Google Shape;54;p13"/>
          <p:cNvSpPr txBox="1">
            <a:spLocks noGrp="1"/>
          </p:cNvSpPr>
          <p:nvPr>
            <p:ph type="body" idx="1"/>
          </p:nvPr>
        </p:nvSpPr>
        <p:spPr>
          <a:xfrm>
            <a:off x="838200" y="1276350"/>
            <a:ext cx="7620000" cy="3352800"/>
          </a:xfrm>
          <a:prstGeom prst="rect">
            <a:avLst/>
          </a:prstGeom>
          <a:noFill/>
          <a:ln>
            <a:noFill/>
          </a:ln>
        </p:spPr>
        <p:txBody>
          <a:bodyPr spcFirstLastPara="1" wrap="square" lIns="91425" tIns="45700" rIns="91425" bIns="45700" anchor="t" anchorCtr="0">
            <a:normAutofit/>
          </a:bodyPr>
          <a:lstStyle>
            <a:lvl1pPr marL="457200" lvl="0" indent="-317500" algn="l" rtl="0">
              <a:lnSpc>
                <a:spcPct val="95000"/>
              </a:lnSpc>
              <a:spcBef>
                <a:spcPts val="1400"/>
              </a:spcBef>
              <a:spcAft>
                <a:spcPts val="0"/>
              </a:spcAft>
              <a:buSzPts val="1400"/>
              <a:buChar char="●"/>
              <a:defRPr/>
            </a:lvl1pPr>
            <a:lvl2pPr marL="914400" lvl="1" indent="-317500" algn="l" rtl="0">
              <a:lnSpc>
                <a:spcPct val="95000"/>
              </a:lnSpc>
              <a:spcBef>
                <a:spcPts val="1200"/>
              </a:spcBef>
              <a:spcAft>
                <a:spcPts val="0"/>
              </a:spcAft>
              <a:buSzPts val="1400"/>
              <a:buChar char="○"/>
              <a:defRPr/>
            </a:lvl2pPr>
            <a:lvl3pPr marL="1371600" lvl="2" indent="-317500" algn="l" rtl="0">
              <a:lnSpc>
                <a:spcPct val="95000"/>
              </a:lnSpc>
              <a:spcBef>
                <a:spcPts val="1200"/>
              </a:spcBef>
              <a:spcAft>
                <a:spcPts val="0"/>
              </a:spcAft>
              <a:buSzPts val="1400"/>
              <a:buChar char="■"/>
              <a:defRPr/>
            </a:lvl3pPr>
            <a:lvl4pPr marL="1828800" lvl="3" indent="-317500" algn="l" rtl="0">
              <a:lnSpc>
                <a:spcPct val="95000"/>
              </a:lnSpc>
              <a:spcBef>
                <a:spcPts val="1200"/>
              </a:spcBef>
              <a:spcAft>
                <a:spcPts val="0"/>
              </a:spcAft>
              <a:buSzPts val="1400"/>
              <a:buChar char="●"/>
              <a:defRPr/>
            </a:lvl4pPr>
            <a:lvl5pPr marL="2286000" lvl="4" indent="-317500" algn="l" rtl="0">
              <a:lnSpc>
                <a:spcPct val="95000"/>
              </a:lnSpc>
              <a:spcBef>
                <a:spcPts val="1200"/>
              </a:spcBef>
              <a:spcAft>
                <a:spcPts val="0"/>
              </a:spcAft>
              <a:buSzPts val="1400"/>
              <a:buChar char="○"/>
              <a:defRPr/>
            </a:lvl5pPr>
            <a:lvl6pPr marL="2743200" lvl="5" indent="-304800" algn="l" rtl="0">
              <a:lnSpc>
                <a:spcPct val="95000"/>
              </a:lnSpc>
              <a:spcBef>
                <a:spcPts val="1200"/>
              </a:spcBef>
              <a:spcAft>
                <a:spcPts val="0"/>
              </a:spcAft>
              <a:buSzPts val="1200"/>
              <a:buChar char="■"/>
              <a:defRPr/>
            </a:lvl6pPr>
            <a:lvl7pPr marL="3200400" lvl="6" indent="-304800" algn="l" rtl="0">
              <a:lnSpc>
                <a:spcPct val="95000"/>
              </a:lnSpc>
              <a:spcBef>
                <a:spcPts val="1200"/>
              </a:spcBef>
              <a:spcAft>
                <a:spcPts val="0"/>
              </a:spcAft>
              <a:buSzPts val="1200"/>
              <a:buChar char="●"/>
              <a:defRPr/>
            </a:lvl7pPr>
            <a:lvl8pPr marL="3657600" lvl="7" indent="-304800" algn="l" rtl="0">
              <a:lnSpc>
                <a:spcPct val="95000"/>
              </a:lnSpc>
              <a:spcBef>
                <a:spcPts val="1200"/>
              </a:spcBef>
              <a:spcAft>
                <a:spcPts val="0"/>
              </a:spcAft>
              <a:buSzPts val="1200"/>
              <a:buChar char="○"/>
              <a:defRPr/>
            </a:lvl8pPr>
            <a:lvl9pPr marL="4114800" lvl="8" indent="-304800" algn="l" rtl="0">
              <a:lnSpc>
                <a:spcPct val="95000"/>
              </a:lnSpc>
              <a:spcBef>
                <a:spcPts val="1200"/>
              </a:spcBef>
              <a:spcAft>
                <a:spcPts val="1200"/>
              </a:spcAft>
              <a:buSzPts val="1200"/>
              <a:buChar char="■"/>
              <a:defRPr/>
            </a:lvl9pPr>
          </a:lstStyle>
          <a:p>
            <a:endParaRPr/>
          </a:p>
        </p:txBody>
      </p:sp>
      <p:sp>
        <p:nvSpPr>
          <p:cNvPr id="55" name="Google Shape;55;p13"/>
          <p:cNvSpPr txBox="1">
            <a:spLocks noGrp="1"/>
          </p:cNvSpPr>
          <p:nvPr>
            <p:ph type="title"/>
          </p:nvPr>
        </p:nvSpPr>
        <p:spPr>
          <a:xfrm>
            <a:off x="838200" y="57150"/>
            <a:ext cx="7620000" cy="10479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chemeClr val="accent2"/>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1"/>
            <a:ext cx="9144000" cy="51631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1"/>
            <a:ext cx="9144001" cy="5163143"/>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1998471" y="-1998470"/>
            <a:ext cx="5147058"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333375" y="407194"/>
            <a:ext cx="8410575" cy="461665"/>
          </a:xfrm>
        </p:spPr>
        <p:txBody>
          <a:bodyPr vert="horz" wrap="square" lIns="91440" tIns="45720" rIns="91440" bIns="45720" rtlCol="0" anchor="t">
            <a:spAutoFit/>
          </a:bodyPr>
          <a:lstStyle>
            <a:lvl1pPr>
              <a:defRPr lang="en-GB" sz="2400" b="1" spc="-53"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8439150" y="4736307"/>
            <a:ext cx="304800" cy="273844"/>
          </a:xfrm>
        </p:spPr>
        <p:txBody>
          <a:bodyPr/>
          <a:lstStyle>
            <a:lvl1pPr>
              <a:defRPr sz="75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374542" y="-241991"/>
            <a:ext cx="401648" cy="483982"/>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333375" y="1219039"/>
            <a:ext cx="5038725" cy="3069932"/>
          </a:xfrm>
        </p:spPr>
        <p:txBody>
          <a:bodyPr>
            <a:noAutofit/>
          </a:bodyPr>
          <a:lstStyle>
            <a:lvl1pPr>
              <a:lnSpc>
                <a:spcPct val="100000"/>
              </a:lnSpc>
              <a:spcBef>
                <a:spcPts val="450"/>
              </a:spcBef>
              <a:spcAft>
                <a:spcPts val="300"/>
              </a:spcAft>
              <a:defRPr sz="1200">
                <a:solidFill>
                  <a:schemeClr val="bg1"/>
                </a:solidFill>
                <a:latin typeface="+mn-lt"/>
                <a:cs typeface="Arial" panose="020B0604020202020204" pitchFamily="34" charset="0"/>
              </a:defRPr>
            </a:lvl1pPr>
            <a:lvl2pPr>
              <a:lnSpc>
                <a:spcPct val="100000"/>
              </a:lnSpc>
              <a:spcBef>
                <a:spcPts val="450"/>
              </a:spcBef>
              <a:spcAft>
                <a:spcPts val="300"/>
              </a:spcAft>
              <a:defRPr sz="1050">
                <a:solidFill>
                  <a:schemeClr val="bg1"/>
                </a:solidFill>
                <a:latin typeface="+mn-lt"/>
                <a:cs typeface="Arial" panose="020B0604020202020204" pitchFamily="34" charset="0"/>
              </a:defRPr>
            </a:lvl2pPr>
            <a:lvl3pPr>
              <a:lnSpc>
                <a:spcPct val="100000"/>
              </a:lnSpc>
              <a:spcBef>
                <a:spcPts val="450"/>
              </a:spcBef>
              <a:spcAft>
                <a:spcPts val="300"/>
              </a:spcAft>
              <a:defRPr sz="900">
                <a:solidFill>
                  <a:schemeClr val="bg1"/>
                </a:solidFill>
                <a:latin typeface="+mn-lt"/>
                <a:cs typeface="Arial" panose="020B0604020202020204" pitchFamily="34" charset="0"/>
              </a:defRPr>
            </a:lvl3pPr>
            <a:lvl4pPr>
              <a:defRPr sz="1050">
                <a:solidFill>
                  <a:schemeClr val="bg1"/>
                </a:solidFill>
                <a:latin typeface="Arial" panose="020B0604020202020204" pitchFamily="34" charset="0"/>
                <a:cs typeface="Arial" panose="020B0604020202020204" pitchFamily="34" charset="0"/>
              </a:defRPr>
            </a:lvl4pPr>
            <a:lvl5pPr>
              <a:defRPr sz="105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398320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B6D7A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STOP_F.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docs.google.com/document/d/1JusYo4uhZQlxtwi8eP6ulTXvcZ_ztdJA/edit?usp=sharing&amp;ouid=103153932147825378281&amp;rtpof=true&amp;sd=tru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www.yout-ube.com/watch?v=lIS9Ang7c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docs.google.com/document/d/13QyWi8ZEKEDuvABWY1ja6YG5Kl1Z6z2x/edit?usp=sharing&amp;ouid=103153932147825378281&amp;rtpof=true&amp;sd=tru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s://www.youtube.com/watch?v=RVA2N6tX2cg&amp;list=TLGGf0fPgdKtCkcyMjA4MjAyM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youtu.be/GlvREqs7L9s?list=TLGG6VZHqp8tylUyMjA4MjAyMg"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ideo" Target="https://www.youtube.com/embed/DsUPVERZFlI?feature=oembed"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hyperlink" Target="https://docs.google.com/document/d/1B4nOdA1mZX281dqfgqqGYeH8tIhLm9iu/edit?usp=sharing&amp;ouid=103153932147825378281&amp;rtpof=true&amp;sd=tr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subTitle" idx="1"/>
          </p:nvPr>
        </p:nvSpPr>
        <p:spPr>
          <a:xfrm>
            <a:off x="2508650" y="909800"/>
            <a:ext cx="4334400" cy="6345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spcBef>
                <a:spcPts val="0"/>
              </a:spcBef>
              <a:spcAft>
                <a:spcPts val="0"/>
              </a:spcAft>
              <a:buNone/>
            </a:pPr>
            <a:r>
              <a:rPr lang="en" b="1" u="sng" dirty="0">
                <a:latin typeface="Chelsea Market"/>
                <a:ea typeface="Chelsea Market"/>
                <a:cs typeface="Chelsea Market"/>
                <a:sym typeface="Chelsea Market"/>
              </a:rPr>
              <a:t>Coping Skills Unit K-1</a:t>
            </a:r>
            <a:r>
              <a:rPr lang="en" b="1" u="sng" baseline="30000" dirty="0">
                <a:latin typeface="Chelsea Market"/>
                <a:ea typeface="Chelsea Market"/>
                <a:cs typeface="Chelsea Market"/>
                <a:sym typeface="Chelsea Market"/>
              </a:rPr>
              <a:t>st</a:t>
            </a:r>
            <a:r>
              <a:rPr lang="en" b="1" u="sng" dirty="0">
                <a:latin typeface="Chelsea Market"/>
                <a:ea typeface="Chelsea Market"/>
                <a:cs typeface="Chelsea Market"/>
                <a:sym typeface="Chelsea Market"/>
              </a:rPr>
              <a:t> </a:t>
            </a:r>
            <a:endParaRPr b="1" dirty="0">
              <a:latin typeface="Chelsea Market"/>
              <a:ea typeface="Chelsea Market"/>
              <a:cs typeface="Chelsea Market"/>
              <a:sym typeface="Chelsea Market"/>
            </a:endParaRPr>
          </a:p>
        </p:txBody>
      </p:sp>
      <p:pic>
        <p:nvPicPr>
          <p:cNvPr id="61" name="Google Shape;61;p14"/>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62" name="Google Shape;62;p14"/>
          <p:cNvPicPr preferRelativeResize="0"/>
          <p:nvPr/>
        </p:nvPicPr>
        <p:blipFill>
          <a:blip r:embed="rId4">
            <a:alphaModFix/>
          </a:blip>
          <a:stretch>
            <a:fillRect/>
          </a:stretch>
        </p:blipFill>
        <p:spPr>
          <a:xfrm>
            <a:off x="3781625" y="1961225"/>
            <a:ext cx="1591675" cy="1497700"/>
          </a:xfrm>
          <a:prstGeom prst="rect">
            <a:avLst/>
          </a:prstGeom>
          <a:noFill/>
          <a:ln w="76200" cap="flat" cmpd="sng">
            <a:solidFill>
              <a:srgbClr val="F1C232"/>
            </a:solidFill>
            <a:prstDash val="solid"/>
            <a:round/>
            <a:headEnd type="none" w="sm" len="sm"/>
            <a:tailEnd type="none" w="sm" len="sm"/>
          </a:ln>
        </p:spPr>
      </p:pic>
      <p:pic>
        <p:nvPicPr>
          <p:cNvPr id="63" name="Google Shape;63;p14"/>
          <p:cNvPicPr preferRelativeResize="0"/>
          <p:nvPr/>
        </p:nvPicPr>
        <p:blipFill>
          <a:blip r:embed="rId5">
            <a:alphaModFix/>
          </a:blip>
          <a:stretch>
            <a:fillRect/>
          </a:stretch>
        </p:blipFill>
        <p:spPr>
          <a:xfrm>
            <a:off x="152975" y="2121875"/>
            <a:ext cx="3167125" cy="2111417"/>
          </a:xfrm>
          <a:prstGeom prst="rect">
            <a:avLst/>
          </a:prstGeom>
          <a:noFill/>
          <a:ln w="76200" cap="flat" cmpd="sng">
            <a:solidFill>
              <a:srgbClr val="9900FF"/>
            </a:solidFill>
            <a:prstDash val="solid"/>
            <a:round/>
            <a:headEnd type="none" w="sm" len="sm"/>
            <a:tailEnd type="none" w="sm" len="sm"/>
          </a:ln>
        </p:spPr>
      </p:pic>
      <p:pic>
        <p:nvPicPr>
          <p:cNvPr id="64" name="Google Shape;64;p14"/>
          <p:cNvPicPr preferRelativeResize="0"/>
          <p:nvPr/>
        </p:nvPicPr>
        <p:blipFill>
          <a:blip r:embed="rId6">
            <a:alphaModFix/>
          </a:blip>
          <a:stretch>
            <a:fillRect/>
          </a:stretch>
        </p:blipFill>
        <p:spPr>
          <a:xfrm>
            <a:off x="5834826" y="2009500"/>
            <a:ext cx="3167125" cy="2111425"/>
          </a:xfrm>
          <a:prstGeom prst="rect">
            <a:avLst/>
          </a:prstGeom>
          <a:noFill/>
          <a:ln w="76200" cap="flat" cmpd="sng">
            <a:solidFill>
              <a:srgbClr val="00CBCA"/>
            </a:solidFill>
            <a:prstDash val="solid"/>
            <a:round/>
            <a:headEnd type="none" w="sm" len="sm"/>
            <a:tailEnd type="none" w="sm" len="sm"/>
          </a:ln>
        </p:spPr>
      </p:pic>
      <p:pic>
        <p:nvPicPr>
          <p:cNvPr id="65" name="Google Shape;65;p14"/>
          <p:cNvPicPr preferRelativeResize="0"/>
          <p:nvPr/>
        </p:nvPicPr>
        <p:blipFill>
          <a:blip r:embed="rId7">
            <a:alphaModFix/>
          </a:blip>
          <a:stretch>
            <a:fillRect/>
          </a:stretch>
        </p:blipFill>
        <p:spPr>
          <a:xfrm>
            <a:off x="3795486" y="3704100"/>
            <a:ext cx="1647166" cy="1316375"/>
          </a:xfrm>
          <a:prstGeom prst="rect">
            <a:avLst/>
          </a:prstGeom>
          <a:noFill/>
          <a:ln w="76200" cap="flat" cmpd="sng">
            <a:solidFill>
              <a:srgbClr val="FF00FF"/>
            </a:solidFill>
            <a:prstDash val="solid"/>
            <a:round/>
            <a:headEnd type="none" w="sm" len="sm"/>
            <a:tailEnd type="none" w="sm" len="sm"/>
          </a:ln>
        </p:spPr>
      </p:pic>
      <p:pic>
        <p:nvPicPr>
          <p:cNvPr id="66" name="Google Shape;66;p14"/>
          <p:cNvPicPr preferRelativeResize="0"/>
          <p:nvPr/>
        </p:nvPicPr>
        <p:blipFill>
          <a:blip r:embed="rId8">
            <a:alphaModFix/>
          </a:blip>
          <a:stretch>
            <a:fillRect/>
          </a:stretch>
        </p:blipFill>
        <p:spPr>
          <a:xfrm>
            <a:off x="2638425" y="0"/>
            <a:ext cx="3867150" cy="990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1817050" y="233750"/>
            <a:ext cx="5641800" cy="5142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2"/>
              </a:buClr>
              <a:buSzPct val="110000"/>
              <a:buFont typeface="Century Gothic"/>
              <a:buNone/>
            </a:pPr>
            <a:r>
              <a:rPr lang="en" sz="3000" b="1">
                <a:latin typeface="Chelsea Market"/>
                <a:ea typeface="Chelsea Market"/>
                <a:cs typeface="Chelsea Market"/>
                <a:sym typeface="Chelsea Market"/>
              </a:rPr>
              <a:t>Activity: Brain Coloring Sheet</a:t>
            </a:r>
            <a:endParaRPr sz="3000" b="1">
              <a:latin typeface="Chelsea Market"/>
              <a:ea typeface="Chelsea Market"/>
              <a:cs typeface="Chelsea Market"/>
              <a:sym typeface="Chelsea Market"/>
            </a:endParaRPr>
          </a:p>
        </p:txBody>
      </p:sp>
      <p:pic>
        <p:nvPicPr>
          <p:cNvPr id="118" name="Google Shape;118;p21"/>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4" name="Picture 3">
            <a:extLst>
              <a:ext uri="{FF2B5EF4-FFF2-40B4-BE49-F238E27FC236}">
                <a16:creationId xmlns:a16="http://schemas.microsoft.com/office/drawing/2014/main" id="{7B90C273-B85B-BAA8-43F7-82220AD50516}"/>
              </a:ext>
            </a:extLst>
          </p:cNvPr>
          <p:cNvPicPr>
            <a:picLocks noChangeAspect="1"/>
          </p:cNvPicPr>
          <p:nvPr/>
        </p:nvPicPr>
        <p:blipFill>
          <a:blip r:embed="rId4"/>
          <a:stretch>
            <a:fillRect/>
          </a:stretch>
        </p:blipFill>
        <p:spPr>
          <a:xfrm>
            <a:off x="2558783" y="852928"/>
            <a:ext cx="3672968" cy="3995697"/>
          </a:xfrm>
          <a:prstGeom prst="rect">
            <a:avLst/>
          </a:prstGeom>
        </p:spPr>
      </p:pic>
    </p:spTree>
    <p:extLst>
      <p:ext uri="{BB962C8B-B14F-4D97-AF65-F5344CB8AC3E}">
        <p14:creationId xmlns:p14="http://schemas.microsoft.com/office/powerpoint/2010/main" val="38842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35450" y="134025"/>
            <a:ext cx="2873100" cy="5343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2"/>
              </a:buClr>
              <a:buSzPts val="3300"/>
              <a:buFont typeface="Century Gothic"/>
              <a:buNone/>
            </a:pPr>
            <a:r>
              <a:rPr lang="en" sz="3000" b="1">
                <a:latin typeface="Chelsea Market"/>
                <a:ea typeface="Chelsea Market"/>
                <a:cs typeface="Chelsea Market"/>
                <a:sym typeface="Chelsea Market"/>
              </a:rPr>
              <a:t>Closing</a:t>
            </a:r>
            <a:endParaRPr sz="3000" b="1">
              <a:latin typeface="Chelsea Market"/>
              <a:ea typeface="Chelsea Market"/>
              <a:cs typeface="Chelsea Market"/>
              <a:sym typeface="Chelsea Market"/>
            </a:endParaRPr>
          </a:p>
        </p:txBody>
      </p:sp>
      <p:sp>
        <p:nvSpPr>
          <p:cNvPr id="125" name="Google Shape;125;p22"/>
          <p:cNvSpPr txBox="1"/>
          <p:nvPr/>
        </p:nvSpPr>
        <p:spPr>
          <a:xfrm>
            <a:off x="4572000" y="789063"/>
            <a:ext cx="4439700" cy="3877954"/>
          </a:xfrm>
          <a:prstGeom prst="rect">
            <a:avLst/>
          </a:prstGeom>
          <a:solidFill>
            <a:schemeClr val="lt1"/>
          </a:solidFill>
          <a:ln w="76200" cap="flat" cmpd="sng">
            <a:solidFill>
              <a:srgbClr val="93C47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3000" dirty="0">
                <a:solidFill>
                  <a:schemeClr val="dk1"/>
                </a:solidFill>
                <a:latin typeface="Chelsea Market"/>
                <a:ea typeface="Chelsea Market"/>
                <a:cs typeface="Chelsea Market"/>
                <a:sym typeface="Chelsea Market"/>
              </a:rPr>
              <a:t>1) What was your favorite part of this lesson?</a:t>
            </a:r>
            <a:endParaRPr sz="1100" dirty="0">
              <a:solidFill>
                <a:schemeClr val="dk1"/>
              </a:solidFill>
              <a:latin typeface="Chelsea Market"/>
              <a:ea typeface="Chelsea Market"/>
              <a:cs typeface="Chelsea Market"/>
              <a:sym typeface="Chelsea Market"/>
            </a:endParaRPr>
          </a:p>
          <a:p>
            <a:pPr marL="0" lvl="0" indent="0" algn="l" rtl="0">
              <a:spcBef>
                <a:spcPts val="0"/>
              </a:spcBef>
              <a:spcAft>
                <a:spcPts val="0"/>
              </a:spcAft>
              <a:buNone/>
            </a:pPr>
            <a:r>
              <a:rPr lang="en" sz="3000" dirty="0">
                <a:solidFill>
                  <a:schemeClr val="dk1"/>
                </a:solidFill>
                <a:latin typeface="Chelsea Market"/>
                <a:ea typeface="Chelsea Market"/>
                <a:cs typeface="Chelsea Market"/>
                <a:sym typeface="Chelsea Market"/>
              </a:rPr>
              <a:t>2) What will you remember about this lesson?</a:t>
            </a:r>
          </a:p>
          <a:p>
            <a:r>
              <a:rPr lang="en-US" sz="3000" dirty="0">
                <a:solidFill>
                  <a:schemeClr val="dk1"/>
                </a:solidFill>
                <a:latin typeface="Chelsea Market"/>
                <a:ea typeface="Chelsea Market"/>
                <a:cs typeface="Chelsea Market"/>
                <a:sym typeface="Chelsea Market"/>
              </a:rPr>
              <a:t>3) What are some coping skills you can use when feeling sad/mad? </a:t>
            </a:r>
          </a:p>
          <a:p>
            <a:pPr marL="0" lvl="0" indent="0" algn="l" rtl="0">
              <a:spcBef>
                <a:spcPts val="0"/>
              </a:spcBef>
              <a:spcAft>
                <a:spcPts val="0"/>
              </a:spcAft>
              <a:buNone/>
            </a:pPr>
            <a:endParaRPr sz="3000" dirty="0">
              <a:solidFill>
                <a:schemeClr val="dk1"/>
              </a:solidFill>
              <a:latin typeface="Chelsea Market"/>
              <a:ea typeface="Chelsea Market"/>
              <a:cs typeface="Chelsea Market"/>
              <a:sym typeface="Chelsea Market"/>
            </a:endParaRPr>
          </a:p>
        </p:txBody>
      </p:sp>
      <p:pic>
        <p:nvPicPr>
          <p:cNvPr id="126" name="Google Shape;126;p22"/>
          <p:cNvPicPr preferRelativeResize="0"/>
          <p:nvPr/>
        </p:nvPicPr>
        <p:blipFill>
          <a:blip r:embed="rId3">
            <a:alphaModFix/>
          </a:blip>
          <a:stretch>
            <a:fillRect/>
          </a:stretch>
        </p:blipFill>
        <p:spPr>
          <a:xfrm>
            <a:off x="116929" y="1437054"/>
            <a:ext cx="4227725" cy="2604650"/>
          </a:xfrm>
          <a:prstGeom prst="rect">
            <a:avLst/>
          </a:prstGeom>
          <a:noFill/>
          <a:ln w="76200" cap="flat" cmpd="sng">
            <a:solidFill>
              <a:schemeClr val="accent4"/>
            </a:solidFill>
            <a:prstDash val="solid"/>
            <a:round/>
            <a:headEnd type="none" w="sm" len="sm"/>
            <a:tailEnd type="none" w="sm" len="sm"/>
          </a:ln>
        </p:spPr>
      </p:pic>
      <p:pic>
        <p:nvPicPr>
          <p:cNvPr id="127" name="Google Shape;127;p22"/>
          <p:cNvPicPr preferRelativeResize="0"/>
          <p:nvPr/>
        </p:nvPicPr>
        <p:blipFill>
          <a:blip r:embed="rId4">
            <a:alphaModFix/>
          </a:blip>
          <a:stretch>
            <a:fillRect/>
          </a:stretch>
        </p:blipFill>
        <p:spPr>
          <a:xfrm>
            <a:off x="8376550" y="4326800"/>
            <a:ext cx="634500" cy="634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1628850" y="224250"/>
            <a:ext cx="5886300" cy="8508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2"/>
              </a:buClr>
              <a:buSzPct val="100000"/>
              <a:buFont typeface="Century Gothic"/>
              <a:buNone/>
            </a:pPr>
            <a:r>
              <a:rPr lang="en-US" sz="3300" dirty="0">
                <a:latin typeface="Chelsea Market"/>
                <a:ea typeface="Chelsea Market"/>
                <a:cs typeface="Chelsea Market"/>
                <a:sym typeface="Chelsea Market"/>
              </a:rPr>
              <a:t>Post-Test </a:t>
            </a:r>
            <a:endParaRPr sz="2650" dirty="0">
              <a:latin typeface="Chelsea Market"/>
              <a:ea typeface="Chelsea Market"/>
              <a:cs typeface="Chelsea Market"/>
              <a:sym typeface="Chelsea Market"/>
            </a:endParaRPr>
          </a:p>
        </p:txBody>
      </p:sp>
      <p:pic>
        <p:nvPicPr>
          <p:cNvPr id="110" name="Google Shape;110;p20"/>
          <p:cNvPicPr preferRelativeResize="0"/>
          <p:nvPr/>
        </p:nvPicPr>
        <p:blipFill>
          <a:blip r:embed="rId3">
            <a:alphaModFix/>
          </a:blip>
          <a:stretch>
            <a:fillRect/>
          </a:stretch>
        </p:blipFill>
        <p:spPr>
          <a:xfrm>
            <a:off x="8376550" y="4326800"/>
            <a:ext cx="634500" cy="634500"/>
          </a:xfrm>
          <a:prstGeom prst="rect">
            <a:avLst/>
          </a:prstGeom>
          <a:noFill/>
          <a:ln>
            <a:noFill/>
          </a:ln>
        </p:spPr>
      </p:pic>
    </p:spTree>
    <p:extLst>
      <p:ext uri="{BB962C8B-B14F-4D97-AF65-F5344CB8AC3E}">
        <p14:creationId xmlns:p14="http://schemas.microsoft.com/office/powerpoint/2010/main" val="213845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A9B70-C4F0-8A0B-A6C9-A5F825A3951E}"/>
              </a:ext>
            </a:extLst>
          </p:cNvPr>
          <p:cNvSpPr>
            <a:spLocks noGrp="1"/>
          </p:cNvSpPr>
          <p:nvPr>
            <p:ph type="title"/>
          </p:nvPr>
        </p:nvSpPr>
        <p:spPr>
          <a:xfrm>
            <a:off x="519169" y="3656921"/>
            <a:ext cx="8520600" cy="841800"/>
          </a:xfrm>
        </p:spPr>
        <p:txBody>
          <a:bodyPr/>
          <a:lstStyle/>
          <a:p>
            <a:r>
              <a:rPr lang="en-US" dirty="0"/>
              <a:t>End of Lesson</a:t>
            </a:r>
          </a:p>
        </p:txBody>
      </p:sp>
      <p:pic>
        <p:nvPicPr>
          <p:cNvPr id="4" name="Picture 3" descr="A red and white stop sign&#10;&#10;Description automatically generated">
            <a:extLst>
              <a:ext uri="{FF2B5EF4-FFF2-40B4-BE49-F238E27FC236}">
                <a16:creationId xmlns:a16="http://schemas.microsoft.com/office/drawing/2014/main" id="{FA2C5AAA-844D-1113-3636-A125A63317F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966037" y="152112"/>
            <a:ext cx="3386258" cy="3386258"/>
          </a:xfrm>
          <a:prstGeom prst="rect">
            <a:avLst/>
          </a:prstGeom>
        </p:spPr>
      </p:pic>
      <p:sp>
        <p:nvSpPr>
          <p:cNvPr id="5" name="TextBox 4">
            <a:extLst>
              <a:ext uri="{FF2B5EF4-FFF2-40B4-BE49-F238E27FC236}">
                <a16:creationId xmlns:a16="http://schemas.microsoft.com/office/drawing/2014/main" id="{BFE631ED-105C-3A39-D612-5B48163AED7E}"/>
              </a:ext>
            </a:extLst>
          </p:cNvPr>
          <p:cNvSpPr txBox="1"/>
          <p:nvPr/>
        </p:nvSpPr>
        <p:spPr>
          <a:xfrm>
            <a:off x="2005532" y="5117566"/>
            <a:ext cx="5138217" cy="230832"/>
          </a:xfrm>
          <a:prstGeom prst="rect">
            <a:avLst/>
          </a:prstGeom>
          <a:noFill/>
        </p:spPr>
        <p:txBody>
          <a:bodyPr wrap="square" rtlCol="0">
            <a:spAutoFit/>
          </a:bodyPr>
          <a:lstStyle/>
          <a:p>
            <a:r>
              <a:rPr lang="en-US" sz="900">
                <a:hlinkClick r:id="rId4" tooltip="https://commons.wikimedia.org/wiki/File:STOP_F.pn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608309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subTitle" idx="1"/>
          </p:nvPr>
        </p:nvSpPr>
        <p:spPr>
          <a:xfrm>
            <a:off x="1598800" y="961725"/>
            <a:ext cx="6040500" cy="875400"/>
          </a:xfrm>
          <a:prstGeom prst="rect">
            <a:avLst/>
          </a:prstGeom>
          <a:solidFill>
            <a:schemeClr val="lt1"/>
          </a:solidFill>
          <a:ln w="38100" cap="flat" cmpd="sng">
            <a:solidFill>
              <a:srgbClr val="FF00FF"/>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b="1" u="sng">
                <a:latin typeface="Chelsea Market"/>
                <a:ea typeface="Chelsea Market"/>
                <a:cs typeface="Chelsea Market"/>
                <a:sym typeface="Chelsea Market"/>
              </a:rPr>
              <a:t>Coping Skills Unit</a:t>
            </a:r>
            <a:endParaRPr b="1">
              <a:latin typeface="Chelsea Market"/>
              <a:ea typeface="Chelsea Market"/>
              <a:cs typeface="Chelsea Market"/>
              <a:sym typeface="Chelsea Market"/>
            </a:endParaRPr>
          </a:p>
          <a:p>
            <a:pPr marL="0" lvl="0" indent="0" algn="ctr" rtl="0">
              <a:spcBef>
                <a:spcPts val="0"/>
              </a:spcBef>
              <a:spcAft>
                <a:spcPts val="0"/>
              </a:spcAft>
              <a:buNone/>
            </a:pPr>
            <a:r>
              <a:rPr lang="en">
                <a:latin typeface="Chelsea Market"/>
                <a:ea typeface="Chelsea Market"/>
                <a:cs typeface="Chelsea Market"/>
                <a:sym typeface="Chelsea Market"/>
              </a:rPr>
              <a:t>Lesson #2:  Relaxation Stations</a:t>
            </a:r>
            <a:endParaRPr>
              <a:latin typeface="Chelsea Market"/>
              <a:ea typeface="Chelsea Market"/>
              <a:cs typeface="Chelsea Market"/>
              <a:sym typeface="Chelsea Market"/>
            </a:endParaRPr>
          </a:p>
        </p:txBody>
      </p:sp>
      <p:pic>
        <p:nvPicPr>
          <p:cNvPr id="133" name="Google Shape;133;p23"/>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134" name="Google Shape;134;p23"/>
          <p:cNvPicPr preferRelativeResize="0"/>
          <p:nvPr/>
        </p:nvPicPr>
        <p:blipFill>
          <a:blip r:embed="rId4">
            <a:alphaModFix/>
          </a:blip>
          <a:stretch>
            <a:fillRect/>
          </a:stretch>
        </p:blipFill>
        <p:spPr>
          <a:xfrm>
            <a:off x="4672301" y="2071862"/>
            <a:ext cx="3310425" cy="2206967"/>
          </a:xfrm>
          <a:prstGeom prst="rect">
            <a:avLst/>
          </a:prstGeom>
          <a:noFill/>
          <a:ln w="76200" cap="flat" cmpd="sng">
            <a:solidFill>
              <a:srgbClr val="F1C232"/>
            </a:solidFill>
            <a:prstDash val="solid"/>
            <a:round/>
            <a:headEnd type="none" w="sm" len="sm"/>
            <a:tailEnd type="none" w="sm" len="sm"/>
          </a:ln>
        </p:spPr>
      </p:pic>
      <p:pic>
        <p:nvPicPr>
          <p:cNvPr id="135" name="Google Shape;135;p23"/>
          <p:cNvPicPr preferRelativeResize="0"/>
          <p:nvPr/>
        </p:nvPicPr>
        <p:blipFill>
          <a:blip r:embed="rId5">
            <a:alphaModFix/>
          </a:blip>
          <a:stretch>
            <a:fillRect/>
          </a:stretch>
        </p:blipFill>
        <p:spPr>
          <a:xfrm>
            <a:off x="982675" y="2071877"/>
            <a:ext cx="3310425" cy="2206950"/>
          </a:xfrm>
          <a:prstGeom prst="rect">
            <a:avLst/>
          </a:prstGeom>
          <a:noFill/>
          <a:ln w="76200" cap="flat" cmpd="sng">
            <a:solidFill>
              <a:srgbClr val="9900FF"/>
            </a:solidFill>
            <a:prstDash val="solid"/>
            <a:round/>
            <a:headEnd type="none" w="sm" len="sm"/>
            <a:tailEnd type="none" w="sm" len="sm"/>
          </a:ln>
        </p:spPr>
      </p:pic>
      <p:pic>
        <p:nvPicPr>
          <p:cNvPr id="136" name="Google Shape;136;p23"/>
          <p:cNvPicPr preferRelativeResize="0"/>
          <p:nvPr/>
        </p:nvPicPr>
        <p:blipFill>
          <a:blip r:embed="rId6">
            <a:alphaModFix/>
          </a:blip>
          <a:stretch>
            <a:fillRect/>
          </a:stretch>
        </p:blipFill>
        <p:spPr>
          <a:xfrm>
            <a:off x="2638425" y="0"/>
            <a:ext cx="3867150" cy="990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ctrTitle"/>
          </p:nvPr>
        </p:nvSpPr>
        <p:spPr>
          <a:xfrm>
            <a:off x="797775" y="238250"/>
            <a:ext cx="7578900" cy="632700"/>
          </a:xfrm>
          <a:prstGeom prst="rect">
            <a:avLst/>
          </a:prstGeom>
          <a:solidFill>
            <a:schemeClr val="lt1"/>
          </a:solidFill>
          <a:ln w="38100" cap="flat" cmpd="sng">
            <a:solidFill>
              <a:srgbClr val="FF00FF"/>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Chelsea Market"/>
                <a:ea typeface="Chelsea Market"/>
                <a:cs typeface="Chelsea Market"/>
                <a:sym typeface="Chelsea Market"/>
              </a:rPr>
              <a:t>Agenda:  What are we doing today? </a:t>
            </a:r>
            <a:endParaRPr sz="3000" b="1">
              <a:latin typeface="Chelsea Market"/>
              <a:ea typeface="Chelsea Market"/>
              <a:cs typeface="Chelsea Market"/>
              <a:sym typeface="Chelsea Market"/>
            </a:endParaRPr>
          </a:p>
        </p:txBody>
      </p:sp>
      <p:pic>
        <p:nvPicPr>
          <p:cNvPr id="142" name="Google Shape;142;p24"/>
          <p:cNvPicPr preferRelativeResize="0"/>
          <p:nvPr/>
        </p:nvPicPr>
        <p:blipFill>
          <a:blip r:embed="rId3">
            <a:alphaModFix/>
          </a:blip>
          <a:stretch>
            <a:fillRect/>
          </a:stretch>
        </p:blipFill>
        <p:spPr>
          <a:xfrm>
            <a:off x="8376550" y="4326800"/>
            <a:ext cx="634500" cy="634500"/>
          </a:xfrm>
          <a:prstGeom prst="rect">
            <a:avLst/>
          </a:prstGeom>
          <a:noFill/>
          <a:ln>
            <a:noFill/>
          </a:ln>
        </p:spPr>
      </p:pic>
      <p:sp>
        <p:nvSpPr>
          <p:cNvPr id="143" name="Google Shape;143;p24"/>
          <p:cNvSpPr txBox="1"/>
          <p:nvPr/>
        </p:nvSpPr>
        <p:spPr>
          <a:xfrm>
            <a:off x="227800" y="1329338"/>
            <a:ext cx="6232200" cy="2893800"/>
          </a:xfrm>
          <a:prstGeom prst="rect">
            <a:avLst/>
          </a:prstGeom>
          <a:solidFill>
            <a:schemeClr val="lt1"/>
          </a:solidFill>
          <a:ln w="76200"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helsea Market"/>
              <a:buChar char="●"/>
            </a:pPr>
            <a:r>
              <a:rPr lang="en" sz="2200" b="1">
                <a:latin typeface="Chelsea Market"/>
                <a:ea typeface="Chelsea Market"/>
                <a:cs typeface="Chelsea Market"/>
                <a:sym typeface="Chelsea Market"/>
              </a:rPr>
              <a:t>Introduction: </a:t>
            </a:r>
            <a:endParaRPr sz="2200" b="1">
              <a:latin typeface="Chelsea Market"/>
              <a:ea typeface="Chelsea Market"/>
              <a:cs typeface="Chelsea Market"/>
              <a:sym typeface="Chelsea Market"/>
            </a:endParaRPr>
          </a:p>
          <a:p>
            <a:pPr marL="914400" lvl="1" indent="-368300" algn="l" rtl="0">
              <a:spcBef>
                <a:spcPts val="0"/>
              </a:spcBef>
              <a:spcAft>
                <a:spcPts val="0"/>
              </a:spcAft>
              <a:buSzPts val="2200"/>
              <a:buFont typeface="Chelsea Market"/>
              <a:buChar char="○"/>
            </a:pPr>
            <a:r>
              <a:rPr lang="en" sz="2200" b="1">
                <a:latin typeface="Chelsea Market"/>
                <a:ea typeface="Chelsea Market"/>
                <a:cs typeface="Chelsea Market"/>
                <a:sym typeface="Chelsea Market"/>
              </a:rPr>
              <a:t>Agenda</a:t>
            </a:r>
            <a:endParaRPr sz="2200" b="1">
              <a:latin typeface="Chelsea Market"/>
              <a:ea typeface="Chelsea Market"/>
              <a:cs typeface="Chelsea Market"/>
              <a:sym typeface="Chelsea Market"/>
            </a:endParaRPr>
          </a:p>
          <a:p>
            <a:pPr marL="914400" lvl="1" indent="-368300" algn="l" rtl="0">
              <a:spcBef>
                <a:spcPts val="0"/>
              </a:spcBef>
              <a:spcAft>
                <a:spcPts val="0"/>
              </a:spcAft>
              <a:buSzPts val="2200"/>
              <a:buFont typeface="Chelsea Market"/>
              <a:buChar char="○"/>
            </a:pPr>
            <a:r>
              <a:rPr lang="en" sz="2200" b="1">
                <a:latin typeface="Chelsea Market"/>
                <a:ea typeface="Chelsea Market"/>
                <a:cs typeface="Chelsea Market"/>
                <a:sym typeface="Chelsea Market"/>
              </a:rPr>
              <a:t>Expectations</a:t>
            </a:r>
            <a:endParaRPr sz="2200">
              <a:solidFill>
                <a:schemeClr val="dk1"/>
              </a:solidFill>
              <a:latin typeface="Chelsea Market"/>
              <a:ea typeface="Chelsea Market"/>
              <a:cs typeface="Chelsea Market"/>
              <a:sym typeface="Chelsea Market"/>
            </a:endParaRPr>
          </a:p>
          <a:p>
            <a:pPr marL="457200" lvl="0" indent="-368300" algn="l" rtl="0">
              <a:spcBef>
                <a:spcPts val="0"/>
              </a:spcBef>
              <a:spcAft>
                <a:spcPts val="0"/>
              </a:spcAft>
              <a:buClr>
                <a:schemeClr val="dk1"/>
              </a:buClr>
              <a:buSzPts val="2200"/>
              <a:buFont typeface="Chelsea Market"/>
              <a:buChar char="●"/>
            </a:pPr>
            <a:r>
              <a:rPr lang="en" sz="2200" b="1">
                <a:solidFill>
                  <a:schemeClr val="dk1"/>
                </a:solidFill>
                <a:latin typeface="Chelsea Market"/>
                <a:ea typeface="Chelsea Market"/>
                <a:cs typeface="Chelsea Market"/>
                <a:sym typeface="Chelsea Market"/>
              </a:rPr>
              <a:t>Relaxation Stations</a:t>
            </a:r>
            <a:endParaRPr sz="2200" b="1">
              <a:solidFill>
                <a:schemeClr val="dk1"/>
              </a:solidFill>
              <a:latin typeface="Chelsea Market"/>
              <a:ea typeface="Chelsea Market"/>
              <a:cs typeface="Chelsea Market"/>
              <a:sym typeface="Chelsea Market"/>
            </a:endParaRPr>
          </a:p>
          <a:p>
            <a:pPr marL="914400" lvl="1" indent="-368300" algn="l" rtl="0">
              <a:spcBef>
                <a:spcPts val="0"/>
              </a:spcBef>
              <a:spcAft>
                <a:spcPts val="0"/>
              </a:spcAft>
              <a:buClr>
                <a:schemeClr val="dk1"/>
              </a:buClr>
              <a:buSzPts val="2200"/>
              <a:buFont typeface="Chelsea Market"/>
              <a:buChar char="○"/>
            </a:pPr>
            <a:r>
              <a:rPr lang="en" sz="2200" b="1">
                <a:solidFill>
                  <a:schemeClr val="dk1"/>
                </a:solidFill>
                <a:latin typeface="Chelsea Market"/>
                <a:ea typeface="Chelsea Market"/>
                <a:cs typeface="Chelsea Market"/>
                <a:sym typeface="Chelsea Market"/>
              </a:rPr>
              <a:t>Station #1:  </a:t>
            </a:r>
            <a:r>
              <a:rPr lang="en" sz="2200">
                <a:solidFill>
                  <a:schemeClr val="dk1"/>
                </a:solidFill>
                <a:latin typeface="Chelsea Market"/>
                <a:ea typeface="Chelsea Market"/>
                <a:cs typeface="Chelsea Market"/>
                <a:sym typeface="Chelsea Market"/>
              </a:rPr>
              <a:t>Play Doh</a:t>
            </a:r>
            <a:endParaRPr sz="2200">
              <a:solidFill>
                <a:schemeClr val="dk1"/>
              </a:solidFill>
              <a:latin typeface="Chelsea Market"/>
              <a:ea typeface="Chelsea Market"/>
              <a:cs typeface="Chelsea Market"/>
              <a:sym typeface="Chelsea Market"/>
            </a:endParaRPr>
          </a:p>
          <a:p>
            <a:pPr marL="914400" lvl="1" indent="-368300" algn="l" rtl="0">
              <a:spcBef>
                <a:spcPts val="0"/>
              </a:spcBef>
              <a:spcAft>
                <a:spcPts val="0"/>
              </a:spcAft>
              <a:buClr>
                <a:schemeClr val="dk1"/>
              </a:buClr>
              <a:buSzPts val="2200"/>
              <a:buFont typeface="Chelsea Market"/>
              <a:buChar char="○"/>
            </a:pPr>
            <a:r>
              <a:rPr lang="en" sz="2200" b="1">
                <a:solidFill>
                  <a:schemeClr val="dk1"/>
                </a:solidFill>
                <a:latin typeface="Chelsea Market"/>
                <a:ea typeface="Chelsea Market"/>
                <a:cs typeface="Chelsea Market"/>
                <a:sym typeface="Chelsea Market"/>
              </a:rPr>
              <a:t>Station #2: </a:t>
            </a:r>
            <a:r>
              <a:rPr lang="en" sz="2200">
                <a:solidFill>
                  <a:schemeClr val="dk1"/>
                </a:solidFill>
                <a:latin typeface="Chelsea Market"/>
                <a:ea typeface="Chelsea Market"/>
                <a:cs typeface="Chelsea Market"/>
                <a:sym typeface="Chelsea Market"/>
              </a:rPr>
              <a:t>Calm Coloring</a:t>
            </a:r>
            <a:endParaRPr sz="2200">
              <a:solidFill>
                <a:schemeClr val="dk1"/>
              </a:solidFill>
              <a:latin typeface="Chelsea Market"/>
              <a:ea typeface="Chelsea Market"/>
              <a:cs typeface="Chelsea Market"/>
              <a:sym typeface="Chelsea Market"/>
            </a:endParaRPr>
          </a:p>
          <a:p>
            <a:pPr marL="914400" lvl="1" indent="-368300" algn="l" rtl="0">
              <a:spcBef>
                <a:spcPts val="0"/>
              </a:spcBef>
              <a:spcAft>
                <a:spcPts val="0"/>
              </a:spcAft>
              <a:buClr>
                <a:schemeClr val="dk1"/>
              </a:buClr>
              <a:buSzPts val="2200"/>
              <a:buFont typeface="Chelsea Market"/>
              <a:buChar char="○"/>
            </a:pPr>
            <a:r>
              <a:rPr lang="en" sz="2200" b="1">
                <a:solidFill>
                  <a:schemeClr val="dk1"/>
                </a:solidFill>
                <a:latin typeface="Chelsea Market"/>
                <a:ea typeface="Chelsea Market"/>
                <a:cs typeface="Chelsea Market"/>
                <a:sym typeface="Chelsea Market"/>
              </a:rPr>
              <a:t>Station #3: </a:t>
            </a:r>
            <a:r>
              <a:rPr lang="en" sz="2200">
                <a:solidFill>
                  <a:schemeClr val="dk1"/>
                </a:solidFill>
                <a:latin typeface="Chelsea Market"/>
                <a:ea typeface="Chelsea Market"/>
                <a:cs typeface="Chelsea Market"/>
                <a:sym typeface="Chelsea Market"/>
              </a:rPr>
              <a:t>“Worry Monsters” </a:t>
            </a:r>
            <a:endParaRPr sz="2200">
              <a:solidFill>
                <a:schemeClr val="dk1"/>
              </a:solidFill>
              <a:latin typeface="Chelsea Market"/>
              <a:ea typeface="Chelsea Market"/>
              <a:cs typeface="Chelsea Market"/>
              <a:sym typeface="Chelsea Market"/>
            </a:endParaRPr>
          </a:p>
          <a:p>
            <a:pPr marL="457200" lvl="0" indent="-368300" algn="l" rtl="0">
              <a:spcBef>
                <a:spcPts val="0"/>
              </a:spcBef>
              <a:spcAft>
                <a:spcPts val="0"/>
              </a:spcAft>
              <a:buSzPts val="2200"/>
              <a:buFont typeface="Chelsea Market"/>
              <a:buChar char="●"/>
            </a:pPr>
            <a:r>
              <a:rPr lang="en" sz="2200" b="1">
                <a:latin typeface="Chelsea Market"/>
                <a:ea typeface="Chelsea Market"/>
                <a:cs typeface="Chelsea Market"/>
                <a:sym typeface="Chelsea Market"/>
              </a:rPr>
              <a:t>Close</a:t>
            </a:r>
            <a:endParaRPr sz="2200" b="1">
              <a:latin typeface="Chelsea Market"/>
              <a:ea typeface="Chelsea Market"/>
              <a:cs typeface="Chelsea Market"/>
              <a:sym typeface="Chelsea Market"/>
            </a:endParaRPr>
          </a:p>
        </p:txBody>
      </p:sp>
      <p:pic>
        <p:nvPicPr>
          <p:cNvPr id="144" name="Google Shape;144;p24"/>
          <p:cNvPicPr preferRelativeResize="0"/>
          <p:nvPr/>
        </p:nvPicPr>
        <p:blipFill>
          <a:blip r:embed="rId4">
            <a:alphaModFix/>
          </a:blip>
          <a:stretch>
            <a:fillRect/>
          </a:stretch>
        </p:blipFill>
        <p:spPr>
          <a:xfrm>
            <a:off x="6711275" y="1129275"/>
            <a:ext cx="2163700" cy="1442481"/>
          </a:xfrm>
          <a:prstGeom prst="rect">
            <a:avLst/>
          </a:prstGeom>
          <a:noFill/>
          <a:ln w="76200" cap="flat" cmpd="sng">
            <a:solidFill>
              <a:srgbClr val="FF9900"/>
            </a:solidFill>
            <a:prstDash val="solid"/>
            <a:round/>
            <a:headEnd type="none" w="sm" len="sm"/>
            <a:tailEnd type="none" w="sm" len="sm"/>
          </a:ln>
        </p:spPr>
      </p:pic>
      <p:pic>
        <p:nvPicPr>
          <p:cNvPr id="145" name="Google Shape;145;p24"/>
          <p:cNvPicPr preferRelativeResize="0"/>
          <p:nvPr/>
        </p:nvPicPr>
        <p:blipFill>
          <a:blip r:embed="rId5">
            <a:alphaModFix/>
          </a:blip>
          <a:stretch>
            <a:fillRect/>
          </a:stretch>
        </p:blipFill>
        <p:spPr>
          <a:xfrm>
            <a:off x="6711275" y="2830062"/>
            <a:ext cx="2163700" cy="1367775"/>
          </a:xfrm>
          <a:prstGeom prst="rect">
            <a:avLst/>
          </a:prstGeom>
          <a:noFill/>
          <a:ln w="76200" cap="flat" cmpd="sng">
            <a:solidFill>
              <a:srgbClr val="00CBCA"/>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ctrTitle"/>
          </p:nvPr>
        </p:nvSpPr>
        <p:spPr>
          <a:xfrm>
            <a:off x="2286550" y="184325"/>
            <a:ext cx="4821300" cy="691200"/>
          </a:xfrm>
          <a:prstGeom prst="rect">
            <a:avLst/>
          </a:prstGeom>
          <a:solidFill>
            <a:schemeClr val="lt1"/>
          </a:solidFill>
          <a:ln w="38100" cap="flat" cmpd="sng">
            <a:solidFill>
              <a:srgbClr val="FF00FF"/>
            </a:solidFill>
            <a:prstDash val="solid"/>
            <a:round/>
            <a:headEnd type="none" w="sm" len="sm"/>
            <a:tailEnd type="none" w="sm" len="sm"/>
          </a:ln>
        </p:spPr>
        <p:txBody>
          <a:bodyPr spcFirstLastPara="1" wrap="square" lIns="91425" tIns="91425" rIns="91425" bIns="91425" anchor="b" anchorCtr="0">
            <a:normAutofit/>
          </a:bodyPr>
          <a:lstStyle/>
          <a:p>
            <a:pPr marL="0" lvl="0" indent="0" algn="ctr" rtl="0">
              <a:spcBef>
                <a:spcPts val="0"/>
              </a:spcBef>
              <a:spcAft>
                <a:spcPts val="0"/>
              </a:spcAft>
              <a:buNone/>
            </a:pPr>
            <a:r>
              <a:rPr lang="en" sz="3000" b="1">
                <a:latin typeface="Chelsea Market"/>
                <a:ea typeface="Chelsea Market"/>
                <a:cs typeface="Chelsea Market"/>
                <a:sym typeface="Chelsea Market"/>
              </a:rPr>
              <a:t>Lesson Expectations</a:t>
            </a:r>
            <a:endParaRPr sz="3000" b="1">
              <a:latin typeface="Chelsea Market"/>
              <a:ea typeface="Chelsea Market"/>
              <a:cs typeface="Chelsea Market"/>
              <a:sym typeface="Chelsea Market"/>
            </a:endParaRPr>
          </a:p>
        </p:txBody>
      </p:sp>
      <p:pic>
        <p:nvPicPr>
          <p:cNvPr id="151" name="Google Shape;151;p25"/>
          <p:cNvPicPr preferRelativeResize="0"/>
          <p:nvPr/>
        </p:nvPicPr>
        <p:blipFill>
          <a:blip r:embed="rId3">
            <a:alphaModFix/>
          </a:blip>
          <a:stretch>
            <a:fillRect/>
          </a:stretch>
        </p:blipFill>
        <p:spPr>
          <a:xfrm>
            <a:off x="8376550" y="4326800"/>
            <a:ext cx="634500" cy="634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ctrTitle"/>
          </p:nvPr>
        </p:nvSpPr>
        <p:spPr>
          <a:xfrm>
            <a:off x="1805250" y="126100"/>
            <a:ext cx="5533500" cy="565200"/>
          </a:xfrm>
          <a:prstGeom prst="rect">
            <a:avLst/>
          </a:prstGeom>
          <a:solidFill>
            <a:schemeClr val="lt1"/>
          </a:solidFill>
          <a:ln w="38100" cap="flat" cmpd="sng">
            <a:solidFill>
              <a:srgbClr val="FF00FF"/>
            </a:solidFill>
            <a:prstDash val="solid"/>
            <a:round/>
            <a:headEnd type="none" w="sm" len="sm"/>
            <a:tailEnd type="none" w="sm" len="sm"/>
          </a:ln>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000" b="1">
                <a:latin typeface="Chelsea Market"/>
                <a:ea typeface="Chelsea Market"/>
                <a:cs typeface="Chelsea Market"/>
                <a:sym typeface="Chelsea Market"/>
              </a:rPr>
              <a:t>Lesson Expectations: 5 Senses</a:t>
            </a:r>
            <a:endParaRPr sz="3000" b="1">
              <a:latin typeface="Chelsea Market"/>
              <a:ea typeface="Chelsea Market"/>
              <a:cs typeface="Chelsea Market"/>
              <a:sym typeface="Chelsea Market"/>
            </a:endParaRPr>
          </a:p>
        </p:txBody>
      </p:sp>
      <p:sp>
        <p:nvSpPr>
          <p:cNvPr id="157" name="Google Shape;157;p26"/>
          <p:cNvSpPr txBox="1"/>
          <p:nvPr/>
        </p:nvSpPr>
        <p:spPr>
          <a:xfrm>
            <a:off x="378400" y="1009075"/>
            <a:ext cx="440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8" name="Google Shape;158;p26"/>
          <p:cNvSpPr txBox="1">
            <a:spLocks noGrp="1"/>
          </p:cNvSpPr>
          <p:nvPr>
            <p:ph type="ctrTitle"/>
          </p:nvPr>
        </p:nvSpPr>
        <p:spPr>
          <a:xfrm>
            <a:off x="226550" y="1059875"/>
            <a:ext cx="4595400" cy="3464100"/>
          </a:xfrm>
          <a:prstGeom prst="rect">
            <a:avLst/>
          </a:prstGeom>
          <a:solidFill>
            <a:schemeClr val="lt1"/>
          </a:solidFill>
          <a:ln w="76200"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helsea Market"/>
              <a:buChar char="●"/>
            </a:pPr>
            <a:r>
              <a:rPr lang="en" sz="1800" b="1">
                <a:latin typeface="Chelsea Market"/>
                <a:ea typeface="Chelsea Market"/>
                <a:cs typeface="Chelsea Market"/>
                <a:sym typeface="Chelsea Market"/>
              </a:rPr>
              <a:t>Eyes: </a:t>
            </a:r>
            <a:r>
              <a:rPr lang="en" sz="1800">
                <a:latin typeface="Chelsea Market"/>
                <a:ea typeface="Chelsea Market"/>
                <a:cs typeface="Chelsea Market"/>
                <a:sym typeface="Chelsea Market"/>
              </a:rPr>
              <a:t> On me!</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a:latin typeface="Chelsea Market"/>
                <a:ea typeface="Chelsea Market"/>
                <a:cs typeface="Chelsea Market"/>
                <a:sym typeface="Chelsea Market"/>
              </a:rPr>
              <a:t>Ears:  </a:t>
            </a:r>
            <a:r>
              <a:rPr lang="en" sz="1800">
                <a:latin typeface="Chelsea Market"/>
                <a:ea typeface="Chelsea Market"/>
                <a:cs typeface="Chelsea Market"/>
                <a:sym typeface="Chelsea Market"/>
              </a:rPr>
              <a:t>Open and listening!</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a:latin typeface="Chelsea Market"/>
                <a:ea typeface="Chelsea Market"/>
                <a:cs typeface="Chelsea Market"/>
                <a:sym typeface="Chelsea Market"/>
              </a:rPr>
              <a:t>Lips:  </a:t>
            </a:r>
            <a:r>
              <a:rPr lang="en" sz="1800">
                <a:latin typeface="Chelsea Market"/>
                <a:ea typeface="Chelsea Market"/>
                <a:cs typeface="Chelsea Market"/>
                <a:sym typeface="Chelsea Market"/>
              </a:rPr>
              <a:t>Zipped, closed, and quiet!</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a:latin typeface="Chelsea Market"/>
                <a:ea typeface="Chelsea Market"/>
                <a:cs typeface="Chelsea Market"/>
                <a:sym typeface="Chelsea Market"/>
              </a:rPr>
              <a:t>Hands: </a:t>
            </a:r>
            <a:r>
              <a:rPr lang="en" sz="1800">
                <a:latin typeface="Chelsea Market"/>
                <a:ea typeface="Chelsea Market"/>
                <a:cs typeface="Chelsea Market"/>
                <a:sym typeface="Chelsea Market"/>
              </a:rPr>
              <a:t>In your lap and to yourself!</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a:latin typeface="Chelsea Market"/>
                <a:ea typeface="Chelsea Market"/>
                <a:cs typeface="Chelsea Market"/>
                <a:sym typeface="Chelsea Market"/>
              </a:rPr>
              <a:t>Nose:  </a:t>
            </a:r>
            <a:r>
              <a:rPr lang="en" sz="1800">
                <a:latin typeface="Chelsea Market"/>
                <a:ea typeface="Chelsea Market"/>
                <a:cs typeface="Chelsea Market"/>
                <a:sym typeface="Chelsea Market"/>
              </a:rPr>
              <a:t>Out of your neighbor’s business!  </a:t>
            </a:r>
            <a:endParaRPr sz="1800">
              <a:latin typeface="Chelsea Market"/>
              <a:ea typeface="Chelsea Market"/>
              <a:cs typeface="Chelsea Market"/>
              <a:sym typeface="Chelsea Market"/>
            </a:endParaRPr>
          </a:p>
          <a:p>
            <a:pPr marL="0" lvl="0" indent="0" algn="l" rtl="0">
              <a:spcBef>
                <a:spcPts val="0"/>
              </a:spcBef>
              <a:spcAft>
                <a:spcPts val="0"/>
              </a:spcAft>
              <a:buNone/>
            </a:pPr>
            <a:r>
              <a:rPr lang="en" sz="1800">
                <a:latin typeface="Chelsea Market"/>
                <a:ea typeface="Chelsea Market"/>
                <a:cs typeface="Chelsea Market"/>
                <a:sym typeface="Chelsea Market"/>
              </a:rPr>
              <a:t>(As a class family, you do SUCH a good job taking care of others, during our lesson, you get to take a “break” and I will take care of everyone!)</a:t>
            </a:r>
            <a:endParaRPr sz="1800">
              <a:latin typeface="Chelsea Market"/>
              <a:ea typeface="Chelsea Market"/>
              <a:cs typeface="Chelsea Market"/>
              <a:sym typeface="Chelsea Market"/>
            </a:endParaRPr>
          </a:p>
        </p:txBody>
      </p:sp>
      <p:pic>
        <p:nvPicPr>
          <p:cNvPr id="159" name="Google Shape;159;p26"/>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160" name="Google Shape;160;p26"/>
          <p:cNvPicPr preferRelativeResize="0"/>
          <p:nvPr/>
        </p:nvPicPr>
        <p:blipFill>
          <a:blip r:embed="rId4">
            <a:alphaModFix/>
          </a:blip>
          <a:stretch>
            <a:fillRect/>
          </a:stretch>
        </p:blipFill>
        <p:spPr>
          <a:xfrm>
            <a:off x="5049625" y="1350513"/>
            <a:ext cx="3830828" cy="2697625"/>
          </a:xfrm>
          <a:prstGeom prst="rect">
            <a:avLst/>
          </a:prstGeom>
          <a:noFill/>
          <a:ln w="76200" cap="flat" cmpd="sng">
            <a:solidFill>
              <a:srgbClr val="FF9900"/>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1817050" y="233750"/>
            <a:ext cx="5641800" cy="514200"/>
          </a:xfrm>
          <a:prstGeom prst="rect">
            <a:avLst/>
          </a:prstGeom>
          <a:solidFill>
            <a:schemeClr val="lt1"/>
          </a:solidFill>
          <a:ln w="38100" cap="flat" cmpd="sng">
            <a:solidFill>
              <a:srgbClr val="FF00FF"/>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2"/>
              </a:buClr>
              <a:buSzPts val="3300"/>
              <a:buFont typeface="Century Gothic"/>
              <a:buNone/>
            </a:pPr>
            <a:r>
              <a:rPr lang="en" sz="3000" b="1">
                <a:latin typeface="Chelsea Market"/>
                <a:ea typeface="Chelsea Market"/>
                <a:cs typeface="Chelsea Market"/>
                <a:sym typeface="Chelsea Market"/>
              </a:rPr>
              <a:t>Activity: Relaxation Stations</a:t>
            </a:r>
            <a:endParaRPr sz="3000" b="1">
              <a:latin typeface="Chelsea Market"/>
              <a:ea typeface="Chelsea Market"/>
              <a:cs typeface="Chelsea Market"/>
              <a:sym typeface="Chelsea Market"/>
            </a:endParaRPr>
          </a:p>
        </p:txBody>
      </p:sp>
      <p:pic>
        <p:nvPicPr>
          <p:cNvPr id="166" name="Google Shape;166;p27"/>
          <p:cNvPicPr preferRelativeResize="0"/>
          <p:nvPr/>
        </p:nvPicPr>
        <p:blipFill>
          <a:blip r:embed="rId3">
            <a:alphaModFix/>
          </a:blip>
          <a:stretch>
            <a:fillRect/>
          </a:stretch>
        </p:blipFill>
        <p:spPr>
          <a:xfrm>
            <a:off x="8376550" y="4326800"/>
            <a:ext cx="634500" cy="634500"/>
          </a:xfrm>
          <a:prstGeom prst="rect">
            <a:avLst/>
          </a:prstGeom>
          <a:noFill/>
          <a:ln>
            <a:noFill/>
          </a:ln>
        </p:spPr>
      </p:pic>
      <p:sp>
        <p:nvSpPr>
          <p:cNvPr id="167" name="Google Shape;167;p27"/>
          <p:cNvSpPr txBox="1"/>
          <p:nvPr/>
        </p:nvSpPr>
        <p:spPr>
          <a:xfrm>
            <a:off x="190500" y="1021550"/>
            <a:ext cx="8735700" cy="2955300"/>
          </a:xfrm>
          <a:prstGeom prst="rect">
            <a:avLst/>
          </a:prstGeom>
          <a:solidFill>
            <a:schemeClr val="lt1"/>
          </a:solidFill>
          <a:ln w="76200"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marL="457200" lvl="0" indent="-419100" algn="l" rtl="0">
              <a:spcBef>
                <a:spcPts val="0"/>
              </a:spcBef>
              <a:spcAft>
                <a:spcPts val="0"/>
              </a:spcAft>
              <a:buClr>
                <a:schemeClr val="dk1"/>
              </a:buClr>
              <a:buSzPts val="3000"/>
              <a:buFont typeface="Chelsea Market"/>
              <a:buChar char="●"/>
            </a:pPr>
            <a:r>
              <a:rPr lang="en" sz="3000" b="1">
                <a:solidFill>
                  <a:schemeClr val="dk1"/>
                </a:solidFill>
                <a:latin typeface="Chelsea Market"/>
                <a:ea typeface="Chelsea Market"/>
                <a:cs typeface="Chelsea Market"/>
                <a:sym typeface="Chelsea Market"/>
              </a:rPr>
              <a:t>Station #1:  Play Doh-</a:t>
            </a:r>
            <a:r>
              <a:rPr lang="en" sz="3000">
                <a:solidFill>
                  <a:schemeClr val="dk1"/>
                </a:solidFill>
                <a:latin typeface="Chelsea Market"/>
                <a:ea typeface="Chelsea Market"/>
                <a:cs typeface="Chelsea Market"/>
                <a:sym typeface="Chelsea Market"/>
              </a:rPr>
              <a:t> Relax with the soft, squishy, smooth feeling of play dough.  </a:t>
            </a:r>
            <a:endParaRPr sz="3000">
              <a:solidFill>
                <a:schemeClr val="dk1"/>
              </a:solidFill>
              <a:latin typeface="Chelsea Market"/>
              <a:ea typeface="Chelsea Market"/>
              <a:cs typeface="Chelsea Market"/>
              <a:sym typeface="Chelsea Market"/>
            </a:endParaRPr>
          </a:p>
          <a:p>
            <a:pPr marL="457200" lvl="0" indent="-419100" algn="l" rtl="0">
              <a:spcBef>
                <a:spcPts val="0"/>
              </a:spcBef>
              <a:spcAft>
                <a:spcPts val="0"/>
              </a:spcAft>
              <a:buClr>
                <a:schemeClr val="dk1"/>
              </a:buClr>
              <a:buSzPts val="3000"/>
              <a:buFont typeface="Chelsea Market"/>
              <a:buChar char="●"/>
            </a:pPr>
            <a:r>
              <a:rPr lang="en" sz="3000" b="1">
                <a:solidFill>
                  <a:schemeClr val="dk1"/>
                </a:solidFill>
                <a:latin typeface="Chelsea Market"/>
                <a:ea typeface="Chelsea Market"/>
                <a:cs typeface="Chelsea Market"/>
                <a:sym typeface="Chelsea Market"/>
              </a:rPr>
              <a:t>Station #2: </a:t>
            </a:r>
            <a:r>
              <a:rPr lang="en" sz="3000" b="1" u="sng">
                <a:solidFill>
                  <a:schemeClr val="hlink"/>
                </a:solidFill>
                <a:latin typeface="Chelsea Market"/>
                <a:ea typeface="Chelsea Market"/>
                <a:cs typeface="Chelsea Market"/>
                <a:sym typeface="Chelsea Market"/>
                <a:hlinkClick r:id="rId4"/>
              </a:rPr>
              <a:t>Mindful Coloring</a:t>
            </a:r>
            <a:r>
              <a:rPr lang="en" sz="3000" b="1">
                <a:solidFill>
                  <a:schemeClr val="dk1"/>
                </a:solidFill>
                <a:latin typeface="Chelsea Market"/>
                <a:ea typeface="Chelsea Market"/>
                <a:cs typeface="Chelsea Market"/>
                <a:sym typeface="Chelsea Market"/>
              </a:rPr>
              <a:t>-</a:t>
            </a:r>
            <a:r>
              <a:rPr lang="en" sz="3000">
                <a:solidFill>
                  <a:schemeClr val="dk1"/>
                </a:solidFill>
                <a:latin typeface="Chelsea Market"/>
                <a:ea typeface="Chelsea Market"/>
                <a:cs typeface="Chelsea Market"/>
                <a:sym typeface="Chelsea Market"/>
              </a:rPr>
              <a:t> Choose a “Calm Coloring Sheet” to color.</a:t>
            </a:r>
            <a:endParaRPr sz="3000">
              <a:solidFill>
                <a:schemeClr val="dk1"/>
              </a:solidFill>
              <a:latin typeface="Chelsea Market"/>
              <a:ea typeface="Chelsea Market"/>
              <a:cs typeface="Chelsea Market"/>
              <a:sym typeface="Chelsea Market"/>
            </a:endParaRPr>
          </a:p>
          <a:p>
            <a:pPr marL="457200" lvl="0" indent="-419100" algn="l" rtl="0">
              <a:spcBef>
                <a:spcPts val="0"/>
              </a:spcBef>
              <a:spcAft>
                <a:spcPts val="0"/>
              </a:spcAft>
              <a:buClr>
                <a:schemeClr val="dk1"/>
              </a:buClr>
              <a:buSzPts val="3000"/>
              <a:buFont typeface="Chelsea Market"/>
              <a:buChar char="●"/>
            </a:pPr>
            <a:r>
              <a:rPr lang="en" sz="3000" b="1">
                <a:solidFill>
                  <a:schemeClr val="dk1"/>
                </a:solidFill>
                <a:latin typeface="Chelsea Market"/>
                <a:ea typeface="Chelsea Market"/>
                <a:cs typeface="Chelsea Market"/>
                <a:sym typeface="Chelsea Market"/>
              </a:rPr>
              <a:t>Station #3: “Worry Monsters”- </a:t>
            </a:r>
            <a:r>
              <a:rPr lang="en" sz="3000">
                <a:solidFill>
                  <a:schemeClr val="dk1"/>
                </a:solidFill>
                <a:latin typeface="Chelsea Market"/>
                <a:ea typeface="Chelsea Market"/>
                <a:cs typeface="Chelsea Market"/>
                <a:sym typeface="Chelsea Market"/>
              </a:rPr>
              <a:t>Make a “Monster” to gobble up your worries!  </a:t>
            </a:r>
            <a:endParaRPr sz="3000">
              <a:latin typeface="Chelsea Market"/>
              <a:ea typeface="Chelsea Market"/>
              <a:cs typeface="Chelsea Market"/>
              <a:sym typeface="Chelsea Marke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3135450" y="134025"/>
            <a:ext cx="2873100" cy="534300"/>
          </a:xfrm>
          <a:prstGeom prst="rect">
            <a:avLst/>
          </a:prstGeom>
          <a:solidFill>
            <a:schemeClr val="lt1"/>
          </a:solidFill>
          <a:ln w="38100" cap="flat" cmpd="sng">
            <a:solidFill>
              <a:srgbClr val="FF00FF"/>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2"/>
              </a:buClr>
              <a:buSzPts val="3300"/>
              <a:buFont typeface="Century Gothic"/>
              <a:buNone/>
            </a:pPr>
            <a:r>
              <a:rPr lang="en" sz="3000" b="1">
                <a:latin typeface="Chelsea Market"/>
                <a:ea typeface="Chelsea Market"/>
                <a:cs typeface="Chelsea Market"/>
                <a:sym typeface="Chelsea Market"/>
              </a:rPr>
              <a:t>Closing</a:t>
            </a:r>
            <a:endParaRPr sz="3000" b="1">
              <a:latin typeface="Chelsea Market"/>
              <a:ea typeface="Chelsea Market"/>
              <a:cs typeface="Chelsea Market"/>
              <a:sym typeface="Chelsea Market"/>
            </a:endParaRPr>
          </a:p>
        </p:txBody>
      </p:sp>
      <p:sp>
        <p:nvSpPr>
          <p:cNvPr id="173" name="Google Shape;173;p28"/>
          <p:cNvSpPr txBox="1"/>
          <p:nvPr/>
        </p:nvSpPr>
        <p:spPr>
          <a:xfrm>
            <a:off x="4572000" y="789063"/>
            <a:ext cx="4439700" cy="3124500"/>
          </a:xfrm>
          <a:prstGeom prst="rect">
            <a:avLst/>
          </a:prstGeom>
          <a:solidFill>
            <a:schemeClr val="lt1"/>
          </a:solidFill>
          <a:ln w="76200"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Chelsea Market"/>
                <a:ea typeface="Chelsea Market"/>
                <a:cs typeface="Chelsea Market"/>
                <a:sym typeface="Chelsea Market"/>
              </a:rPr>
              <a:t>1) What was your favorite part of this lesson?</a:t>
            </a:r>
            <a:endParaRPr sz="3000">
              <a:solidFill>
                <a:schemeClr val="dk1"/>
              </a:solidFill>
              <a:latin typeface="Chelsea Market"/>
              <a:ea typeface="Chelsea Market"/>
              <a:cs typeface="Chelsea Market"/>
              <a:sym typeface="Chelsea Market"/>
            </a:endParaRPr>
          </a:p>
          <a:p>
            <a:pPr marL="0" lvl="0" indent="0" algn="l" rtl="0">
              <a:spcBef>
                <a:spcPts val="0"/>
              </a:spcBef>
              <a:spcAft>
                <a:spcPts val="0"/>
              </a:spcAft>
              <a:buNone/>
            </a:pPr>
            <a:endParaRPr sz="1100">
              <a:solidFill>
                <a:schemeClr val="dk1"/>
              </a:solidFill>
              <a:latin typeface="Chelsea Market"/>
              <a:ea typeface="Chelsea Market"/>
              <a:cs typeface="Chelsea Market"/>
              <a:sym typeface="Chelsea Market"/>
            </a:endParaRPr>
          </a:p>
          <a:p>
            <a:pPr marL="0" lvl="0" indent="0" algn="l" rtl="0">
              <a:spcBef>
                <a:spcPts val="0"/>
              </a:spcBef>
              <a:spcAft>
                <a:spcPts val="0"/>
              </a:spcAft>
              <a:buNone/>
            </a:pPr>
            <a:r>
              <a:rPr lang="en" sz="3000">
                <a:solidFill>
                  <a:schemeClr val="dk1"/>
                </a:solidFill>
                <a:latin typeface="Chelsea Market"/>
                <a:ea typeface="Chelsea Market"/>
                <a:cs typeface="Chelsea Market"/>
                <a:sym typeface="Chelsea Market"/>
              </a:rPr>
              <a:t>2) What will you remember about this lesson?</a:t>
            </a:r>
            <a:endParaRPr sz="3000">
              <a:solidFill>
                <a:schemeClr val="dk1"/>
              </a:solidFill>
              <a:latin typeface="Chelsea Market"/>
              <a:ea typeface="Chelsea Market"/>
              <a:cs typeface="Chelsea Market"/>
              <a:sym typeface="Chelsea Market"/>
            </a:endParaRPr>
          </a:p>
        </p:txBody>
      </p:sp>
      <p:pic>
        <p:nvPicPr>
          <p:cNvPr id="174" name="Google Shape;174;p28"/>
          <p:cNvPicPr preferRelativeResize="0"/>
          <p:nvPr/>
        </p:nvPicPr>
        <p:blipFill>
          <a:blip r:embed="rId3">
            <a:alphaModFix/>
          </a:blip>
          <a:stretch>
            <a:fillRect/>
          </a:stretch>
        </p:blipFill>
        <p:spPr>
          <a:xfrm>
            <a:off x="116929" y="1437054"/>
            <a:ext cx="4227725" cy="2604650"/>
          </a:xfrm>
          <a:prstGeom prst="rect">
            <a:avLst/>
          </a:prstGeom>
          <a:noFill/>
          <a:ln w="76200" cap="flat" cmpd="sng">
            <a:solidFill>
              <a:schemeClr val="accent4"/>
            </a:solidFill>
            <a:prstDash val="solid"/>
            <a:round/>
            <a:headEnd type="none" w="sm" len="sm"/>
            <a:tailEnd type="none" w="sm" len="sm"/>
          </a:ln>
        </p:spPr>
      </p:pic>
      <p:pic>
        <p:nvPicPr>
          <p:cNvPr id="175" name="Google Shape;175;p28"/>
          <p:cNvPicPr preferRelativeResize="0"/>
          <p:nvPr/>
        </p:nvPicPr>
        <p:blipFill>
          <a:blip r:embed="rId4">
            <a:alphaModFix/>
          </a:blip>
          <a:stretch>
            <a:fillRect/>
          </a:stretch>
        </p:blipFill>
        <p:spPr>
          <a:xfrm>
            <a:off x="8376550" y="4326800"/>
            <a:ext cx="634500" cy="634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ctrTitle"/>
          </p:nvPr>
        </p:nvSpPr>
        <p:spPr>
          <a:xfrm>
            <a:off x="2312475" y="210250"/>
            <a:ext cx="4821300" cy="6912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91425" rIns="91425" bIns="91425" anchor="b" anchorCtr="0">
            <a:normAutofit/>
          </a:bodyPr>
          <a:lstStyle/>
          <a:p>
            <a:pPr marL="0" lvl="0" indent="0" algn="ctr" rtl="0">
              <a:spcBef>
                <a:spcPts val="0"/>
              </a:spcBef>
              <a:spcAft>
                <a:spcPts val="0"/>
              </a:spcAft>
              <a:buNone/>
            </a:pPr>
            <a:r>
              <a:rPr lang="en" sz="3000" dirty="0">
                <a:latin typeface="Chelsea Market"/>
                <a:ea typeface="Chelsea Market"/>
                <a:cs typeface="Chelsea Market"/>
                <a:sym typeface="Chelsea Market"/>
              </a:rPr>
              <a:t>Learning Objectives </a:t>
            </a:r>
            <a:endParaRPr sz="3000" dirty="0">
              <a:latin typeface="Chelsea Market"/>
              <a:ea typeface="Chelsea Market"/>
              <a:cs typeface="Chelsea Market"/>
              <a:sym typeface="Chelsea Market"/>
            </a:endParaRPr>
          </a:p>
        </p:txBody>
      </p:sp>
      <p:pic>
        <p:nvPicPr>
          <p:cNvPr id="79" name="Google Shape;79;p16"/>
          <p:cNvPicPr preferRelativeResize="0"/>
          <p:nvPr/>
        </p:nvPicPr>
        <p:blipFill>
          <a:blip r:embed="rId3">
            <a:alphaModFix/>
          </a:blip>
          <a:stretch>
            <a:fillRect/>
          </a:stretch>
        </p:blipFill>
        <p:spPr>
          <a:xfrm>
            <a:off x="8376550" y="4326800"/>
            <a:ext cx="634500" cy="634500"/>
          </a:xfrm>
          <a:prstGeom prst="rect">
            <a:avLst/>
          </a:prstGeom>
          <a:noFill/>
          <a:ln>
            <a:noFill/>
          </a:ln>
        </p:spPr>
      </p:pic>
      <p:sp>
        <p:nvSpPr>
          <p:cNvPr id="2" name="TextBox 1">
            <a:extLst>
              <a:ext uri="{FF2B5EF4-FFF2-40B4-BE49-F238E27FC236}">
                <a16:creationId xmlns:a16="http://schemas.microsoft.com/office/drawing/2014/main" id="{4E0FEAE5-D54F-C7C9-28F0-9882259554DF}"/>
              </a:ext>
            </a:extLst>
          </p:cNvPr>
          <p:cNvSpPr txBox="1"/>
          <p:nvPr/>
        </p:nvSpPr>
        <p:spPr>
          <a:xfrm>
            <a:off x="161365" y="1475334"/>
            <a:ext cx="8767482" cy="2308324"/>
          </a:xfrm>
          <a:prstGeom prst="rect">
            <a:avLst/>
          </a:prstGeom>
          <a:noFill/>
        </p:spPr>
        <p:txBody>
          <a:bodyPr wrap="square" rtlCol="0">
            <a:spAutoFit/>
          </a:bodyPr>
          <a:lstStyle/>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Chelsea Market"/>
              </a:rPr>
              <a:t> Students will learn age appropriate terms and concepts related to the parts of the brain that control various functions.  </a:t>
            </a:r>
          </a:p>
          <a:p>
            <a:pPr rtl="0" fontAlgn="base">
              <a:spcBef>
                <a:spcPts val="0"/>
              </a:spcBef>
              <a:spcAft>
                <a:spcPts val="0"/>
              </a:spcAft>
            </a:pPr>
            <a:endParaRPr lang="en-US" sz="2400" b="0" i="0" u="none" strike="noStrike" dirty="0">
              <a:solidFill>
                <a:srgbClr val="000000"/>
              </a:solidFill>
              <a:effectLst/>
              <a:latin typeface="Chelsea Market"/>
            </a:endParaRP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Chelsea Market"/>
              </a:rPr>
              <a:t> Students will make relevant connections between their body and mind (feelings/ emotions).  </a:t>
            </a:r>
          </a:p>
          <a:p>
            <a:endParaRPr lang="en-US" sz="2400" dirty="0">
              <a:latin typeface="Chelsea Marke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subTitle" idx="1"/>
          </p:nvPr>
        </p:nvSpPr>
        <p:spPr>
          <a:xfrm>
            <a:off x="1598800" y="961725"/>
            <a:ext cx="6040500" cy="875400"/>
          </a:xfrm>
          <a:prstGeom prst="rect">
            <a:avLst/>
          </a:prstGeom>
          <a:solidFill>
            <a:schemeClr val="lt1"/>
          </a:solidFill>
          <a:ln w="38100" cap="flat" cmpd="sng">
            <a:solidFill>
              <a:srgbClr val="00CBCA"/>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b="1" u="sng">
                <a:latin typeface="Chelsea Market"/>
                <a:ea typeface="Chelsea Market"/>
                <a:cs typeface="Chelsea Market"/>
                <a:sym typeface="Chelsea Market"/>
              </a:rPr>
              <a:t>Coping Skills Unit</a:t>
            </a:r>
            <a:endParaRPr b="1">
              <a:latin typeface="Chelsea Market"/>
              <a:ea typeface="Chelsea Market"/>
              <a:cs typeface="Chelsea Market"/>
              <a:sym typeface="Chelsea Market"/>
            </a:endParaRPr>
          </a:p>
          <a:p>
            <a:pPr marL="0" lvl="0" indent="0" algn="ctr" rtl="0">
              <a:spcBef>
                <a:spcPts val="0"/>
              </a:spcBef>
              <a:spcAft>
                <a:spcPts val="0"/>
              </a:spcAft>
              <a:buNone/>
            </a:pPr>
            <a:r>
              <a:rPr lang="en">
                <a:latin typeface="Chelsea Market"/>
                <a:ea typeface="Chelsea Market"/>
                <a:cs typeface="Chelsea Market"/>
                <a:sym typeface="Chelsea Market"/>
              </a:rPr>
              <a:t>Lesson #3:  Stress First Aid Kits</a:t>
            </a:r>
            <a:endParaRPr>
              <a:latin typeface="Chelsea Market"/>
              <a:ea typeface="Chelsea Market"/>
              <a:cs typeface="Chelsea Market"/>
              <a:sym typeface="Chelsea Market"/>
            </a:endParaRPr>
          </a:p>
        </p:txBody>
      </p:sp>
      <p:pic>
        <p:nvPicPr>
          <p:cNvPr id="181" name="Google Shape;181;p29"/>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182" name="Google Shape;182;p29"/>
          <p:cNvPicPr preferRelativeResize="0"/>
          <p:nvPr/>
        </p:nvPicPr>
        <p:blipFill>
          <a:blip r:embed="rId4">
            <a:alphaModFix/>
          </a:blip>
          <a:stretch>
            <a:fillRect/>
          </a:stretch>
        </p:blipFill>
        <p:spPr>
          <a:xfrm>
            <a:off x="2811302" y="2017000"/>
            <a:ext cx="3615503" cy="2889425"/>
          </a:xfrm>
          <a:prstGeom prst="rect">
            <a:avLst/>
          </a:prstGeom>
          <a:noFill/>
          <a:ln w="76200" cap="flat" cmpd="sng">
            <a:solidFill>
              <a:srgbClr val="FF00FF"/>
            </a:solidFill>
            <a:prstDash val="solid"/>
            <a:round/>
            <a:headEnd type="none" w="sm" len="sm"/>
            <a:tailEnd type="none" w="sm" len="sm"/>
          </a:ln>
        </p:spPr>
      </p:pic>
      <p:pic>
        <p:nvPicPr>
          <p:cNvPr id="183" name="Google Shape;183;p29"/>
          <p:cNvPicPr preferRelativeResize="0"/>
          <p:nvPr/>
        </p:nvPicPr>
        <p:blipFill>
          <a:blip r:embed="rId5">
            <a:alphaModFix/>
          </a:blip>
          <a:stretch>
            <a:fillRect/>
          </a:stretch>
        </p:blipFill>
        <p:spPr>
          <a:xfrm>
            <a:off x="2638425" y="0"/>
            <a:ext cx="3867150" cy="990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p:cNvSpPr txBox="1">
            <a:spLocks noGrp="1"/>
          </p:cNvSpPr>
          <p:nvPr>
            <p:ph type="ctrTitle"/>
          </p:nvPr>
        </p:nvSpPr>
        <p:spPr>
          <a:xfrm>
            <a:off x="797775" y="238250"/>
            <a:ext cx="7578900" cy="632700"/>
          </a:xfrm>
          <a:prstGeom prst="rect">
            <a:avLst/>
          </a:prstGeom>
          <a:solidFill>
            <a:schemeClr val="lt1"/>
          </a:solidFill>
          <a:ln w="38100" cap="flat" cmpd="sng">
            <a:solidFill>
              <a:srgbClr val="00CBCA"/>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Chelsea Market"/>
                <a:ea typeface="Chelsea Market"/>
                <a:cs typeface="Chelsea Market"/>
                <a:sym typeface="Chelsea Market"/>
              </a:rPr>
              <a:t>Agenda:  What are we doing today? </a:t>
            </a:r>
            <a:endParaRPr sz="3000" b="1">
              <a:latin typeface="Chelsea Market"/>
              <a:ea typeface="Chelsea Market"/>
              <a:cs typeface="Chelsea Market"/>
              <a:sym typeface="Chelsea Market"/>
            </a:endParaRPr>
          </a:p>
        </p:txBody>
      </p:sp>
      <p:pic>
        <p:nvPicPr>
          <p:cNvPr id="189" name="Google Shape;189;p30"/>
          <p:cNvPicPr preferRelativeResize="0"/>
          <p:nvPr/>
        </p:nvPicPr>
        <p:blipFill>
          <a:blip r:embed="rId3">
            <a:alphaModFix/>
          </a:blip>
          <a:stretch>
            <a:fillRect/>
          </a:stretch>
        </p:blipFill>
        <p:spPr>
          <a:xfrm>
            <a:off x="8376550" y="4326800"/>
            <a:ext cx="634500" cy="634500"/>
          </a:xfrm>
          <a:prstGeom prst="rect">
            <a:avLst/>
          </a:prstGeom>
          <a:noFill/>
          <a:ln>
            <a:noFill/>
          </a:ln>
        </p:spPr>
      </p:pic>
      <p:sp>
        <p:nvSpPr>
          <p:cNvPr id="190" name="Google Shape;190;p30"/>
          <p:cNvSpPr txBox="1"/>
          <p:nvPr/>
        </p:nvSpPr>
        <p:spPr>
          <a:xfrm>
            <a:off x="190625" y="1021550"/>
            <a:ext cx="8128800" cy="3417000"/>
          </a:xfrm>
          <a:prstGeom prst="rect">
            <a:avLst/>
          </a:prstGeom>
          <a:solidFill>
            <a:schemeClr val="lt1"/>
          </a:solidFill>
          <a:ln w="76200" cap="flat" cmpd="sng">
            <a:solidFill>
              <a:srgbClr val="FF00FF"/>
            </a:solidFill>
            <a:prstDash val="solid"/>
            <a:round/>
            <a:headEnd type="none" w="sm" len="sm"/>
            <a:tailEnd type="none" w="sm" len="sm"/>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Chelsea Market"/>
              <a:buChar char="●"/>
            </a:pPr>
            <a:r>
              <a:rPr lang="en" sz="2400" b="1">
                <a:latin typeface="Chelsea Market"/>
                <a:ea typeface="Chelsea Market"/>
                <a:cs typeface="Chelsea Market"/>
                <a:sym typeface="Chelsea Market"/>
              </a:rPr>
              <a:t>Introduction: </a:t>
            </a:r>
            <a:endParaRPr sz="2400" b="1">
              <a:latin typeface="Chelsea Market"/>
              <a:ea typeface="Chelsea Market"/>
              <a:cs typeface="Chelsea Market"/>
              <a:sym typeface="Chelsea Market"/>
            </a:endParaRPr>
          </a:p>
          <a:p>
            <a:pPr marL="914400" lvl="1" indent="-381000" algn="l" rtl="0">
              <a:spcBef>
                <a:spcPts val="0"/>
              </a:spcBef>
              <a:spcAft>
                <a:spcPts val="0"/>
              </a:spcAft>
              <a:buSzPts val="2400"/>
              <a:buFont typeface="Chelsea Market"/>
              <a:buChar char="○"/>
            </a:pPr>
            <a:r>
              <a:rPr lang="en" sz="2400" b="1">
                <a:latin typeface="Chelsea Market"/>
                <a:ea typeface="Chelsea Market"/>
                <a:cs typeface="Chelsea Market"/>
                <a:sym typeface="Chelsea Market"/>
              </a:rPr>
              <a:t>Agenda</a:t>
            </a:r>
            <a:endParaRPr sz="2400" b="1">
              <a:latin typeface="Chelsea Market"/>
              <a:ea typeface="Chelsea Market"/>
              <a:cs typeface="Chelsea Market"/>
              <a:sym typeface="Chelsea Market"/>
            </a:endParaRPr>
          </a:p>
          <a:p>
            <a:pPr marL="914400" lvl="1" indent="-381000" algn="l" rtl="0">
              <a:spcBef>
                <a:spcPts val="0"/>
              </a:spcBef>
              <a:spcAft>
                <a:spcPts val="0"/>
              </a:spcAft>
              <a:buSzPts val="2400"/>
              <a:buFont typeface="Chelsea Market"/>
              <a:buChar char="○"/>
            </a:pPr>
            <a:r>
              <a:rPr lang="en" sz="2400" b="1">
                <a:latin typeface="Chelsea Market"/>
                <a:ea typeface="Chelsea Market"/>
                <a:cs typeface="Chelsea Market"/>
                <a:sym typeface="Chelsea Market"/>
              </a:rPr>
              <a:t>Expectations</a:t>
            </a:r>
            <a:endParaRPr sz="2400" b="1">
              <a:latin typeface="Chelsea Market"/>
              <a:ea typeface="Chelsea Market"/>
              <a:cs typeface="Chelsea Market"/>
              <a:sym typeface="Chelsea Market"/>
            </a:endParaRPr>
          </a:p>
          <a:p>
            <a:pPr marL="914400" lvl="1" indent="-381000" algn="l" rtl="0">
              <a:spcBef>
                <a:spcPts val="0"/>
              </a:spcBef>
              <a:spcAft>
                <a:spcPts val="0"/>
              </a:spcAft>
              <a:buSzPts val="2400"/>
              <a:buFont typeface="Chelsea Market"/>
              <a:buChar char="○"/>
            </a:pPr>
            <a:r>
              <a:rPr lang="en" sz="2400" b="1">
                <a:latin typeface="Chelsea Market"/>
                <a:ea typeface="Chelsea Market"/>
                <a:cs typeface="Chelsea Market"/>
                <a:sym typeface="Chelsea Market"/>
              </a:rPr>
              <a:t>Story/ Video:  </a:t>
            </a:r>
            <a:r>
              <a:rPr lang="en" sz="2400">
                <a:latin typeface="Chelsea Market"/>
                <a:ea typeface="Chelsea Market"/>
                <a:cs typeface="Chelsea Market"/>
                <a:sym typeface="Chelsea Market"/>
              </a:rPr>
              <a:t>Ruby Finds a Worry</a:t>
            </a:r>
            <a:endParaRPr sz="2400">
              <a:latin typeface="Chelsea Market"/>
              <a:ea typeface="Chelsea Market"/>
              <a:cs typeface="Chelsea Market"/>
              <a:sym typeface="Chelsea Market"/>
            </a:endParaRPr>
          </a:p>
          <a:p>
            <a:pPr marL="457200" lvl="0" indent="-381000" algn="l" rtl="0">
              <a:spcBef>
                <a:spcPts val="0"/>
              </a:spcBef>
              <a:spcAft>
                <a:spcPts val="0"/>
              </a:spcAft>
              <a:buClr>
                <a:schemeClr val="dk1"/>
              </a:buClr>
              <a:buSzPts val="2400"/>
              <a:buFont typeface="Chelsea Market"/>
              <a:buChar char="●"/>
            </a:pPr>
            <a:r>
              <a:rPr lang="en" sz="2400" b="1">
                <a:solidFill>
                  <a:schemeClr val="dk1"/>
                </a:solidFill>
                <a:latin typeface="Chelsea Market"/>
                <a:ea typeface="Chelsea Market"/>
                <a:cs typeface="Chelsea Market"/>
                <a:sym typeface="Chelsea Market"/>
              </a:rPr>
              <a:t>Discussion:  </a:t>
            </a:r>
            <a:endParaRPr sz="2400" b="1">
              <a:solidFill>
                <a:schemeClr val="dk1"/>
              </a:solidFill>
              <a:latin typeface="Chelsea Market"/>
              <a:ea typeface="Chelsea Market"/>
              <a:cs typeface="Chelsea Market"/>
              <a:sym typeface="Chelsea Market"/>
            </a:endParaRPr>
          </a:p>
          <a:p>
            <a:pPr marL="914400" lvl="1" indent="-342900" algn="l" rtl="0">
              <a:spcBef>
                <a:spcPts val="0"/>
              </a:spcBef>
              <a:spcAft>
                <a:spcPts val="0"/>
              </a:spcAft>
              <a:buClr>
                <a:schemeClr val="dk1"/>
              </a:buClr>
              <a:buSzPts val="1800"/>
              <a:buFont typeface="Chelsea Market"/>
              <a:buChar char="○"/>
            </a:pPr>
            <a:r>
              <a:rPr lang="en" sz="1800">
                <a:solidFill>
                  <a:schemeClr val="dk1"/>
                </a:solidFill>
                <a:latin typeface="Chelsea Market"/>
                <a:ea typeface="Chelsea Market"/>
                <a:cs typeface="Chelsea Market"/>
                <a:sym typeface="Chelsea Market"/>
              </a:rPr>
              <a:t>What kinds of things make you feel stressed/ worried?</a:t>
            </a:r>
            <a:endParaRPr sz="1800">
              <a:solidFill>
                <a:schemeClr val="dk1"/>
              </a:solidFill>
              <a:latin typeface="Chelsea Market"/>
              <a:ea typeface="Chelsea Market"/>
              <a:cs typeface="Chelsea Market"/>
              <a:sym typeface="Chelsea Market"/>
            </a:endParaRPr>
          </a:p>
          <a:p>
            <a:pPr marL="914400" lvl="1" indent="-342900" algn="l" rtl="0">
              <a:spcBef>
                <a:spcPts val="0"/>
              </a:spcBef>
              <a:spcAft>
                <a:spcPts val="0"/>
              </a:spcAft>
              <a:buClr>
                <a:schemeClr val="dk1"/>
              </a:buClr>
              <a:buSzPts val="1800"/>
              <a:buFont typeface="Chelsea Market"/>
              <a:buChar char="○"/>
            </a:pPr>
            <a:r>
              <a:rPr lang="en" sz="1800">
                <a:solidFill>
                  <a:schemeClr val="dk1"/>
                </a:solidFill>
                <a:latin typeface="Chelsea Market"/>
                <a:ea typeface="Chelsea Market"/>
                <a:cs typeface="Chelsea Market"/>
                <a:sym typeface="Chelsea Market"/>
              </a:rPr>
              <a:t>What kinds of things help you to feel better? </a:t>
            </a:r>
            <a:r>
              <a:rPr lang="en" sz="2400">
                <a:solidFill>
                  <a:schemeClr val="dk1"/>
                </a:solidFill>
                <a:latin typeface="Chelsea Market"/>
                <a:ea typeface="Chelsea Market"/>
                <a:cs typeface="Chelsea Market"/>
                <a:sym typeface="Chelsea Market"/>
              </a:rPr>
              <a:t> </a:t>
            </a:r>
            <a:endParaRPr sz="2400">
              <a:solidFill>
                <a:schemeClr val="dk1"/>
              </a:solidFill>
              <a:latin typeface="Chelsea Market"/>
              <a:ea typeface="Chelsea Market"/>
              <a:cs typeface="Chelsea Market"/>
              <a:sym typeface="Chelsea Market"/>
            </a:endParaRPr>
          </a:p>
          <a:p>
            <a:pPr marL="457200" lvl="0" indent="-381000" algn="l" rtl="0">
              <a:spcBef>
                <a:spcPts val="0"/>
              </a:spcBef>
              <a:spcAft>
                <a:spcPts val="0"/>
              </a:spcAft>
              <a:buClr>
                <a:schemeClr val="dk1"/>
              </a:buClr>
              <a:buSzPts val="2400"/>
              <a:buFont typeface="Chelsea Market"/>
              <a:buChar char="●"/>
            </a:pPr>
            <a:r>
              <a:rPr lang="en" sz="2400" b="1">
                <a:solidFill>
                  <a:schemeClr val="dk1"/>
                </a:solidFill>
                <a:latin typeface="Chelsea Market"/>
                <a:ea typeface="Chelsea Market"/>
                <a:cs typeface="Chelsea Market"/>
                <a:sym typeface="Chelsea Market"/>
              </a:rPr>
              <a:t>Activity:  </a:t>
            </a:r>
            <a:r>
              <a:rPr lang="en" sz="2400">
                <a:solidFill>
                  <a:schemeClr val="dk1"/>
                </a:solidFill>
                <a:latin typeface="Chelsea Market"/>
                <a:ea typeface="Chelsea Market"/>
                <a:cs typeface="Chelsea Market"/>
                <a:sym typeface="Chelsea Market"/>
              </a:rPr>
              <a:t>Stress First Aid Kit</a:t>
            </a:r>
            <a:endParaRPr sz="2400">
              <a:solidFill>
                <a:schemeClr val="dk1"/>
              </a:solidFill>
              <a:latin typeface="Chelsea Market"/>
              <a:ea typeface="Chelsea Market"/>
              <a:cs typeface="Chelsea Market"/>
              <a:sym typeface="Chelsea Market"/>
            </a:endParaRPr>
          </a:p>
          <a:p>
            <a:pPr marL="457200" lvl="0" indent="-381000" algn="l" rtl="0">
              <a:spcBef>
                <a:spcPts val="0"/>
              </a:spcBef>
              <a:spcAft>
                <a:spcPts val="0"/>
              </a:spcAft>
              <a:buSzPts val="2400"/>
              <a:buFont typeface="Chelsea Market"/>
              <a:buChar char="●"/>
            </a:pPr>
            <a:r>
              <a:rPr lang="en" sz="2400" b="1">
                <a:latin typeface="Chelsea Market"/>
                <a:ea typeface="Chelsea Market"/>
                <a:cs typeface="Chelsea Market"/>
                <a:sym typeface="Chelsea Market"/>
              </a:rPr>
              <a:t>Close</a:t>
            </a:r>
            <a:endParaRPr sz="2400" b="1">
              <a:latin typeface="Chelsea Market"/>
              <a:ea typeface="Chelsea Market"/>
              <a:cs typeface="Chelsea Market"/>
              <a:sym typeface="Chelsea Market"/>
            </a:endParaRPr>
          </a:p>
        </p:txBody>
      </p:sp>
      <p:pic>
        <p:nvPicPr>
          <p:cNvPr id="191" name="Google Shape;191;p30"/>
          <p:cNvPicPr preferRelativeResize="0"/>
          <p:nvPr/>
        </p:nvPicPr>
        <p:blipFill>
          <a:blip r:embed="rId4">
            <a:alphaModFix/>
          </a:blip>
          <a:stretch>
            <a:fillRect/>
          </a:stretch>
        </p:blipFill>
        <p:spPr>
          <a:xfrm>
            <a:off x="6615550" y="1350800"/>
            <a:ext cx="1457000" cy="1164400"/>
          </a:xfrm>
          <a:prstGeom prst="rect">
            <a:avLst/>
          </a:prstGeom>
          <a:noFill/>
          <a:ln w="76200" cap="flat" cmpd="sng">
            <a:solidFill>
              <a:srgbClr val="6AA84F"/>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ctrTitle"/>
          </p:nvPr>
        </p:nvSpPr>
        <p:spPr>
          <a:xfrm>
            <a:off x="2312475" y="210250"/>
            <a:ext cx="4821300" cy="691200"/>
          </a:xfrm>
          <a:prstGeom prst="rect">
            <a:avLst/>
          </a:prstGeom>
          <a:solidFill>
            <a:schemeClr val="lt1"/>
          </a:solidFill>
          <a:ln w="38100" cap="flat" cmpd="sng">
            <a:solidFill>
              <a:srgbClr val="00CBCA"/>
            </a:solidFill>
            <a:prstDash val="solid"/>
            <a:round/>
            <a:headEnd type="none" w="sm" len="sm"/>
            <a:tailEnd type="none" w="sm" len="sm"/>
          </a:ln>
        </p:spPr>
        <p:txBody>
          <a:bodyPr spcFirstLastPara="1" wrap="square" lIns="91425" tIns="91425" rIns="91425" bIns="91425" anchor="b" anchorCtr="0">
            <a:normAutofit/>
          </a:bodyPr>
          <a:lstStyle/>
          <a:p>
            <a:pPr marL="0" lvl="0" indent="0" algn="ctr" rtl="0">
              <a:spcBef>
                <a:spcPts val="0"/>
              </a:spcBef>
              <a:spcAft>
                <a:spcPts val="0"/>
              </a:spcAft>
              <a:buNone/>
            </a:pPr>
            <a:r>
              <a:rPr lang="en" sz="3000" b="1">
                <a:latin typeface="Chelsea Market"/>
                <a:ea typeface="Chelsea Market"/>
                <a:cs typeface="Chelsea Market"/>
                <a:sym typeface="Chelsea Market"/>
              </a:rPr>
              <a:t>Lesson Expectations</a:t>
            </a:r>
            <a:endParaRPr sz="3000" b="1">
              <a:latin typeface="Chelsea Market"/>
              <a:ea typeface="Chelsea Market"/>
              <a:cs typeface="Chelsea Market"/>
              <a:sym typeface="Chelsea Market"/>
            </a:endParaRPr>
          </a:p>
        </p:txBody>
      </p:sp>
      <p:pic>
        <p:nvPicPr>
          <p:cNvPr id="197" name="Google Shape;197;p31"/>
          <p:cNvPicPr preferRelativeResize="0"/>
          <p:nvPr/>
        </p:nvPicPr>
        <p:blipFill>
          <a:blip r:embed="rId3">
            <a:alphaModFix/>
          </a:blip>
          <a:stretch>
            <a:fillRect/>
          </a:stretch>
        </p:blipFill>
        <p:spPr>
          <a:xfrm>
            <a:off x="8376550" y="4326800"/>
            <a:ext cx="634500" cy="634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a:spLocks noGrp="1"/>
          </p:cNvSpPr>
          <p:nvPr>
            <p:ph type="ctrTitle"/>
          </p:nvPr>
        </p:nvSpPr>
        <p:spPr>
          <a:xfrm>
            <a:off x="1805250" y="126100"/>
            <a:ext cx="5533500" cy="565200"/>
          </a:xfrm>
          <a:prstGeom prst="rect">
            <a:avLst/>
          </a:prstGeom>
          <a:solidFill>
            <a:schemeClr val="lt1"/>
          </a:solidFill>
          <a:ln w="38100" cap="flat" cmpd="sng">
            <a:solidFill>
              <a:srgbClr val="00CBCA"/>
            </a:solidFill>
            <a:prstDash val="solid"/>
            <a:round/>
            <a:headEnd type="none" w="sm" len="sm"/>
            <a:tailEnd type="none" w="sm" len="sm"/>
          </a:ln>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000" b="1">
                <a:latin typeface="Chelsea Market"/>
                <a:ea typeface="Chelsea Market"/>
                <a:cs typeface="Chelsea Market"/>
                <a:sym typeface="Chelsea Market"/>
              </a:rPr>
              <a:t>Lesson Expectations: 5 Senses</a:t>
            </a:r>
            <a:endParaRPr sz="3000" b="1">
              <a:latin typeface="Chelsea Market"/>
              <a:ea typeface="Chelsea Market"/>
              <a:cs typeface="Chelsea Market"/>
              <a:sym typeface="Chelsea Market"/>
            </a:endParaRPr>
          </a:p>
        </p:txBody>
      </p:sp>
      <p:sp>
        <p:nvSpPr>
          <p:cNvPr id="203" name="Google Shape;203;p32"/>
          <p:cNvSpPr txBox="1"/>
          <p:nvPr/>
        </p:nvSpPr>
        <p:spPr>
          <a:xfrm>
            <a:off x="378400" y="1009075"/>
            <a:ext cx="440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04" name="Google Shape;204;p32"/>
          <p:cNvSpPr txBox="1">
            <a:spLocks noGrp="1"/>
          </p:cNvSpPr>
          <p:nvPr>
            <p:ph type="ctrTitle"/>
          </p:nvPr>
        </p:nvSpPr>
        <p:spPr>
          <a:xfrm>
            <a:off x="226550" y="1059875"/>
            <a:ext cx="4595400" cy="3481500"/>
          </a:xfrm>
          <a:prstGeom prst="rect">
            <a:avLst/>
          </a:prstGeom>
          <a:solidFill>
            <a:schemeClr val="lt1"/>
          </a:solidFill>
          <a:ln w="76200"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helsea Market"/>
              <a:buChar char="●"/>
            </a:pPr>
            <a:r>
              <a:rPr lang="en" sz="1800" b="1">
                <a:latin typeface="Chelsea Market"/>
                <a:ea typeface="Chelsea Market"/>
                <a:cs typeface="Chelsea Market"/>
                <a:sym typeface="Chelsea Market"/>
              </a:rPr>
              <a:t>Eyes: </a:t>
            </a:r>
            <a:r>
              <a:rPr lang="en" sz="1800">
                <a:latin typeface="Chelsea Market"/>
                <a:ea typeface="Chelsea Market"/>
                <a:cs typeface="Chelsea Market"/>
                <a:sym typeface="Chelsea Market"/>
              </a:rPr>
              <a:t> On me!</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a:latin typeface="Chelsea Market"/>
                <a:ea typeface="Chelsea Market"/>
                <a:cs typeface="Chelsea Market"/>
                <a:sym typeface="Chelsea Market"/>
              </a:rPr>
              <a:t>Ears:  </a:t>
            </a:r>
            <a:r>
              <a:rPr lang="en" sz="1800">
                <a:latin typeface="Chelsea Market"/>
                <a:ea typeface="Chelsea Market"/>
                <a:cs typeface="Chelsea Market"/>
                <a:sym typeface="Chelsea Market"/>
              </a:rPr>
              <a:t>Open and listening!</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a:latin typeface="Chelsea Market"/>
                <a:ea typeface="Chelsea Market"/>
                <a:cs typeface="Chelsea Market"/>
                <a:sym typeface="Chelsea Market"/>
              </a:rPr>
              <a:t>Lips:  </a:t>
            </a:r>
            <a:r>
              <a:rPr lang="en" sz="1800">
                <a:latin typeface="Chelsea Market"/>
                <a:ea typeface="Chelsea Market"/>
                <a:cs typeface="Chelsea Market"/>
                <a:sym typeface="Chelsea Market"/>
              </a:rPr>
              <a:t>Zipped, closed, and quiet!</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a:latin typeface="Chelsea Market"/>
                <a:ea typeface="Chelsea Market"/>
                <a:cs typeface="Chelsea Market"/>
                <a:sym typeface="Chelsea Market"/>
              </a:rPr>
              <a:t>Hands: </a:t>
            </a:r>
            <a:r>
              <a:rPr lang="en" sz="1800">
                <a:latin typeface="Chelsea Market"/>
                <a:ea typeface="Chelsea Market"/>
                <a:cs typeface="Chelsea Market"/>
                <a:sym typeface="Chelsea Market"/>
              </a:rPr>
              <a:t>In your lap and to yourself!</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a:latin typeface="Chelsea Market"/>
                <a:ea typeface="Chelsea Market"/>
                <a:cs typeface="Chelsea Market"/>
                <a:sym typeface="Chelsea Market"/>
              </a:rPr>
              <a:t>Nose:  </a:t>
            </a:r>
            <a:r>
              <a:rPr lang="en" sz="1800">
                <a:latin typeface="Chelsea Market"/>
                <a:ea typeface="Chelsea Market"/>
                <a:cs typeface="Chelsea Market"/>
                <a:sym typeface="Chelsea Market"/>
              </a:rPr>
              <a:t>Out of your neighbor’s business!  </a:t>
            </a:r>
            <a:endParaRPr sz="1800">
              <a:latin typeface="Chelsea Market"/>
              <a:ea typeface="Chelsea Market"/>
              <a:cs typeface="Chelsea Market"/>
              <a:sym typeface="Chelsea Market"/>
            </a:endParaRPr>
          </a:p>
          <a:p>
            <a:pPr marL="0" lvl="0" indent="0" algn="l" rtl="0">
              <a:spcBef>
                <a:spcPts val="0"/>
              </a:spcBef>
              <a:spcAft>
                <a:spcPts val="0"/>
              </a:spcAft>
              <a:buNone/>
            </a:pPr>
            <a:r>
              <a:rPr lang="en" sz="1800">
                <a:latin typeface="Chelsea Market"/>
                <a:ea typeface="Chelsea Market"/>
                <a:cs typeface="Chelsea Market"/>
                <a:sym typeface="Chelsea Market"/>
              </a:rPr>
              <a:t>(As a class family, you do SUCH a good job taking care of others, during our lesson, you get to take a “break” and I will take care of everyone!)</a:t>
            </a:r>
            <a:endParaRPr sz="1800">
              <a:latin typeface="Chelsea Market"/>
              <a:ea typeface="Chelsea Market"/>
              <a:cs typeface="Chelsea Market"/>
              <a:sym typeface="Chelsea Market"/>
            </a:endParaRPr>
          </a:p>
        </p:txBody>
      </p:sp>
      <p:pic>
        <p:nvPicPr>
          <p:cNvPr id="205" name="Google Shape;205;p32"/>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206" name="Google Shape;206;p32"/>
          <p:cNvPicPr preferRelativeResize="0"/>
          <p:nvPr/>
        </p:nvPicPr>
        <p:blipFill>
          <a:blip r:embed="rId4">
            <a:alphaModFix/>
          </a:blip>
          <a:stretch>
            <a:fillRect/>
          </a:stretch>
        </p:blipFill>
        <p:spPr>
          <a:xfrm>
            <a:off x="5049625" y="1350513"/>
            <a:ext cx="3830828" cy="2697625"/>
          </a:xfrm>
          <a:prstGeom prst="rect">
            <a:avLst/>
          </a:prstGeom>
          <a:noFill/>
          <a:ln w="76200" cap="flat" cmpd="sng">
            <a:solidFill>
              <a:srgbClr val="FF9900"/>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ctrTitle"/>
          </p:nvPr>
        </p:nvSpPr>
        <p:spPr>
          <a:xfrm>
            <a:off x="3766200" y="238250"/>
            <a:ext cx="1611600" cy="632700"/>
          </a:xfrm>
          <a:prstGeom prst="rect">
            <a:avLst/>
          </a:prstGeom>
          <a:solidFill>
            <a:schemeClr val="lt1"/>
          </a:solidFill>
          <a:ln w="38100" cap="flat" cmpd="sng">
            <a:solidFill>
              <a:srgbClr val="00CBCA"/>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Chelsea Market"/>
                <a:ea typeface="Chelsea Market"/>
                <a:cs typeface="Chelsea Market"/>
                <a:sym typeface="Chelsea Market"/>
              </a:rPr>
              <a:t>Story</a:t>
            </a:r>
            <a:endParaRPr sz="3000" b="1">
              <a:latin typeface="Chelsea Market"/>
              <a:ea typeface="Chelsea Market"/>
              <a:cs typeface="Chelsea Market"/>
              <a:sym typeface="Chelsea Market"/>
            </a:endParaRPr>
          </a:p>
        </p:txBody>
      </p:sp>
      <p:pic>
        <p:nvPicPr>
          <p:cNvPr id="212" name="Google Shape;212;p33"/>
          <p:cNvPicPr preferRelativeResize="0"/>
          <p:nvPr/>
        </p:nvPicPr>
        <p:blipFill>
          <a:blip r:embed="rId3">
            <a:alphaModFix/>
          </a:blip>
          <a:stretch>
            <a:fillRect/>
          </a:stretch>
        </p:blipFill>
        <p:spPr>
          <a:xfrm>
            <a:off x="8376550" y="4326800"/>
            <a:ext cx="634500" cy="634500"/>
          </a:xfrm>
          <a:prstGeom prst="rect">
            <a:avLst/>
          </a:prstGeom>
          <a:noFill/>
          <a:ln>
            <a:noFill/>
          </a:ln>
        </p:spPr>
      </p:pic>
      <p:sp>
        <p:nvSpPr>
          <p:cNvPr id="213" name="Google Shape;213;p33"/>
          <p:cNvSpPr txBox="1"/>
          <p:nvPr/>
        </p:nvSpPr>
        <p:spPr>
          <a:xfrm>
            <a:off x="370250" y="1555800"/>
            <a:ext cx="4610700" cy="2031900"/>
          </a:xfrm>
          <a:prstGeom prst="rect">
            <a:avLst/>
          </a:prstGeom>
          <a:solidFill>
            <a:schemeClr val="lt1"/>
          </a:solidFill>
          <a:ln w="76200"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Chelsea Market"/>
                <a:ea typeface="Chelsea Market"/>
                <a:cs typeface="Chelsea Market"/>
                <a:sym typeface="Chelsea Market"/>
              </a:rPr>
              <a:t>What kinds of things make you feel stressed/ worried?</a:t>
            </a:r>
            <a:endParaRPr sz="2400">
              <a:latin typeface="Chelsea Market"/>
              <a:ea typeface="Chelsea Market"/>
              <a:cs typeface="Chelsea Market"/>
              <a:sym typeface="Chelsea Market"/>
            </a:endParaRPr>
          </a:p>
          <a:p>
            <a:pPr marL="0" lvl="0" indent="0" algn="ctr" rtl="0">
              <a:spcBef>
                <a:spcPts val="0"/>
              </a:spcBef>
              <a:spcAft>
                <a:spcPts val="0"/>
              </a:spcAft>
              <a:buNone/>
            </a:pPr>
            <a:endParaRPr sz="2400">
              <a:latin typeface="Chelsea Market"/>
              <a:ea typeface="Chelsea Market"/>
              <a:cs typeface="Chelsea Market"/>
              <a:sym typeface="Chelsea Market"/>
            </a:endParaRPr>
          </a:p>
          <a:p>
            <a:pPr marL="0" lvl="0" indent="0" algn="ctr" rtl="0">
              <a:spcBef>
                <a:spcPts val="0"/>
              </a:spcBef>
              <a:spcAft>
                <a:spcPts val="0"/>
              </a:spcAft>
              <a:buNone/>
            </a:pPr>
            <a:r>
              <a:rPr lang="en" sz="2400">
                <a:latin typeface="Chelsea Market"/>
                <a:ea typeface="Chelsea Market"/>
                <a:cs typeface="Chelsea Market"/>
                <a:sym typeface="Chelsea Market"/>
              </a:rPr>
              <a:t>What kinds of things help you to feel better?     </a:t>
            </a:r>
            <a:endParaRPr sz="2400">
              <a:latin typeface="Chelsea Market"/>
              <a:ea typeface="Chelsea Market"/>
              <a:cs typeface="Chelsea Market"/>
              <a:sym typeface="Chelsea Market"/>
            </a:endParaRPr>
          </a:p>
        </p:txBody>
      </p:sp>
      <p:pic>
        <p:nvPicPr>
          <p:cNvPr id="214" name="Google Shape;214;p33">
            <a:hlinkClick r:id="rId4"/>
          </p:cNvPr>
          <p:cNvPicPr preferRelativeResize="0"/>
          <p:nvPr/>
        </p:nvPicPr>
        <p:blipFill>
          <a:blip r:embed="rId5">
            <a:alphaModFix/>
          </a:blip>
          <a:stretch>
            <a:fillRect/>
          </a:stretch>
        </p:blipFill>
        <p:spPr>
          <a:xfrm>
            <a:off x="6041725" y="815350"/>
            <a:ext cx="2677725" cy="3373925"/>
          </a:xfrm>
          <a:prstGeom prst="rect">
            <a:avLst/>
          </a:prstGeom>
          <a:noFill/>
          <a:ln w="76200" cap="flat" cmpd="sng">
            <a:solidFill>
              <a:srgbClr val="F1C232"/>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4"/>
          <p:cNvSpPr txBox="1">
            <a:spLocks noGrp="1"/>
          </p:cNvSpPr>
          <p:nvPr>
            <p:ph type="title"/>
          </p:nvPr>
        </p:nvSpPr>
        <p:spPr>
          <a:xfrm>
            <a:off x="1817050" y="233750"/>
            <a:ext cx="5641800" cy="514200"/>
          </a:xfrm>
          <a:prstGeom prst="rect">
            <a:avLst/>
          </a:prstGeom>
          <a:solidFill>
            <a:schemeClr val="lt1"/>
          </a:solidFill>
          <a:ln w="38100" cap="flat" cmpd="sng">
            <a:solidFill>
              <a:srgbClr val="00CBCA"/>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2"/>
              </a:buClr>
              <a:buSzPts val="3300"/>
              <a:buFont typeface="Century Gothic"/>
              <a:buNone/>
            </a:pPr>
            <a:r>
              <a:rPr lang="en" sz="3000" b="1">
                <a:latin typeface="Chelsea Market"/>
                <a:ea typeface="Chelsea Market"/>
                <a:cs typeface="Chelsea Market"/>
                <a:sym typeface="Chelsea Market"/>
              </a:rPr>
              <a:t>Activity: Stress First Aid Kit</a:t>
            </a:r>
            <a:endParaRPr sz="3000" b="1">
              <a:latin typeface="Chelsea Market"/>
              <a:ea typeface="Chelsea Market"/>
              <a:cs typeface="Chelsea Market"/>
              <a:sym typeface="Chelsea Market"/>
            </a:endParaRPr>
          </a:p>
        </p:txBody>
      </p:sp>
      <p:pic>
        <p:nvPicPr>
          <p:cNvPr id="220" name="Google Shape;220;p34"/>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221" name="Google Shape;221;p34">
            <a:hlinkClick r:id="rId4"/>
          </p:cNvPr>
          <p:cNvPicPr preferRelativeResize="0"/>
          <p:nvPr/>
        </p:nvPicPr>
        <p:blipFill>
          <a:blip r:embed="rId5">
            <a:alphaModFix/>
          </a:blip>
          <a:stretch>
            <a:fillRect/>
          </a:stretch>
        </p:blipFill>
        <p:spPr>
          <a:xfrm>
            <a:off x="2830202" y="1270000"/>
            <a:ext cx="3615503" cy="2889425"/>
          </a:xfrm>
          <a:prstGeom prst="rect">
            <a:avLst/>
          </a:prstGeom>
          <a:noFill/>
          <a:ln w="76200" cap="flat" cmpd="sng">
            <a:solidFill>
              <a:srgbClr val="FF00FF"/>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5"/>
          <p:cNvSpPr txBox="1">
            <a:spLocks noGrp="1"/>
          </p:cNvSpPr>
          <p:nvPr>
            <p:ph type="title"/>
          </p:nvPr>
        </p:nvSpPr>
        <p:spPr>
          <a:xfrm>
            <a:off x="3135450" y="134025"/>
            <a:ext cx="2873100" cy="534300"/>
          </a:xfrm>
          <a:prstGeom prst="rect">
            <a:avLst/>
          </a:prstGeom>
          <a:solidFill>
            <a:schemeClr val="lt1"/>
          </a:solidFill>
          <a:ln w="38100" cap="flat" cmpd="sng">
            <a:solidFill>
              <a:srgbClr val="00CBCA"/>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2"/>
              </a:buClr>
              <a:buSzPts val="3300"/>
              <a:buFont typeface="Century Gothic"/>
              <a:buNone/>
            </a:pPr>
            <a:r>
              <a:rPr lang="en" sz="3000" b="1">
                <a:latin typeface="Chelsea Market"/>
                <a:ea typeface="Chelsea Market"/>
                <a:cs typeface="Chelsea Market"/>
                <a:sym typeface="Chelsea Market"/>
              </a:rPr>
              <a:t>Closing</a:t>
            </a:r>
            <a:endParaRPr sz="3000" b="1">
              <a:latin typeface="Chelsea Market"/>
              <a:ea typeface="Chelsea Market"/>
              <a:cs typeface="Chelsea Market"/>
              <a:sym typeface="Chelsea Market"/>
            </a:endParaRPr>
          </a:p>
        </p:txBody>
      </p:sp>
      <p:sp>
        <p:nvSpPr>
          <p:cNvPr id="227" name="Google Shape;227;p35"/>
          <p:cNvSpPr txBox="1"/>
          <p:nvPr/>
        </p:nvSpPr>
        <p:spPr>
          <a:xfrm>
            <a:off x="4572000" y="789063"/>
            <a:ext cx="4439700" cy="3124500"/>
          </a:xfrm>
          <a:prstGeom prst="rect">
            <a:avLst/>
          </a:prstGeom>
          <a:solidFill>
            <a:schemeClr val="lt1"/>
          </a:solidFill>
          <a:ln w="76200" cap="flat" cmpd="sng">
            <a:solidFill>
              <a:srgbClr val="FF00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Chelsea Market"/>
                <a:ea typeface="Chelsea Market"/>
                <a:cs typeface="Chelsea Market"/>
                <a:sym typeface="Chelsea Market"/>
              </a:rPr>
              <a:t>1) What was your favorite part of this lesson?</a:t>
            </a:r>
            <a:endParaRPr sz="3000">
              <a:solidFill>
                <a:schemeClr val="dk1"/>
              </a:solidFill>
              <a:latin typeface="Chelsea Market"/>
              <a:ea typeface="Chelsea Market"/>
              <a:cs typeface="Chelsea Market"/>
              <a:sym typeface="Chelsea Market"/>
            </a:endParaRPr>
          </a:p>
          <a:p>
            <a:pPr marL="0" lvl="0" indent="0" algn="l" rtl="0">
              <a:spcBef>
                <a:spcPts val="0"/>
              </a:spcBef>
              <a:spcAft>
                <a:spcPts val="0"/>
              </a:spcAft>
              <a:buNone/>
            </a:pPr>
            <a:endParaRPr sz="1100">
              <a:solidFill>
                <a:schemeClr val="dk1"/>
              </a:solidFill>
              <a:latin typeface="Chelsea Market"/>
              <a:ea typeface="Chelsea Market"/>
              <a:cs typeface="Chelsea Market"/>
              <a:sym typeface="Chelsea Market"/>
            </a:endParaRPr>
          </a:p>
          <a:p>
            <a:pPr marL="0" lvl="0" indent="0" algn="l" rtl="0">
              <a:spcBef>
                <a:spcPts val="0"/>
              </a:spcBef>
              <a:spcAft>
                <a:spcPts val="0"/>
              </a:spcAft>
              <a:buNone/>
            </a:pPr>
            <a:r>
              <a:rPr lang="en" sz="3000">
                <a:solidFill>
                  <a:schemeClr val="dk1"/>
                </a:solidFill>
                <a:latin typeface="Chelsea Market"/>
                <a:ea typeface="Chelsea Market"/>
                <a:cs typeface="Chelsea Market"/>
                <a:sym typeface="Chelsea Market"/>
              </a:rPr>
              <a:t>2) What will you remember about this lesson?</a:t>
            </a:r>
            <a:endParaRPr sz="3000">
              <a:solidFill>
                <a:schemeClr val="dk1"/>
              </a:solidFill>
              <a:latin typeface="Chelsea Market"/>
              <a:ea typeface="Chelsea Market"/>
              <a:cs typeface="Chelsea Market"/>
              <a:sym typeface="Chelsea Market"/>
            </a:endParaRPr>
          </a:p>
        </p:txBody>
      </p:sp>
      <p:pic>
        <p:nvPicPr>
          <p:cNvPr id="228" name="Google Shape;228;p35"/>
          <p:cNvPicPr preferRelativeResize="0"/>
          <p:nvPr/>
        </p:nvPicPr>
        <p:blipFill>
          <a:blip r:embed="rId3">
            <a:alphaModFix/>
          </a:blip>
          <a:stretch>
            <a:fillRect/>
          </a:stretch>
        </p:blipFill>
        <p:spPr>
          <a:xfrm>
            <a:off x="116929" y="1437054"/>
            <a:ext cx="4227725" cy="2604650"/>
          </a:xfrm>
          <a:prstGeom prst="rect">
            <a:avLst/>
          </a:prstGeom>
          <a:noFill/>
          <a:ln w="76200" cap="flat" cmpd="sng">
            <a:solidFill>
              <a:srgbClr val="FF9900"/>
            </a:solidFill>
            <a:prstDash val="solid"/>
            <a:round/>
            <a:headEnd type="none" w="sm" len="sm"/>
            <a:tailEnd type="none" w="sm" len="sm"/>
          </a:ln>
        </p:spPr>
      </p:pic>
      <p:pic>
        <p:nvPicPr>
          <p:cNvPr id="229" name="Google Shape;229;p35"/>
          <p:cNvPicPr preferRelativeResize="0"/>
          <p:nvPr/>
        </p:nvPicPr>
        <p:blipFill>
          <a:blip r:embed="rId4">
            <a:alphaModFix/>
          </a:blip>
          <a:stretch>
            <a:fillRect/>
          </a:stretch>
        </p:blipFill>
        <p:spPr>
          <a:xfrm>
            <a:off x="8376550" y="4326800"/>
            <a:ext cx="634500" cy="634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ctrTitle"/>
          </p:nvPr>
        </p:nvSpPr>
        <p:spPr>
          <a:xfrm>
            <a:off x="797775" y="238250"/>
            <a:ext cx="7578900" cy="6327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Chelsea Market"/>
                <a:ea typeface="Chelsea Market"/>
                <a:cs typeface="Chelsea Market"/>
                <a:sym typeface="Chelsea Market"/>
              </a:rPr>
              <a:t>Agenda:  What are we doing today? </a:t>
            </a:r>
            <a:endParaRPr sz="3000" b="1">
              <a:latin typeface="Chelsea Market"/>
              <a:ea typeface="Chelsea Market"/>
              <a:cs typeface="Chelsea Market"/>
              <a:sym typeface="Chelsea Market"/>
            </a:endParaRPr>
          </a:p>
        </p:txBody>
      </p:sp>
      <p:pic>
        <p:nvPicPr>
          <p:cNvPr id="80" name="Google Shape;80;p16"/>
          <p:cNvPicPr preferRelativeResize="0"/>
          <p:nvPr/>
        </p:nvPicPr>
        <p:blipFill>
          <a:blip r:embed="rId3">
            <a:alphaModFix/>
          </a:blip>
          <a:stretch>
            <a:fillRect/>
          </a:stretch>
        </p:blipFill>
        <p:spPr>
          <a:xfrm>
            <a:off x="8376550" y="4326800"/>
            <a:ext cx="634500" cy="634500"/>
          </a:xfrm>
          <a:prstGeom prst="rect">
            <a:avLst/>
          </a:prstGeom>
          <a:noFill/>
          <a:ln>
            <a:noFill/>
          </a:ln>
        </p:spPr>
      </p:pic>
      <p:sp>
        <p:nvSpPr>
          <p:cNvPr id="81" name="Google Shape;81;p16"/>
          <p:cNvSpPr txBox="1"/>
          <p:nvPr/>
        </p:nvSpPr>
        <p:spPr>
          <a:xfrm>
            <a:off x="456250" y="1021538"/>
            <a:ext cx="5235900" cy="3139291"/>
          </a:xfrm>
          <a:prstGeom prst="rect">
            <a:avLst/>
          </a:prstGeom>
          <a:solidFill>
            <a:schemeClr val="lt1"/>
          </a:solidFill>
          <a:ln w="76200" cap="flat" cmpd="sng">
            <a:solidFill>
              <a:srgbClr val="00CBCA"/>
            </a:solidFill>
            <a:prstDash val="solid"/>
            <a:round/>
            <a:headEnd type="none" w="sm" len="sm"/>
            <a:tailEnd type="none" w="sm" len="sm"/>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Chelsea Market"/>
              <a:buChar char="●"/>
            </a:pPr>
            <a:r>
              <a:rPr lang="en" sz="2400" b="1" dirty="0">
                <a:latin typeface="Chelsea Market"/>
                <a:ea typeface="Chelsea Market"/>
                <a:cs typeface="Chelsea Market"/>
                <a:sym typeface="Chelsea Market"/>
              </a:rPr>
              <a:t>Introduction: </a:t>
            </a:r>
            <a:endParaRPr sz="2400" b="1" dirty="0">
              <a:latin typeface="Chelsea Market"/>
              <a:ea typeface="Chelsea Market"/>
              <a:cs typeface="Chelsea Market"/>
              <a:sym typeface="Chelsea Market"/>
            </a:endParaRPr>
          </a:p>
          <a:p>
            <a:pPr marL="914400" lvl="1" indent="-381000" algn="l" rtl="0">
              <a:spcBef>
                <a:spcPts val="0"/>
              </a:spcBef>
              <a:spcAft>
                <a:spcPts val="0"/>
              </a:spcAft>
              <a:buSzPts val="2400"/>
              <a:buFont typeface="Chelsea Market"/>
              <a:buChar char="○"/>
            </a:pPr>
            <a:r>
              <a:rPr lang="en" sz="2400" b="1" dirty="0">
                <a:latin typeface="Chelsea Market"/>
                <a:ea typeface="Chelsea Market"/>
                <a:cs typeface="Chelsea Market"/>
                <a:sym typeface="Chelsea Market"/>
              </a:rPr>
              <a:t>Agenda</a:t>
            </a:r>
            <a:endParaRPr sz="2400" b="1" dirty="0">
              <a:latin typeface="Chelsea Market"/>
              <a:ea typeface="Chelsea Market"/>
              <a:cs typeface="Chelsea Market"/>
              <a:sym typeface="Chelsea Market"/>
            </a:endParaRPr>
          </a:p>
          <a:p>
            <a:pPr marL="914400" lvl="1" indent="-381000" algn="l" rtl="0">
              <a:spcBef>
                <a:spcPts val="0"/>
              </a:spcBef>
              <a:spcAft>
                <a:spcPts val="0"/>
              </a:spcAft>
              <a:buSzPts val="2400"/>
              <a:buFont typeface="Chelsea Market"/>
              <a:buChar char="○"/>
            </a:pPr>
            <a:r>
              <a:rPr lang="en" sz="2400" b="1" dirty="0">
                <a:latin typeface="Chelsea Market"/>
                <a:ea typeface="Chelsea Market"/>
                <a:cs typeface="Chelsea Market"/>
                <a:sym typeface="Chelsea Market"/>
              </a:rPr>
              <a:t>Expectations</a:t>
            </a:r>
          </a:p>
          <a:p>
            <a:pPr marL="914400" lvl="1" indent="-381000" algn="l" rtl="0">
              <a:spcBef>
                <a:spcPts val="0"/>
              </a:spcBef>
              <a:spcAft>
                <a:spcPts val="0"/>
              </a:spcAft>
              <a:buSzPts val="2400"/>
              <a:buFont typeface="Chelsea Market"/>
              <a:buChar char="○"/>
            </a:pPr>
            <a:r>
              <a:rPr lang="en" sz="2400" b="1" dirty="0">
                <a:latin typeface="Chelsea Market"/>
                <a:ea typeface="Chelsea Market"/>
                <a:cs typeface="Chelsea Market"/>
                <a:sym typeface="Chelsea Market"/>
              </a:rPr>
              <a:t>Video:  “</a:t>
            </a:r>
            <a:r>
              <a:rPr lang="en" sz="2400" dirty="0">
                <a:latin typeface="Chelsea Market"/>
                <a:ea typeface="Chelsea Market"/>
                <a:cs typeface="Chelsea Market"/>
                <a:sym typeface="Chelsea Market"/>
              </a:rPr>
              <a:t>Just Breathe”</a:t>
            </a:r>
            <a:r>
              <a:rPr lang="en" sz="1050" dirty="0">
                <a:solidFill>
                  <a:schemeClr val="dk1"/>
                </a:solidFill>
                <a:latin typeface="Open Sans"/>
                <a:ea typeface="Open Sans"/>
                <a:cs typeface="Open Sans"/>
                <a:sym typeface="Open Sans"/>
              </a:rPr>
              <a:t> </a:t>
            </a:r>
            <a:endParaRPr sz="1050" dirty="0">
              <a:solidFill>
                <a:schemeClr val="dk1"/>
              </a:solidFill>
              <a:latin typeface="Open Sans"/>
              <a:ea typeface="Open Sans"/>
              <a:cs typeface="Open Sans"/>
              <a:sym typeface="Open Sans"/>
            </a:endParaRPr>
          </a:p>
          <a:p>
            <a:pPr marL="457200" lvl="0" indent="-381000" algn="l" rtl="0">
              <a:spcBef>
                <a:spcPts val="0"/>
              </a:spcBef>
              <a:spcAft>
                <a:spcPts val="0"/>
              </a:spcAft>
              <a:buClr>
                <a:schemeClr val="dk1"/>
              </a:buClr>
              <a:buSzPts val="2400"/>
              <a:buFont typeface="Chelsea Market"/>
              <a:buChar char="●"/>
            </a:pPr>
            <a:r>
              <a:rPr lang="en" sz="2400" b="1" dirty="0">
                <a:solidFill>
                  <a:schemeClr val="dk1"/>
                </a:solidFill>
                <a:latin typeface="Chelsea Market"/>
                <a:ea typeface="Chelsea Market"/>
                <a:cs typeface="Chelsea Market"/>
                <a:sym typeface="Chelsea Market"/>
              </a:rPr>
              <a:t>Story/ Video:  My Body Sends a Signal </a:t>
            </a:r>
            <a:endParaRPr sz="2400" b="1" dirty="0">
              <a:solidFill>
                <a:schemeClr val="dk1"/>
              </a:solidFill>
              <a:latin typeface="Chelsea Market"/>
              <a:ea typeface="Chelsea Market"/>
              <a:cs typeface="Chelsea Market"/>
              <a:sym typeface="Chelsea Market"/>
            </a:endParaRPr>
          </a:p>
          <a:p>
            <a:pPr marL="457200" lvl="0" indent="-381000" algn="l" rtl="0">
              <a:spcBef>
                <a:spcPts val="0"/>
              </a:spcBef>
              <a:spcAft>
                <a:spcPts val="0"/>
              </a:spcAft>
              <a:buClr>
                <a:schemeClr val="dk1"/>
              </a:buClr>
              <a:buSzPts val="2400"/>
              <a:buFont typeface="Chelsea Market"/>
              <a:buChar char="●"/>
            </a:pPr>
            <a:r>
              <a:rPr lang="en" sz="2400" b="1" dirty="0">
                <a:solidFill>
                  <a:schemeClr val="dk1"/>
                </a:solidFill>
                <a:latin typeface="Chelsea Market"/>
                <a:ea typeface="Chelsea Market"/>
                <a:cs typeface="Chelsea Market"/>
                <a:sym typeface="Chelsea Market"/>
              </a:rPr>
              <a:t>Activity: </a:t>
            </a:r>
            <a:r>
              <a:rPr lang="en" sz="2400" dirty="0">
                <a:solidFill>
                  <a:schemeClr val="dk1"/>
                </a:solidFill>
                <a:latin typeface="Chelsea Market"/>
                <a:ea typeface="Chelsea Market"/>
                <a:cs typeface="Chelsea Market"/>
                <a:sym typeface="Chelsea Market"/>
              </a:rPr>
              <a:t>Brain Coloring Sheet</a:t>
            </a:r>
            <a:endParaRPr sz="2400" dirty="0">
              <a:solidFill>
                <a:schemeClr val="dk1"/>
              </a:solidFill>
              <a:latin typeface="Chelsea Market"/>
              <a:ea typeface="Chelsea Market"/>
              <a:cs typeface="Chelsea Market"/>
              <a:sym typeface="Chelsea Market"/>
            </a:endParaRPr>
          </a:p>
          <a:p>
            <a:pPr marL="457200" lvl="0" indent="-381000" algn="l" rtl="0">
              <a:spcBef>
                <a:spcPts val="0"/>
              </a:spcBef>
              <a:spcAft>
                <a:spcPts val="0"/>
              </a:spcAft>
              <a:buSzPts val="2400"/>
              <a:buFont typeface="Chelsea Market"/>
              <a:buChar char="●"/>
            </a:pPr>
            <a:r>
              <a:rPr lang="en" sz="2400" b="1" dirty="0">
                <a:latin typeface="Chelsea Market"/>
                <a:ea typeface="Chelsea Market"/>
                <a:cs typeface="Chelsea Market"/>
                <a:sym typeface="Chelsea Market"/>
              </a:rPr>
              <a:t>Close</a:t>
            </a:r>
            <a:endParaRPr sz="2400" b="1" dirty="0">
              <a:latin typeface="Chelsea Market"/>
              <a:ea typeface="Chelsea Market"/>
              <a:cs typeface="Chelsea Market"/>
              <a:sym typeface="Chelsea Market"/>
            </a:endParaRPr>
          </a:p>
        </p:txBody>
      </p:sp>
      <p:pic>
        <p:nvPicPr>
          <p:cNvPr id="82" name="Google Shape;82;p16"/>
          <p:cNvPicPr preferRelativeResize="0"/>
          <p:nvPr/>
        </p:nvPicPr>
        <p:blipFill>
          <a:blip r:embed="rId4">
            <a:alphaModFix/>
          </a:blip>
          <a:stretch>
            <a:fillRect/>
          </a:stretch>
        </p:blipFill>
        <p:spPr>
          <a:xfrm>
            <a:off x="6021113" y="1488513"/>
            <a:ext cx="2607135" cy="2453288"/>
          </a:xfrm>
          <a:prstGeom prst="rect">
            <a:avLst/>
          </a:prstGeom>
          <a:noFill/>
          <a:ln w="76200" cap="flat" cmpd="sng">
            <a:solidFill>
              <a:srgbClr val="F1C23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ctrTitle"/>
          </p:nvPr>
        </p:nvSpPr>
        <p:spPr>
          <a:xfrm>
            <a:off x="1805250" y="126100"/>
            <a:ext cx="5533500" cy="5652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000">
                <a:latin typeface="Chelsea Market"/>
                <a:ea typeface="Chelsea Market"/>
                <a:cs typeface="Chelsea Market"/>
                <a:sym typeface="Chelsea Market"/>
              </a:rPr>
              <a:t>Lesson Expectations: 5 Senses</a:t>
            </a:r>
            <a:endParaRPr sz="3000">
              <a:latin typeface="Chelsea Market"/>
              <a:ea typeface="Chelsea Market"/>
              <a:cs typeface="Chelsea Market"/>
              <a:sym typeface="Chelsea Market"/>
            </a:endParaRPr>
          </a:p>
        </p:txBody>
      </p:sp>
      <p:sp>
        <p:nvSpPr>
          <p:cNvPr id="85" name="Google Shape;85;p17"/>
          <p:cNvSpPr txBox="1"/>
          <p:nvPr/>
        </p:nvSpPr>
        <p:spPr>
          <a:xfrm>
            <a:off x="378400" y="1009075"/>
            <a:ext cx="440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6" name="Google Shape;86;p17"/>
          <p:cNvSpPr txBox="1">
            <a:spLocks noGrp="1"/>
          </p:cNvSpPr>
          <p:nvPr>
            <p:ph type="ctrTitle"/>
          </p:nvPr>
        </p:nvSpPr>
        <p:spPr>
          <a:xfrm>
            <a:off x="85900" y="993975"/>
            <a:ext cx="4693200" cy="3410700"/>
          </a:xfrm>
          <a:prstGeom prst="rect">
            <a:avLst/>
          </a:prstGeom>
          <a:solidFill>
            <a:schemeClr val="lt1"/>
          </a:solidFill>
          <a:ln w="76200" cap="flat" cmpd="sng">
            <a:solidFill>
              <a:srgbClr val="00CBCA"/>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helsea Market"/>
              <a:buChar char="●"/>
            </a:pPr>
            <a:r>
              <a:rPr lang="en" sz="1800" b="1" dirty="0">
                <a:latin typeface="Chelsea Market"/>
                <a:ea typeface="Chelsea Market"/>
                <a:cs typeface="Chelsea Market"/>
                <a:sym typeface="Chelsea Market"/>
              </a:rPr>
              <a:t>Eyes: </a:t>
            </a:r>
            <a:r>
              <a:rPr lang="en" sz="1800" dirty="0">
                <a:latin typeface="Chelsea Market"/>
                <a:ea typeface="Chelsea Market"/>
                <a:cs typeface="Chelsea Market"/>
                <a:sym typeface="Chelsea Market"/>
              </a:rPr>
              <a:t> On me!</a:t>
            </a:r>
            <a:endParaRPr sz="1800" dirty="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dirty="0">
                <a:latin typeface="Chelsea Market"/>
                <a:ea typeface="Chelsea Market"/>
                <a:cs typeface="Chelsea Market"/>
                <a:sym typeface="Chelsea Market"/>
              </a:rPr>
              <a:t>Ears:  </a:t>
            </a:r>
            <a:r>
              <a:rPr lang="en" sz="1800" dirty="0">
                <a:latin typeface="Chelsea Market"/>
                <a:ea typeface="Chelsea Market"/>
                <a:cs typeface="Chelsea Market"/>
                <a:sym typeface="Chelsea Market"/>
              </a:rPr>
              <a:t>Open and listening!</a:t>
            </a:r>
            <a:endParaRPr sz="1800" dirty="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dirty="0">
                <a:latin typeface="Chelsea Market"/>
                <a:ea typeface="Chelsea Market"/>
                <a:cs typeface="Chelsea Market"/>
                <a:sym typeface="Chelsea Market"/>
              </a:rPr>
              <a:t>Lips:  </a:t>
            </a:r>
            <a:r>
              <a:rPr lang="en" sz="1800" dirty="0">
                <a:latin typeface="Chelsea Market"/>
                <a:ea typeface="Chelsea Market"/>
                <a:cs typeface="Chelsea Market"/>
                <a:sym typeface="Chelsea Market"/>
              </a:rPr>
              <a:t>Zipped, closed, and quiet!</a:t>
            </a:r>
            <a:endParaRPr sz="1800" dirty="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dirty="0">
                <a:latin typeface="Chelsea Market"/>
                <a:ea typeface="Chelsea Market"/>
                <a:cs typeface="Chelsea Market"/>
                <a:sym typeface="Chelsea Market"/>
              </a:rPr>
              <a:t>Hands: </a:t>
            </a:r>
            <a:r>
              <a:rPr lang="en" sz="1800" dirty="0">
                <a:latin typeface="Chelsea Market"/>
                <a:ea typeface="Chelsea Market"/>
                <a:cs typeface="Chelsea Market"/>
                <a:sym typeface="Chelsea Market"/>
              </a:rPr>
              <a:t>In your lap and to yourself!</a:t>
            </a:r>
            <a:endParaRPr sz="1800" dirty="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dirty="0">
                <a:latin typeface="Chelsea Market"/>
                <a:ea typeface="Chelsea Market"/>
                <a:cs typeface="Chelsea Market"/>
                <a:sym typeface="Chelsea Market"/>
              </a:rPr>
              <a:t>Nose:  </a:t>
            </a:r>
            <a:r>
              <a:rPr lang="en" sz="1800" dirty="0">
                <a:latin typeface="Chelsea Market"/>
                <a:ea typeface="Chelsea Market"/>
                <a:cs typeface="Chelsea Market"/>
                <a:sym typeface="Chelsea Market"/>
              </a:rPr>
              <a:t>Out of your neighbor’s business!  </a:t>
            </a:r>
            <a:endParaRPr sz="1800" dirty="0">
              <a:latin typeface="Chelsea Market"/>
              <a:ea typeface="Chelsea Market"/>
              <a:cs typeface="Chelsea Market"/>
              <a:sym typeface="Chelsea Market"/>
            </a:endParaRPr>
          </a:p>
          <a:p>
            <a:pPr marL="0" lvl="0" indent="0" algn="l" rtl="0">
              <a:spcBef>
                <a:spcPts val="0"/>
              </a:spcBef>
              <a:spcAft>
                <a:spcPts val="0"/>
              </a:spcAft>
              <a:buNone/>
            </a:pPr>
            <a:r>
              <a:rPr lang="en" sz="1800" dirty="0">
                <a:latin typeface="Chelsea Market"/>
                <a:ea typeface="Chelsea Market"/>
                <a:cs typeface="Chelsea Market"/>
                <a:sym typeface="Chelsea Market"/>
              </a:rPr>
              <a:t>(As a class family, you do SUCH a good job taking care of others, during our lesson, you get to take a “break” and I will take care of everyone!)</a:t>
            </a:r>
            <a:endParaRPr sz="1800" dirty="0">
              <a:latin typeface="Chelsea Market"/>
              <a:ea typeface="Chelsea Market"/>
              <a:cs typeface="Chelsea Market"/>
              <a:sym typeface="Chelsea Market"/>
            </a:endParaRPr>
          </a:p>
        </p:txBody>
      </p:sp>
      <p:pic>
        <p:nvPicPr>
          <p:cNvPr id="87" name="Google Shape;87;p17"/>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88" name="Google Shape;88;p17"/>
          <p:cNvPicPr preferRelativeResize="0"/>
          <p:nvPr/>
        </p:nvPicPr>
        <p:blipFill>
          <a:blip r:embed="rId4">
            <a:alphaModFix/>
          </a:blip>
          <a:stretch>
            <a:fillRect/>
          </a:stretch>
        </p:blipFill>
        <p:spPr>
          <a:xfrm>
            <a:off x="4992800" y="1202876"/>
            <a:ext cx="4018250" cy="2829600"/>
          </a:xfrm>
          <a:prstGeom prst="rect">
            <a:avLst/>
          </a:prstGeom>
          <a:noFill/>
          <a:ln w="76200" cap="flat" cmpd="sng">
            <a:solidFill>
              <a:srgbClr val="9900FF"/>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subTitle" idx="1"/>
          </p:nvPr>
        </p:nvSpPr>
        <p:spPr>
          <a:xfrm>
            <a:off x="1598800" y="961725"/>
            <a:ext cx="6040500" cy="8754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b="1" u="sng">
                <a:latin typeface="Chelsea Market"/>
                <a:ea typeface="Chelsea Market"/>
                <a:cs typeface="Chelsea Market"/>
                <a:sym typeface="Chelsea Market"/>
              </a:rPr>
              <a:t>Coping Skills Unit</a:t>
            </a:r>
            <a:endParaRPr b="1">
              <a:latin typeface="Chelsea Market"/>
              <a:ea typeface="Chelsea Market"/>
              <a:cs typeface="Chelsea Market"/>
              <a:sym typeface="Chelsea Market"/>
            </a:endParaRPr>
          </a:p>
          <a:p>
            <a:pPr marL="0" lvl="0" indent="0" algn="ctr" rtl="0">
              <a:spcBef>
                <a:spcPts val="0"/>
              </a:spcBef>
              <a:spcAft>
                <a:spcPts val="0"/>
              </a:spcAft>
              <a:buNone/>
            </a:pPr>
            <a:r>
              <a:rPr lang="en">
                <a:latin typeface="Chelsea Market"/>
                <a:ea typeface="Chelsea Market"/>
                <a:cs typeface="Chelsea Market"/>
                <a:sym typeface="Chelsea Market"/>
              </a:rPr>
              <a:t>Lesson #1:  The Amygdala</a:t>
            </a:r>
            <a:endParaRPr>
              <a:latin typeface="Chelsea Market"/>
              <a:ea typeface="Chelsea Market"/>
              <a:cs typeface="Chelsea Market"/>
              <a:sym typeface="Chelsea Market"/>
            </a:endParaRPr>
          </a:p>
        </p:txBody>
      </p:sp>
      <p:pic>
        <p:nvPicPr>
          <p:cNvPr id="72" name="Google Shape;72;p15"/>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73" name="Google Shape;73;p15"/>
          <p:cNvPicPr preferRelativeResize="0"/>
          <p:nvPr/>
        </p:nvPicPr>
        <p:blipFill>
          <a:blip r:embed="rId4">
            <a:alphaModFix/>
          </a:blip>
          <a:stretch>
            <a:fillRect/>
          </a:stretch>
        </p:blipFill>
        <p:spPr>
          <a:xfrm>
            <a:off x="3083713" y="2071875"/>
            <a:ext cx="3070680" cy="2889425"/>
          </a:xfrm>
          <a:prstGeom prst="rect">
            <a:avLst/>
          </a:prstGeom>
          <a:noFill/>
          <a:ln w="76200" cap="flat" cmpd="sng">
            <a:solidFill>
              <a:srgbClr val="F1C232"/>
            </a:solidFill>
            <a:prstDash val="solid"/>
            <a:round/>
            <a:headEnd type="none" w="sm" len="sm"/>
            <a:tailEnd type="none" w="sm" len="sm"/>
          </a:ln>
        </p:spPr>
      </p:pic>
      <p:pic>
        <p:nvPicPr>
          <p:cNvPr id="74" name="Google Shape;74;p15"/>
          <p:cNvPicPr preferRelativeResize="0"/>
          <p:nvPr/>
        </p:nvPicPr>
        <p:blipFill>
          <a:blip r:embed="rId5">
            <a:alphaModFix/>
          </a:blip>
          <a:stretch>
            <a:fillRect/>
          </a:stretch>
        </p:blipFill>
        <p:spPr>
          <a:xfrm>
            <a:off x="2638425" y="0"/>
            <a:ext cx="3867150" cy="990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ctrTitle"/>
          </p:nvPr>
        </p:nvSpPr>
        <p:spPr>
          <a:xfrm>
            <a:off x="2837700" y="238250"/>
            <a:ext cx="3468600" cy="14625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Chelsea Market"/>
                <a:ea typeface="Chelsea Market"/>
                <a:cs typeface="Chelsea Market"/>
                <a:sym typeface="Chelsea Market"/>
              </a:rPr>
              <a:t>Introduction: “</a:t>
            </a:r>
            <a:r>
              <a:rPr lang="en" sz="3000">
                <a:latin typeface="Chelsea Market"/>
                <a:ea typeface="Chelsea Market"/>
                <a:cs typeface="Chelsea Market"/>
                <a:sym typeface="Chelsea Market"/>
              </a:rPr>
              <a:t>Just Breathe” Video</a:t>
            </a:r>
            <a:endParaRPr sz="3000">
              <a:latin typeface="Chelsea Market"/>
              <a:ea typeface="Chelsea Market"/>
              <a:cs typeface="Chelsea Market"/>
              <a:sym typeface="Chelsea Market"/>
            </a:endParaRPr>
          </a:p>
        </p:txBody>
      </p:sp>
      <p:pic>
        <p:nvPicPr>
          <p:cNvPr id="103" name="Google Shape;103;p19"/>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104" name="Google Shape;104;p19">
            <a:hlinkClick r:id="rId4"/>
          </p:cNvPr>
          <p:cNvPicPr preferRelativeResize="0"/>
          <p:nvPr/>
        </p:nvPicPr>
        <p:blipFill>
          <a:blip r:embed="rId5">
            <a:alphaModFix/>
          </a:blip>
          <a:stretch>
            <a:fillRect/>
          </a:stretch>
        </p:blipFill>
        <p:spPr>
          <a:xfrm>
            <a:off x="3149925" y="1853150"/>
            <a:ext cx="2844138" cy="2675975"/>
          </a:xfrm>
          <a:prstGeom prst="rect">
            <a:avLst/>
          </a:prstGeom>
          <a:noFill/>
          <a:ln w="76200" cap="flat" cmpd="sng">
            <a:solidFill>
              <a:srgbClr val="FF00FF"/>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ctrTitle"/>
          </p:nvPr>
        </p:nvSpPr>
        <p:spPr>
          <a:xfrm>
            <a:off x="3766200" y="238250"/>
            <a:ext cx="1611600" cy="6327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Chelsea Market"/>
                <a:ea typeface="Chelsea Market"/>
                <a:cs typeface="Chelsea Market"/>
                <a:sym typeface="Chelsea Market"/>
              </a:rPr>
              <a:t>Story</a:t>
            </a:r>
            <a:endParaRPr sz="3000" b="1">
              <a:latin typeface="Chelsea Market"/>
              <a:ea typeface="Chelsea Market"/>
              <a:cs typeface="Chelsea Market"/>
              <a:sym typeface="Chelsea Market"/>
            </a:endParaRPr>
          </a:p>
        </p:txBody>
      </p:sp>
      <p:pic>
        <p:nvPicPr>
          <p:cNvPr id="110" name="Google Shape;110;p20"/>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111" name="Google Shape;111;p20">
            <a:hlinkClick r:id="rId4"/>
          </p:cNvPr>
          <p:cNvPicPr preferRelativeResize="0"/>
          <p:nvPr/>
        </p:nvPicPr>
        <p:blipFill>
          <a:blip r:embed="rId5">
            <a:alphaModFix/>
          </a:blip>
          <a:stretch>
            <a:fillRect/>
          </a:stretch>
        </p:blipFill>
        <p:spPr>
          <a:xfrm>
            <a:off x="5568700" y="1001438"/>
            <a:ext cx="3140600" cy="3140625"/>
          </a:xfrm>
          <a:prstGeom prst="rect">
            <a:avLst/>
          </a:prstGeom>
          <a:noFill/>
          <a:ln w="76200" cap="flat" cmpd="sng">
            <a:solidFill>
              <a:srgbClr val="FF9900"/>
            </a:solidFill>
            <a:prstDash val="solid"/>
            <a:round/>
            <a:headEnd type="none" w="sm" len="sm"/>
            <a:tailEnd type="none" w="sm" len="sm"/>
          </a:ln>
        </p:spPr>
      </p:pic>
      <p:sp>
        <p:nvSpPr>
          <p:cNvPr id="112" name="Google Shape;112;p20"/>
          <p:cNvSpPr txBox="1"/>
          <p:nvPr/>
        </p:nvSpPr>
        <p:spPr>
          <a:xfrm>
            <a:off x="370250" y="1186500"/>
            <a:ext cx="4855500" cy="2770500"/>
          </a:xfrm>
          <a:prstGeom prst="rect">
            <a:avLst/>
          </a:prstGeom>
          <a:solidFill>
            <a:schemeClr val="lt1"/>
          </a:solidFill>
          <a:ln w="76200" cap="flat" cmpd="sng">
            <a:solidFill>
              <a:srgbClr val="00CBCA"/>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Chelsea Market"/>
                <a:ea typeface="Chelsea Market"/>
                <a:cs typeface="Chelsea Market"/>
                <a:sym typeface="Chelsea Market"/>
              </a:rPr>
              <a:t>Today, we will be learning about our feelings and emotions.  Our feelings and emotions are controlled by a part of our brain called </a:t>
            </a:r>
            <a:r>
              <a:rPr lang="en" sz="2400" b="1">
                <a:latin typeface="Chelsea Market"/>
                <a:ea typeface="Chelsea Market"/>
                <a:cs typeface="Chelsea Market"/>
                <a:sym typeface="Chelsea Market"/>
              </a:rPr>
              <a:t>THE AMYGDALA</a:t>
            </a:r>
            <a:r>
              <a:rPr lang="en" sz="2400">
                <a:latin typeface="Chelsea Market"/>
                <a:ea typeface="Chelsea Market"/>
                <a:cs typeface="Chelsea Market"/>
                <a:sym typeface="Chelsea Market"/>
              </a:rPr>
              <a:t>.  Let’s practice saying that word!  It’s tricky!  </a:t>
            </a:r>
            <a:endParaRPr sz="2400">
              <a:latin typeface="Chelsea Market"/>
              <a:ea typeface="Chelsea Market"/>
              <a:cs typeface="Chelsea Market"/>
              <a:sym typeface="Chelsea Marke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333375" y="400051"/>
            <a:ext cx="8410575" cy="461665"/>
          </a:xfrm>
        </p:spPr>
        <p:txBody>
          <a:bodyPr/>
          <a:lstStyle/>
          <a:p>
            <a:r>
              <a:rPr lang="en-US" dirty="0"/>
              <a:t>Brain Break Time!</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333375" y="1219039"/>
            <a:ext cx="5038725" cy="3415105"/>
          </a:xfrm>
        </p:spPr>
        <p:txBody>
          <a:bodyPr/>
          <a:lstStyle/>
          <a:p>
            <a:pPr marL="0" indent="0">
              <a:buNone/>
            </a:pPr>
            <a:endParaRPr lang="en-US" sz="2400" dirty="0"/>
          </a:p>
          <a:p>
            <a:pPr marL="0" indent="0">
              <a:buNone/>
            </a:pP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normAutofit fontScale="92500" lnSpcReduction="20000"/>
          </a:bodyPr>
          <a:lstStyle/>
          <a:p>
            <a:fld id="{C263D6C4-4840-40CC-AC84-17E24B3B7BDE}" type="slidenum">
              <a:rPr lang="en-US" smtClean="0"/>
              <a:pPr/>
              <a:t>8</a:t>
            </a:fld>
            <a:endParaRPr lang="en-US" dirty="0"/>
          </a:p>
        </p:txBody>
      </p:sp>
      <p:pic>
        <p:nvPicPr>
          <p:cNvPr id="3" name="Online Media 2" title="&quot;The Wiggle Dance!&quot; 🪱 /// Danny Go! Brain Break Songs for Kids">
            <a:hlinkClick r:id="" action="ppaction://media"/>
            <a:extLst>
              <a:ext uri="{FF2B5EF4-FFF2-40B4-BE49-F238E27FC236}">
                <a16:creationId xmlns:a16="http://schemas.microsoft.com/office/drawing/2014/main" id="{DCFFB5F2-3B19-6E1E-CB66-71194C957904}"/>
              </a:ext>
            </a:extLst>
          </p:cNvPr>
          <p:cNvPicPr>
            <a:picLocks noRot="1" noChangeAspect="1"/>
          </p:cNvPicPr>
          <p:nvPr>
            <a:videoFile r:link="rId1"/>
          </p:nvPr>
        </p:nvPicPr>
        <p:blipFill>
          <a:blip r:embed="rId4"/>
          <a:stretch>
            <a:fillRect/>
          </a:stretch>
        </p:blipFill>
        <p:spPr>
          <a:xfrm>
            <a:off x="333375" y="861716"/>
            <a:ext cx="8610840" cy="4148435"/>
          </a:xfrm>
          <a:prstGeom prst="rect">
            <a:avLst/>
          </a:prstGeom>
        </p:spPr>
      </p:pic>
    </p:spTree>
    <p:extLst>
      <p:ext uri="{BB962C8B-B14F-4D97-AF65-F5344CB8AC3E}">
        <p14:creationId xmlns:p14="http://schemas.microsoft.com/office/powerpoint/2010/main" val="36352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1817050" y="233750"/>
            <a:ext cx="5641800" cy="5142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2"/>
              </a:buClr>
              <a:buSzPct val="110000"/>
              <a:buFont typeface="Century Gothic"/>
              <a:buNone/>
            </a:pPr>
            <a:r>
              <a:rPr lang="en" sz="3000" b="1">
                <a:latin typeface="Chelsea Market"/>
                <a:ea typeface="Chelsea Market"/>
                <a:cs typeface="Chelsea Market"/>
                <a:sym typeface="Chelsea Market"/>
              </a:rPr>
              <a:t>Activity: Brain Coloring Sheet</a:t>
            </a:r>
            <a:endParaRPr sz="3000" b="1">
              <a:latin typeface="Chelsea Market"/>
              <a:ea typeface="Chelsea Market"/>
              <a:cs typeface="Chelsea Market"/>
              <a:sym typeface="Chelsea Market"/>
            </a:endParaRPr>
          </a:p>
        </p:txBody>
      </p:sp>
      <p:pic>
        <p:nvPicPr>
          <p:cNvPr id="118" name="Google Shape;118;p21"/>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119" name="Google Shape;119;p21">
            <a:hlinkClick r:id="rId4"/>
          </p:cNvPr>
          <p:cNvPicPr preferRelativeResize="0"/>
          <p:nvPr/>
        </p:nvPicPr>
        <p:blipFill>
          <a:blip r:embed="rId5">
            <a:alphaModFix/>
          </a:blip>
          <a:stretch>
            <a:fillRect/>
          </a:stretch>
        </p:blipFill>
        <p:spPr>
          <a:xfrm>
            <a:off x="2529563" y="909841"/>
            <a:ext cx="3860531" cy="3532750"/>
          </a:xfrm>
          <a:prstGeom prst="rect">
            <a:avLst/>
          </a:prstGeom>
          <a:noFill/>
          <a:ln w="76200" cap="flat" cmpd="sng">
            <a:solidFill>
              <a:srgbClr val="FF9900"/>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1463</Words>
  <Application>Microsoft Office PowerPoint</Application>
  <PresentationFormat>On-screen Show (16:9)</PresentationFormat>
  <Paragraphs>154</Paragraphs>
  <Slides>26</Slides>
  <Notes>26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Century Gothic</vt:lpstr>
      <vt:lpstr>Chelsea Market</vt:lpstr>
      <vt:lpstr>Open Sans</vt:lpstr>
      <vt:lpstr>Trade Gothic LT Pro</vt:lpstr>
      <vt:lpstr>Simple Light</vt:lpstr>
      <vt:lpstr>PowerPoint Presentation</vt:lpstr>
      <vt:lpstr>Learning Objectives </vt:lpstr>
      <vt:lpstr>Agenda:  What are we doing today? </vt:lpstr>
      <vt:lpstr>Lesson Expectations: 5 Senses</vt:lpstr>
      <vt:lpstr>PowerPoint Presentation</vt:lpstr>
      <vt:lpstr>Introduction: “Just Breathe” Video</vt:lpstr>
      <vt:lpstr>Story</vt:lpstr>
      <vt:lpstr>Brain Break Time!</vt:lpstr>
      <vt:lpstr>Activity: Brain Coloring Sheet</vt:lpstr>
      <vt:lpstr>Activity: Brain Coloring Sheet</vt:lpstr>
      <vt:lpstr>Closing</vt:lpstr>
      <vt:lpstr>Post-Test </vt:lpstr>
      <vt:lpstr>End of Lesson</vt:lpstr>
      <vt:lpstr>PowerPoint Presentation</vt:lpstr>
      <vt:lpstr>Agenda:  What are we doing today? </vt:lpstr>
      <vt:lpstr>Lesson Expectations</vt:lpstr>
      <vt:lpstr>Lesson Expectations: 5 Senses</vt:lpstr>
      <vt:lpstr>Activity: Relaxation Stations</vt:lpstr>
      <vt:lpstr>Closing</vt:lpstr>
      <vt:lpstr>PowerPoint Presentation</vt:lpstr>
      <vt:lpstr>Agenda:  What are we doing today? </vt:lpstr>
      <vt:lpstr>Lesson Expectations</vt:lpstr>
      <vt:lpstr>Lesson Expectations: 5 Senses</vt:lpstr>
      <vt:lpstr>Story</vt:lpstr>
      <vt:lpstr>Activity: Stress First Aid Kit</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Marissa A. Payne</dc:creator>
  <cp:lastModifiedBy>Marissa A. Payne</cp:lastModifiedBy>
  <cp:revision>7</cp:revision>
  <cp:lastPrinted>2023-09-12T17:36:51Z</cp:lastPrinted>
  <dcterms:modified xsi:type="dcterms:W3CDTF">2023-09-12T17:41:33Z</dcterms:modified>
</cp:coreProperties>
</file>