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1"/>
  </p:notesMasterIdLst>
  <p:sldIdLst>
    <p:sldId id="256" r:id="rId2"/>
    <p:sldId id="281" r:id="rId3"/>
    <p:sldId id="258" r:id="rId4"/>
    <p:sldId id="283" r:id="rId5"/>
    <p:sldId id="282" r:id="rId6"/>
    <p:sldId id="257" r:id="rId7"/>
    <p:sldId id="261" r:id="rId8"/>
    <p:sldId id="262" r:id="rId9"/>
    <p:sldId id="294" r:id="rId10"/>
    <p:sldId id="264" r:id="rId11"/>
    <p:sldId id="295" r:id="rId12"/>
    <p:sldId id="265" r:id="rId13"/>
    <p:sldId id="296" r:id="rId14"/>
    <p:sldId id="297"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cs.google.com/document/d/1K1Uwp779pZ_I0KMfYymzCkI6tMm2XFYs/edit?usp=sharing&amp;ouid=103153932147825378281&amp;rtpof=true&amp;sd=tru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ourthriftyideas.com/2013/09/paper-bag-monsters.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docs.google.com/presentation/d/1izXFmrXi5gDijYkky62lwpsdKyKZyDwvwlk2x-a82FQ/edit?usp=sharing" TargetMode="External"/><Relationship Id="rId4" Type="http://schemas.openxmlformats.org/officeDocument/2006/relationships/hyperlink" Target="https://docs.google.com/document/d/1JusYo4uhZQlxtwi8eP6ulTXvcZ_ztdJA/edit?usp=sharing&amp;ouid=103153932147825378281&amp;rtpof=true&amp;sd=tru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xZbsY-o5_AQ&amp;t=5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cs.google.com/document/d/13QyWi8ZEKEDuvABWY1ja6YG5Kl1Z6z2x/edit?usp=sharing&amp;ouid=103153932147825378281&amp;rtpof=true&amp;sd=tru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GlvREqs7L9s?list=TLGG6VZHqp8tylUyMjA4MjAyM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465afdcbd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465afdcbd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elsea Market"/>
                <a:ea typeface="Chelsea Market"/>
                <a:cs typeface="Chelsea Market"/>
                <a:sym typeface="Chelsea Market"/>
              </a:rPr>
              <a:t>Unit Cover Slide</a:t>
            </a:r>
            <a:endParaRPr>
              <a:latin typeface="Chelsea Market"/>
              <a:ea typeface="Chelsea Market"/>
              <a:cs typeface="Chelsea Market"/>
              <a:sym typeface="Chelsea Marke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465afdcbd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r>
              <a:rPr lang="en" b="1" u="sng" dirty="0">
                <a:solidFill>
                  <a:schemeClr val="hlink"/>
                </a:solidFill>
                <a:latin typeface="Chelsea Market"/>
                <a:ea typeface="Chelsea Market"/>
                <a:cs typeface="Chelsea Market"/>
                <a:sym typeface="Chelsea Market"/>
                <a:hlinkClick r:id="rId3"/>
              </a:rPr>
              <a:t>Brain Parts Sort</a:t>
            </a:r>
            <a:r>
              <a:rPr lang="en" b="1" dirty="0">
                <a:latin typeface="Chelsea Market"/>
                <a:ea typeface="Chelsea Market"/>
                <a:cs typeface="Chelsea Market"/>
                <a:sym typeface="Chelsea Market"/>
              </a:rPr>
              <a:t> </a:t>
            </a:r>
            <a:r>
              <a:rPr lang="en" dirty="0">
                <a:solidFill>
                  <a:schemeClr val="dk1"/>
                </a:solidFill>
                <a:latin typeface="Chelsea Market"/>
                <a:ea typeface="Chelsea Market"/>
                <a:cs typeface="Chelsea Market"/>
                <a:sym typeface="Chelsea Market"/>
              </a:rPr>
              <a:t>(10 Minutes) </a:t>
            </a:r>
            <a:endParaRPr dirty="0">
              <a:solidFill>
                <a:schemeClr val="dk1"/>
              </a:solidFill>
              <a:latin typeface="Chelsea Market"/>
              <a:ea typeface="Chelsea Market"/>
              <a:cs typeface="Chelsea Market"/>
              <a:sym typeface="Chelsea Market"/>
            </a:endParaRPr>
          </a:p>
          <a:p>
            <a:pPr marL="0" lvl="0" indent="0" algn="l" rtl="0">
              <a:spcBef>
                <a:spcPts val="0"/>
              </a:spcBef>
              <a:spcAft>
                <a:spcPts val="0"/>
              </a:spcAft>
              <a:buNone/>
            </a:pPr>
            <a:r>
              <a:rPr lang="en" b="1" u="sng" dirty="0">
                <a:solidFill>
                  <a:schemeClr val="dk1"/>
                </a:solidFill>
                <a:latin typeface="Chelsea Market"/>
                <a:ea typeface="Chelsea Market"/>
                <a:cs typeface="Chelsea Market"/>
                <a:sym typeface="Chelsea Market"/>
              </a:rPr>
              <a:t>Directions:</a:t>
            </a:r>
            <a:r>
              <a:rPr lang="en" dirty="0">
                <a:solidFill>
                  <a:schemeClr val="dk1"/>
                </a:solidFill>
                <a:latin typeface="Chelsea Market"/>
                <a:ea typeface="Chelsea Market"/>
                <a:cs typeface="Chelsea Market"/>
                <a:sym typeface="Chelsea Market"/>
              </a:rPr>
              <a:t> There are many parts of the HUMAN BRAIN.  For this activity, we will focus on THREE PARTS.  Read the information at the top of the sheet CAREFULLY.   Cut, paste, and label each area.</a:t>
            </a:r>
            <a:endParaRPr dirty="0">
              <a:solidFill>
                <a:schemeClr val="dk1"/>
              </a:solidFill>
              <a:latin typeface="Chelsea Market"/>
              <a:ea typeface="Chelsea Market"/>
              <a:cs typeface="Chelsea Market"/>
              <a:sym typeface="Chelsea Market"/>
            </a:endParaRPr>
          </a:p>
        </p:txBody>
      </p:sp>
      <p:sp>
        <p:nvSpPr>
          <p:cNvPr id="123" name="Google Shape;123;g1465afdcbdd_0_60: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465afdcbd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1100"/>
              <a:buFont typeface="Arial"/>
              <a:buNone/>
              <a:tabLst/>
              <a:defRPr/>
            </a:pPr>
            <a:r>
              <a:rPr lang="en-US" b="0" u="none" dirty="0">
                <a:solidFill>
                  <a:schemeClr val="hlink"/>
                </a:solidFill>
                <a:latin typeface="Chelsea Market"/>
                <a:ea typeface="Calibri"/>
                <a:cs typeface="Calibri"/>
                <a:sym typeface="Chelsea Market"/>
              </a:rPr>
              <a:t>Give time for students to work on activity. </a:t>
            </a:r>
            <a:endParaRPr lang="en-US" b="0" u="none" dirty="0">
              <a:solidFill>
                <a:schemeClr val="dk1"/>
              </a:solidFill>
              <a:latin typeface="Calibri"/>
              <a:ea typeface="Calibri"/>
              <a:cs typeface="Calibri"/>
              <a:sym typeface="Calibri"/>
            </a:endParaRPr>
          </a:p>
          <a:p>
            <a:pPr marL="0" lvl="0" indent="0" algn="l" rtl="0">
              <a:lnSpc>
                <a:spcPct val="85000"/>
              </a:lnSpc>
              <a:spcBef>
                <a:spcPts val="0"/>
              </a:spcBef>
              <a:spcAft>
                <a:spcPts val="0"/>
              </a:spcAft>
              <a:buNone/>
            </a:pPr>
            <a:endParaRPr dirty="0">
              <a:solidFill>
                <a:schemeClr val="dk1"/>
              </a:solidFill>
              <a:latin typeface="Chelsea Market"/>
              <a:ea typeface="Chelsea Market"/>
              <a:cs typeface="Chelsea Market"/>
              <a:sym typeface="Chelsea Market"/>
            </a:endParaRPr>
          </a:p>
        </p:txBody>
      </p:sp>
      <p:sp>
        <p:nvSpPr>
          <p:cNvPr id="123" name="Google Shape;123;g1465afdcbdd_0_60: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8551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465afdcbd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Chelsea Market"/>
                <a:ea typeface="Chelsea Market"/>
                <a:cs typeface="Chelsea Market"/>
                <a:sym typeface="Chelsea Market"/>
              </a:rPr>
              <a:t>Process/ Closing: </a:t>
            </a:r>
            <a:r>
              <a:rPr lang="en">
                <a:solidFill>
                  <a:schemeClr val="dk1"/>
                </a:solidFill>
                <a:latin typeface="Chelsea Market"/>
                <a:ea typeface="Chelsea Market"/>
                <a:cs typeface="Chelsea Market"/>
                <a:sym typeface="Chelsea Market"/>
              </a:rPr>
              <a:t>(5 Minutes)</a:t>
            </a:r>
            <a:endParaRPr b="1">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As time allows, have students share answers to the questions on the slide.</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Encourage students to be your “newsletters and cheerleaders” and share their books with their families.  </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Encourage Students to share what they learned with their families.  </a:t>
            </a:r>
            <a:endParaRPr b="1">
              <a:latin typeface="Chelsea Market"/>
              <a:ea typeface="Chelsea Market"/>
              <a:cs typeface="Chelsea Market"/>
              <a:sym typeface="Chelsea Market"/>
            </a:endParaRPr>
          </a:p>
          <a:p>
            <a:pPr marL="0" lvl="0" indent="0" algn="l" rtl="0">
              <a:spcBef>
                <a:spcPts val="0"/>
              </a:spcBef>
              <a:spcAft>
                <a:spcPts val="0"/>
              </a:spcAft>
              <a:buNone/>
            </a:pPr>
            <a:endParaRPr>
              <a:latin typeface="Chelsea Market"/>
              <a:ea typeface="Chelsea Market"/>
              <a:cs typeface="Chelsea Market"/>
              <a:sym typeface="Chelsea Market"/>
            </a:endParaRPr>
          </a:p>
        </p:txBody>
      </p:sp>
      <p:sp>
        <p:nvSpPr>
          <p:cNvPr id="130" name="Google Shape;130;g1465afdcbdd_0_67: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3aacc62598_0_8: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r>
              <a:rPr lang="en-US" dirty="0">
                <a:latin typeface="Chelsea Market"/>
                <a:ea typeface="Chelsea Market"/>
                <a:cs typeface="Chelsea Market"/>
                <a:sym typeface="Chelsea Market"/>
              </a:rPr>
              <a:t>Give post-test. </a:t>
            </a:r>
            <a:endParaRPr dirty="0">
              <a:latin typeface="Chelsea Market"/>
              <a:ea typeface="Chelsea Market"/>
              <a:cs typeface="Chelsea Market"/>
              <a:sym typeface="Chelsea Market"/>
            </a:endParaRPr>
          </a:p>
        </p:txBody>
      </p:sp>
      <p:sp>
        <p:nvSpPr>
          <p:cNvPr id="107" name="Google Shape;107;g13aacc62598_0_8:notes"/>
          <p:cNvSpPr>
            <a:spLocks noGrp="1" noRot="1" noChangeAspect="1"/>
          </p:cNvSpPr>
          <p:nvPr>
            <p:ph type="sldImg" idx="2"/>
          </p:nvPr>
        </p:nvSpPr>
        <p:spPr>
          <a:xfrm>
            <a:off x="431800" y="708025"/>
            <a:ext cx="6300788" cy="35448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581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465afdcbd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465afdcbd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elsea Market"/>
                <a:ea typeface="Chelsea Market"/>
                <a:cs typeface="Chelsea Market"/>
                <a:sym typeface="Chelsea Market"/>
              </a:rPr>
              <a:t>Greet students and introduce topic.</a:t>
            </a:r>
            <a:endParaRPr>
              <a:latin typeface="Chelsea Market"/>
              <a:ea typeface="Chelsea Market"/>
              <a:cs typeface="Chelsea Market"/>
              <a:sym typeface="Chelsea Market"/>
            </a:endParaRPr>
          </a:p>
          <a:p>
            <a:pPr marL="0" lvl="0" indent="0" algn="l" rtl="0">
              <a:spcBef>
                <a:spcPts val="0"/>
              </a:spcBef>
              <a:spcAft>
                <a:spcPts val="0"/>
              </a:spcAft>
              <a:buNone/>
            </a:pPr>
            <a:r>
              <a:rPr lang="en">
                <a:latin typeface="Chelsea Market"/>
                <a:ea typeface="Chelsea Market"/>
                <a:cs typeface="Chelsea Market"/>
                <a:sym typeface="Chelsea Market"/>
              </a:rPr>
              <a:t>(2 Minutes)</a:t>
            </a:r>
            <a:endParaRPr>
              <a:latin typeface="Chelsea Market"/>
              <a:ea typeface="Chelsea Market"/>
              <a:cs typeface="Chelsea Market"/>
              <a:sym typeface="Chelsea Marke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3816c93e31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3816c93e3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elsea Market"/>
                <a:ea typeface="Chelsea Market"/>
                <a:cs typeface="Chelsea Market"/>
                <a:sym typeface="Chelsea Market"/>
              </a:rPr>
              <a:t>Go over agenda for lesson and answer questions.</a:t>
            </a:r>
            <a:endParaRPr>
              <a:latin typeface="Chelsea Market"/>
              <a:ea typeface="Chelsea Market"/>
              <a:cs typeface="Chelsea Market"/>
              <a:sym typeface="Chelsea Market"/>
            </a:endParaRPr>
          </a:p>
          <a:p>
            <a:pPr marL="0" lvl="0" indent="0" algn="l" rtl="0">
              <a:spcBef>
                <a:spcPts val="0"/>
              </a:spcBef>
              <a:spcAft>
                <a:spcPts val="0"/>
              </a:spcAft>
              <a:buNone/>
            </a:pPr>
            <a:r>
              <a:rPr lang="en">
                <a:latin typeface="Chelsea Market"/>
                <a:ea typeface="Chelsea Market"/>
                <a:cs typeface="Chelsea Market"/>
                <a:sym typeface="Chelsea Market"/>
              </a:rPr>
              <a:t>(3 minutes) </a:t>
            </a:r>
            <a:endParaRPr>
              <a:latin typeface="Chelsea Market"/>
              <a:ea typeface="Chelsea Market"/>
              <a:cs typeface="Chelsea Market"/>
              <a:sym typeface="Chelsea Marke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65afdcbdd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465afdcbd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elsea Market"/>
                <a:ea typeface="Chelsea Market"/>
                <a:cs typeface="Chelsea Market"/>
                <a:sym typeface="Chelsea Market"/>
              </a:rPr>
              <a:t>Go over expectations and provide examples.</a:t>
            </a:r>
            <a:endParaRPr>
              <a:latin typeface="Chelsea Market"/>
              <a:ea typeface="Chelsea Market"/>
              <a:cs typeface="Chelsea Market"/>
              <a:sym typeface="Chelsea Market"/>
            </a:endParaRPr>
          </a:p>
          <a:p>
            <a:pPr marL="0" lvl="0" indent="0" algn="l" rtl="0">
              <a:spcBef>
                <a:spcPts val="0"/>
              </a:spcBef>
              <a:spcAft>
                <a:spcPts val="0"/>
              </a:spcAft>
              <a:buNone/>
            </a:pPr>
            <a:r>
              <a:rPr lang="en">
                <a:latin typeface="Chelsea Market"/>
                <a:ea typeface="Chelsea Market"/>
                <a:cs typeface="Chelsea Market"/>
                <a:sym typeface="Chelsea Market"/>
              </a:rPr>
              <a:t>Use this slide to insert your own classroom expectations or use the ones on the next slide.</a:t>
            </a:r>
            <a:endParaRPr>
              <a:latin typeface="Chelsea Market"/>
              <a:ea typeface="Chelsea Market"/>
              <a:cs typeface="Chelsea Market"/>
              <a:sym typeface="Chelsea Market"/>
            </a:endParaRPr>
          </a:p>
          <a:p>
            <a:pPr marL="0" lvl="0" indent="0" algn="l" rtl="0">
              <a:spcBef>
                <a:spcPts val="0"/>
              </a:spcBef>
              <a:spcAft>
                <a:spcPts val="0"/>
              </a:spcAft>
              <a:buNone/>
            </a:pPr>
            <a:r>
              <a:rPr lang="en">
                <a:latin typeface="Chelsea Market"/>
                <a:ea typeface="Chelsea Market"/>
                <a:cs typeface="Chelsea Market"/>
                <a:sym typeface="Chelsea Market"/>
              </a:rPr>
              <a:t>(3 Minutes) </a:t>
            </a:r>
            <a:endParaRPr>
              <a:latin typeface="Chelsea Market"/>
              <a:ea typeface="Chelsea Market"/>
              <a:cs typeface="Chelsea Market"/>
              <a:sym typeface="Chelsea Marke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465afdcbdd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465afdcbd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2nd Grade</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Go over expectations and provide examples.</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None/>
            </a:pPr>
            <a:r>
              <a:rPr lang="en">
                <a:solidFill>
                  <a:schemeClr val="dk1"/>
                </a:solidFill>
                <a:latin typeface="Chelsea Market"/>
                <a:ea typeface="Chelsea Market"/>
                <a:cs typeface="Chelsea Market"/>
                <a:sym typeface="Chelsea Market"/>
              </a:rPr>
              <a:t>Use the ones on this slide or insert your own classroom expectations on the previous slide.</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(3 Minutes) </a:t>
            </a:r>
            <a:endParaRPr>
              <a:latin typeface="Chelsea Market"/>
              <a:ea typeface="Chelsea Market"/>
              <a:cs typeface="Chelsea Market"/>
              <a:sym typeface="Chelsea Marke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465afdcbdd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465afdcbdd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Chelsea Market"/>
                <a:ea typeface="Chelsea Market"/>
                <a:cs typeface="Chelsea Market"/>
                <a:sym typeface="Chelsea Market"/>
              </a:rPr>
              <a:t>3rd Grade</a:t>
            </a:r>
            <a:endParaRPr b="1">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Go over expectations and provide examples.</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Use the ones on this slide or insert your own classroom expectations on the previous slide.</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(3 Minutes) </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3816c93e3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Chelsea Market"/>
                <a:ea typeface="Chelsea Market"/>
                <a:cs typeface="Chelsea Market"/>
                <a:sym typeface="Chelsea Market"/>
              </a:rPr>
              <a:t>Directions: </a:t>
            </a:r>
            <a:r>
              <a:rPr lang="en">
                <a:solidFill>
                  <a:schemeClr val="dk1"/>
                </a:solidFill>
                <a:latin typeface="Chelsea Market"/>
                <a:ea typeface="Chelsea Market"/>
                <a:cs typeface="Chelsea Market"/>
                <a:sym typeface="Chelsea Market"/>
              </a:rPr>
              <a:t> (36 Minutes- Explain 3 Minutes; Transition 3 Minutes; Stations 30 Minutes) </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None/>
            </a:pPr>
            <a:r>
              <a:rPr lang="en" u="sng">
                <a:solidFill>
                  <a:schemeClr val="hlink"/>
                </a:solidFill>
                <a:latin typeface="Chelsea Market"/>
                <a:ea typeface="Chelsea Market"/>
                <a:cs typeface="Chelsea Market"/>
                <a:sym typeface="Chelsea Market"/>
                <a:hlinkClick r:id="rId3"/>
              </a:rPr>
              <a:t>Worry Monster Visual</a:t>
            </a:r>
            <a:r>
              <a:rPr lang="en">
                <a:solidFill>
                  <a:schemeClr val="dk1"/>
                </a:solidFill>
                <a:latin typeface="Chelsea Market"/>
                <a:ea typeface="Chelsea Market"/>
                <a:cs typeface="Chelsea Market"/>
                <a:sym typeface="Chelsea Market"/>
              </a:rPr>
              <a:t>	</a:t>
            </a:r>
            <a:r>
              <a:rPr lang="en" u="sng">
                <a:solidFill>
                  <a:schemeClr val="hlink"/>
                </a:solidFill>
                <a:latin typeface="Chelsea Market"/>
                <a:ea typeface="Chelsea Market"/>
                <a:cs typeface="Chelsea Market"/>
                <a:sym typeface="Chelsea Market"/>
                <a:hlinkClick r:id="rId4"/>
              </a:rPr>
              <a:t>Mindful Coloring Sheet</a:t>
            </a:r>
            <a:endParaRPr>
              <a:solidFill>
                <a:schemeClr val="dk1"/>
              </a:solidFill>
              <a:latin typeface="Chelsea Market"/>
              <a:ea typeface="Chelsea Market"/>
              <a:cs typeface="Chelsea Market"/>
              <a:sym typeface="Chelsea Market"/>
            </a:endParaRPr>
          </a:p>
          <a:p>
            <a:pPr marL="457200" lvl="0" indent="-298450" algn="l" rtl="0">
              <a:spcBef>
                <a:spcPts val="0"/>
              </a:spcBef>
              <a:spcAft>
                <a:spcPts val="0"/>
              </a:spcAft>
              <a:buClr>
                <a:schemeClr val="dk1"/>
              </a:buClr>
              <a:buSzPts val="1100"/>
              <a:buFont typeface="Chelsea Market"/>
              <a:buChar char="●"/>
            </a:pPr>
            <a:r>
              <a:rPr lang="en">
                <a:solidFill>
                  <a:schemeClr val="dk1"/>
                </a:solidFill>
                <a:latin typeface="Chelsea Market"/>
                <a:ea typeface="Chelsea Market"/>
                <a:cs typeface="Chelsea Market"/>
                <a:sym typeface="Chelsea Market"/>
              </a:rPr>
              <a:t>Explain that each student will visit all three stations.  Divide the class into three groups.  </a:t>
            </a:r>
            <a:endParaRPr>
              <a:solidFill>
                <a:schemeClr val="dk1"/>
              </a:solidFill>
              <a:latin typeface="Chelsea Market"/>
              <a:ea typeface="Chelsea Market"/>
              <a:cs typeface="Chelsea Market"/>
              <a:sym typeface="Chelsea Market"/>
            </a:endParaRPr>
          </a:p>
          <a:p>
            <a:pPr marL="457200" lvl="0" indent="-298450" algn="l" rtl="0">
              <a:spcBef>
                <a:spcPts val="0"/>
              </a:spcBef>
              <a:spcAft>
                <a:spcPts val="0"/>
              </a:spcAft>
              <a:buClr>
                <a:schemeClr val="dk1"/>
              </a:buClr>
              <a:buSzPts val="1100"/>
              <a:buFont typeface="Chelsea Market"/>
              <a:buChar char="●"/>
            </a:pPr>
            <a:r>
              <a:rPr lang="en">
                <a:solidFill>
                  <a:schemeClr val="dk1"/>
                </a:solidFill>
                <a:latin typeface="Chelsea Market"/>
                <a:ea typeface="Chelsea Market"/>
                <a:cs typeface="Chelsea Market"/>
                <a:sym typeface="Chelsea Market"/>
              </a:rPr>
              <a:t>Explain to students that they have 10 minutes in each station with one minute to transition between stations.  </a:t>
            </a:r>
            <a:endParaRPr>
              <a:solidFill>
                <a:schemeClr val="dk1"/>
              </a:solidFill>
              <a:latin typeface="Chelsea Market"/>
              <a:ea typeface="Chelsea Market"/>
              <a:cs typeface="Chelsea Market"/>
              <a:sym typeface="Chelsea Market"/>
            </a:endParaRPr>
          </a:p>
          <a:p>
            <a:pPr marL="457200" lvl="0" indent="-298450" algn="l" rtl="0">
              <a:spcBef>
                <a:spcPts val="0"/>
              </a:spcBef>
              <a:spcAft>
                <a:spcPts val="0"/>
              </a:spcAft>
              <a:buClr>
                <a:schemeClr val="dk1"/>
              </a:buClr>
              <a:buSzPts val="1100"/>
              <a:buChar char="●"/>
            </a:pPr>
            <a:r>
              <a:rPr lang="en">
                <a:solidFill>
                  <a:schemeClr val="dk1"/>
                </a:solidFill>
                <a:latin typeface="Chelsea Market"/>
                <a:ea typeface="Chelsea Market"/>
                <a:cs typeface="Chelsea Market"/>
                <a:sym typeface="Chelsea Market"/>
              </a:rPr>
              <a:t>Encourage them to leave stations “as is” and not try to clean up before moving on to the next station.  (This wastes time.) At the beginning of each rotation, be sure each group is clear about which station they will be visiting next.  </a:t>
            </a:r>
            <a:r>
              <a:rPr lang="en" u="sng">
                <a:solidFill>
                  <a:srgbClr val="1155CC"/>
                </a:solidFill>
                <a:latin typeface="Chelsea Market"/>
                <a:ea typeface="Chelsea Market"/>
                <a:cs typeface="Chelsea Market"/>
                <a:sym typeface="Chelsea Market"/>
                <a:hlinkClick r:id="rId5">
                  <a:extLst>
                    <a:ext uri="{A12FA001-AC4F-418D-AE19-62706E023703}">
                      <ahyp:hlinkClr xmlns:ahyp="http://schemas.microsoft.com/office/drawing/2018/hyperlinkcolor" val="tx"/>
                    </a:ext>
                  </a:extLst>
                </a:hlinkClick>
              </a:rPr>
              <a:t>Station Signs</a:t>
            </a:r>
            <a:r>
              <a:rPr lang="en">
                <a:solidFill>
                  <a:schemeClr val="dk1"/>
                </a:solidFill>
                <a:latin typeface="Chelsea Market"/>
                <a:ea typeface="Chelsea Market"/>
                <a:cs typeface="Chelsea Market"/>
                <a:sym typeface="Chelsea Market"/>
              </a:rPr>
              <a:t> may be helpful to use.</a:t>
            </a:r>
            <a:r>
              <a:rPr lang="en">
                <a:solidFill>
                  <a:schemeClr val="dk1"/>
                </a:solidFill>
              </a:rPr>
              <a:t>  </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(30 Minutes)</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None/>
            </a:pPr>
            <a:endParaRPr/>
          </a:p>
        </p:txBody>
      </p:sp>
      <p:sp>
        <p:nvSpPr>
          <p:cNvPr id="179" name="Google Shape;179;g13816c93e31_0_125: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4c62ac990_0_6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4c62ac990_0_6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latin typeface="Chelsea Market"/>
                <a:ea typeface="Chelsea Market"/>
                <a:cs typeface="Chelsea Market"/>
                <a:sym typeface="Chelsea Market"/>
              </a:rPr>
              <a:t>Go over objectives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465afdcbdd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Chelsea Market"/>
                <a:ea typeface="Chelsea Market"/>
                <a:cs typeface="Chelsea Market"/>
                <a:sym typeface="Chelsea Market"/>
              </a:rPr>
              <a:t>Process/ Closing: </a:t>
            </a:r>
            <a:r>
              <a:rPr lang="en">
                <a:solidFill>
                  <a:schemeClr val="dk1"/>
                </a:solidFill>
                <a:latin typeface="Chelsea Market"/>
                <a:ea typeface="Chelsea Market"/>
                <a:cs typeface="Chelsea Market"/>
                <a:sym typeface="Chelsea Market"/>
              </a:rPr>
              <a:t>(5 Minutes)</a:t>
            </a:r>
            <a:endParaRPr b="1">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As time allows, have students share answers to the questions on the slide.</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Encourage students to be your “newsletters and cheerleaders” and share their books with their families.  </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Encourage Students to share what they learned with their families.  </a:t>
            </a:r>
            <a:endParaRPr b="1">
              <a:latin typeface="Chelsea Market"/>
              <a:ea typeface="Chelsea Market"/>
              <a:cs typeface="Chelsea Market"/>
              <a:sym typeface="Chelsea Market"/>
            </a:endParaRPr>
          </a:p>
          <a:p>
            <a:pPr marL="0" lvl="0" indent="0" algn="l" rtl="0">
              <a:spcBef>
                <a:spcPts val="0"/>
              </a:spcBef>
              <a:spcAft>
                <a:spcPts val="0"/>
              </a:spcAft>
              <a:buNone/>
            </a:pPr>
            <a:endParaRPr>
              <a:latin typeface="Chelsea Market"/>
              <a:ea typeface="Chelsea Market"/>
              <a:cs typeface="Chelsea Market"/>
              <a:sym typeface="Chelsea Market"/>
            </a:endParaRPr>
          </a:p>
        </p:txBody>
      </p:sp>
      <p:sp>
        <p:nvSpPr>
          <p:cNvPr id="186" name="Google Shape;186;g1465afdcbdd_0_115: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465afdcbdd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465afdcbd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elsea Market"/>
                <a:ea typeface="Chelsea Market"/>
                <a:cs typeface="Chelsea Market"/>
                <a:sym typeface="Chelsea Market"/>
              </a:rPr>
              <a:t>Greet students and introduce topic.</a:t>
            </a:r>
            <a:endParaRPr>
              <a:latin typeface="Chelsea Market"/>
              <a:ea typeface="Chelsea Market"/>
              <a:cs typeface="Chelsea Market"/>
              <a:sym typeface="Chelsea Market"/>
            </a:endParaRPr>
          </a:p>
          <a:p>
            <a:pPr marL="0" lvl="0" indent="0" algn="l" rtl="0">
              <a:spcBef>
                <a:spcPts val="0"/>
              </a:spcBef>
              <a:spcAft>
                <a:spcPts val="0"/>
              </a:spcAft>
              <a:buNone/>
            </a:pPr>
            <a:r>
              <a:rPr lang="en">
                <a:latin typeface="Chelsea Market"/>
                <a:ea typeface="Chelsea Market"/>
                <a:cs typeface="Chelsea Market"/>
                <a:sym typeface="Chelsea Market"/>
              </a:rPr>
              <a:t>(2 Minutes)</a:t>
            </a:r>
            <a:endParaRPr>
              <a:latin typeface="Chelsea Market"/>
              <a:ea typeface="Chelsea Market"/>
              <a:cs typeface="Chelsea Market"/>
              <a:sym typeface="Chelsea Marke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465afdcbdd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465afdcbd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elsea Market"/>
                <a:ea typeface="Chelsea Market"/>
                <a:cs typeface="Chelsea Market"/>
                <a:sym typeface="Chelsea Market"/>
              </a:rPr>
              <a:t>Go over agenda for lesson and answer questions.</a:t>
            </a:r>
            <a:endParaRPr>
              <a:latin typeface="Chelsea Market"/>
              <a:ea typeface="Chelsea Market"/>
              <a:cs typeface="Chelsea Market"/>
              <a:sym typeface="Chelsea Market"/>
            </a:endParaRPr>
          </a:p>
          <a:p>
            <a:pPr marL="0" lvl="0" indent="0" algn="l" rtl="0">
              <a:spcBef>
                <a:spcPts val="0"/>
              </a:spcBef>
              <a:spcAft>
                <a:spcPts val="0"/>
              </a:spcAft>
              <a:buNone/>
            </a:pPr>
            <a:r>
              <a:rPr lang="en">
                <a:latin typeface="Chelsea Market"/>
                <a:ea typeface="Chelsea Market"/>
                <a:cs typeface="Chelsea Market"/>
                <a:sym typeface="Chelsea Market"/>
              </a:rPr>
              <a:t>(3 minutes) </a:t>
            </a:r>
            <a:endParaRPr>
              <a:latin typeface="Chelsea Market"/>
              <a:ea typeface="Chelsea Market"/>
              <a:cs typeface="Chelsea Market"/>
              <a:sym typeface="Chelsea Marke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465afdcbdd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465afdcbdd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elsea Market"/>
                <a:ea typeface="Chelsea Market"/>
                <a:cs typeface="Chelsea Market"/>
                <a:sym typeface="Chelsea Market"/>
              </a:rPr>
              <a:t>Go over expectations and provide examples.</a:t>
            </a:r>
            <a:endParaRPr>
              <a:latin typeface="Chelsea Market"/>
              <a:ea typeface="Chelsea Market"/>
              <a:cs typeface="Chelsea Market"/>
              <a:sym typeface="Chelsea Market"/>
            </a:endParaRPr>
          </a:p>
          <a:p>
            <a:pPr marL="0" lvl="0" indent="0" algn="l" rtl="0">
              <a:spcBef>
                <a:spcPts val="0"/>
              </a:spcBef>
              <a:spcAft>
                <a:spcPts val="0"/>
              </a:spcAft>
              <a:buNone/>
            </a:pPr>
            <a:r>
              <a:rPr lang="en">
                <a:latin typeface="Chelsea Market"/>
                <a:ea typeface="Chelsea Market"/>
                <a:cs typeface="Chelsea Market"/>
                <a:sym typeface="Chelsea Market"/>
              </a:rPr>
              <a:t>Use this slide to insert your own classroom expectations or use the ones on the next slide.</a:t>
            </a:r>
            <a:endParaRPr>
              <a:latin typeface="Chelsea Market"/>
              <a:ea typeface="Chelsea Market"/>
              <a:cs typeface="Chelsea Market"/>
              <a:sym typeface="Chelsea Market"/>
            </a:endParaRPr>
          </a:p>
          <a:p>
            <a:pPr marL="0" lvl="0" indent="0" algn="l" rtl="0">
              <a:spcBef>
                <a:spcPts val="0"/>
              </a:spcBef>
              <a:spcAft>
                <a:spcPts val="0"/>
              </a:spcAft>
              <a:buNone/>
            </a:pPr>
            <a:r>
              <a:rPr lang="en">
                <a:latin typeface="Chelsea Market"/>
                <a:ea typeface="Chelsea Market"/>
                <a:cs typeface="Chelsea Market"/>
                <a:sym typeface="Chelsea Market"/>
              </a:rPr>
              <a:t>(3 Minutes) </a:t>
            </a:r>
            <a:endParaRPr>
              <a:latin typeface="Chelsea Market"/>
              <a:ea typeface="Chelsea Market"/>
              <a:cs typeface="Chelsea Market"/>
              <a:sym typeface="Chelsea Marke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465afdcbdd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465afdcbdd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2nd Grade</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Go over expectations and provide examples.</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None/>
            </a:pPr>
            <a:r>
              <a:rPr lang="en">
                <a:solidFill>
                  <a:schemeClr val="dk1"/>
                </a:solidFill>
                <a:latin typeface="Chelsea Market"/>
                <a:ea typeface="Chelsea Market"/>
                <a:cs typeface="Chelsea Market"/>
                <a:sym typeface="Chelsea Market"/>
              </a:rPr>
              <a:t>Use the ones on this slide or insert your own classroom expectations on the previous slide.</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(3 Minutes) </a:t>
            </a:r>
            <a:endParaRPr>
              <a:latin typeface="Chelsea Market"/>
              <a:ea typeface="Chelsea Market"/>
              <a:cs typeface="Chelsea Market"/>
              <a:sym typeface="Chelsea Marke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465afdcbdd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465afdcbdd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Chelsea Market"/>
                <a:ea typeface="Chelsea Market"/>
                <a:cs typeface="Chelsea Market"/>
                <a:sym typeface="Chelsea Market"/>
              </a:rPr>
              <a:t>3rd Grade</a:t>
            </a:r>
            <a:endParaRPr b="1">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Go over expectations and provide examples.</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Use the ones on this slide or insert your own classroom expectations on the previous slide.</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(3 Minutes) </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3816c93e3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3816c93e3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helsea Market"/>
                <a:ea typeface="Chelsea Market"/>
                <a:cs typeface="Chelsea Market"/>
                <a:sym typeface="Chelsea Market"/>
              </a:rPr>
              <a:t>(10 Minutes) Read </a:t>
            </a:r>
            <a:r>
              <a:rPr lang="en" u="sng">
                <a:solidFill>
                  <a:schemeClr val="hlink"/>
                </a:solidFill>
                <a:latin typeface="Chelsea Market"/>
                <a:ea typeface="Chelsea Market"/>
                <a:cs typeface="Chelsea Market"/>
                <a:sym typeface="Chelsea Market"/>
                <a:hlinkClick r:id="rId3"/>
              </a:rPr>
              <a:t>story</a:t>
            </a:r>
            <a:r>
              <a:rPr lang="en">
                <a:solidFill>
                  <a:schemeClr val="dk1"/>
                </a:solidFill>
                <a:latin typeface="Chelsea Market"/>
                <a:ea typeface="Chelsea Market"/>
                <a:cs typeface="Chelsea Market"/>
                <a:sym typeface="Chelsea Market"/>
              </a:rPr>
              <a:t> and stop to process. </a:t>
            </a:r>
            <a:endParaRPr b="1" u="sng">
              <a:solidFill>
                <a:schemeClr val="dk1"/>
              </a:solidFill>
              <a:latin typeface="Chelsea Market"/>
              <a:ea typeface="Chelsea Market"/>
              <a:cs typeface="Chelsea Market"/>
              <a:sym typeface="Chelsea Market"/>
            </a:endParaRPr>
          </a:p>
          <a:p>
            <a:pPr marL="0" lvl="0" indent="0" algn="l" rtl="0">
              <a:spcBef>
                <a:spcPts val="0"/>
              </a:spcBef>
              <a:spcAft>
                <a:spcPts val="0"/>
              </a:spcAft>
              <a:buNone/>
            </a:pPr>
            <a:r>
              <a:rPr lang="en" b="1" u="sng">
                <a:solidFill>
                  <a:schemeClr val="dk1"/>
                </a:solidFill>
                <a:latin typeface="Chelsea Market"/>
                <a:ea typeface="Chelsea Market"/>
                <a:cs typeface="Chelsea Market"/>
                <a:sym typeface="Chelsea Market"/>
              </a:rPr>
              <a:t>Discussion:</a:t>
            </a:r>
            <a:r>
              <a:rPr lang="en" b="1">
                <a:solidFill>
                  <a:schemeClr val="dk1"/>
                </a:solidFill>
                <a:latin typeface="Chelsea Market"/>
                <a:ea typeface="Chelsea Market"/>
                <a:cs typeface="Chelsea Market"/>
                <a:sym typeface="Chelsea Market"/>
              </a:rPr>
              <a:t>  </a:t>
            </a:r>
            <a:r>
              <a:rPr lang="en">
                <a:solidFill>
                  <a:schemeClr val="dk1"/>
                </a:solidFill>
                <a:latin typeface="Chelsea Market"/>
                <a:ea typeface="Chelsea Market"/>
                <a:cs typeface="Chelsea Market"/>
                <a:sym typeface="Chelsea Market"/>
              </a:rPr>
              <a:t>Allow students to share the question in the box. </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None/>
            </a:pPr>
            <a:r>
              <a:rPr lang="en">
                <a:solidFill>
                  <a:schemeClr val="dk1"/>
                </a:solidFill>
                <a:latin typeface="Chelsea Market"/>
                <a:ea typeface="Chelsea Market"/>
                <a:cs typeface="Chelsea Market"/>
                <a:sym typeface="Chelsea Market"/>
              </a:rPr>
              <a:t>Explain that they will be doing a craft to help them remember helpful ways to deal with stress and worries.  </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None/>
            </a:pPr>
            <a:endParaRPr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465afdcbdd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u="sng">
                <a:solidFill>
                  <a:srgbClr val="1155CC"/>
                </a:solidFill>
                <a:latin typeface="Chelsea Market"/>
                <a:ea typeface="Chelsea Market"/>
                <a:cs typeface="Chelsea Market"/>
                <a:sym typeface="Chelsea Market"/>
                <a:hlinkClick r:id="rId3">
                  <a:extLst>
                    <a:ext uri="{A12FA001-AC4F-418D-AE19-62706E023703}">
                      <ahyp:hlinkClr xmlns:ahyp="http://schemas.microsoft.com/office/drawing/2018/hyperlinkcolor" val="tx"/>
                    </a:ext>
                  </a:extLst>
                </a:hlinkClick>
              </a:rPr>
              <a:t>Stress First Aid Kit</a:t>
            </a:r>
            <a:r>
              <a:rPr lang="en" b="1">
                <a:solidFill>
                  <a:schemeClr val="dk1"/>
                </a:solidFill>
                <a:latin typeface="Chelsea Market"/>
                <a:ea typeface="Chelsea Market"/>
                <a:cs typeface="Chelsea Market"/>
                <a:sym typeface="Chelsea Market"/>
              </a:rPr>
              <a:t> </a:t>
            </a:r>
            <a:r>
              <a:rPr lang="en">
                <a:solidFill>
                  <a:schemeClr val="dk1"/>
                </a:solidFill>
                <a:latin typeface="Chelsea Market"/>
                <a:ea typeface="Chelsea Market"/>
                <a:cs typeface="Chelsea Market"/>
                <a:sym typeface="Chelsea Market"/>
              </a:rPr>
              <a:t>(20 Minutes) </a:t>
            </a:r>
            <a:endParaRPr>
              <a:solidFill>
                <a:schemeClr val="dk1"/>
              </a:solidFill>
              <a:latin typeface="Chelsea Market"/>
              <a:ea typeface="Chelsea Market"/>
              <a:cs typeface="Chelsea Market"/>
              <a:sym typeface="Chelsea Market"/>
            </a:endParaRPr>
          </a:p>
          <a:p>
            <a:pPr marL="0" lvl="0" indent="0" algn="l" rtl="0">
              <a:lnSpc>
                <a:spcPct val="100000"/>
              </a:lnSpc>
              <a:spcBef>
                <a:spcPts val="0"/>
              </a:spcBef>
              <a:spcAft>
                <a:spcPts val="0"/>
              </a:spcAft>
              <a:buNone/>
            </a:pPr>
            <a:r>
              <a:rPr lang="en" b="1" u="sng">
                <a:solidFill>
                  <a:schemeClr val="dk1"/>
                </a:solidFill>
                <a:latin typeface="Chelsea Market"/>
                <a:ea typeface="Chelsea Market"/>
                <a:cs typeface="Chelsea Market"/>
                <a:sym typeface="Chelsea Market"/>
              </a:rPr>
              <a:t>Directions:</a:t>
            </a:r>
            <a:r>
              <a:rPr lang="en">
                <a:solidFill>
                  <a:schemeClr val="dk1"/>
                </a:solidFill>
                <a:latin typeface="Chelsea Market"/>
                <a:ea typeface="Chelsea Market"/>
                <a:cs typeface="Chelsea Market"/>
                <a:sym typeface="Chelsea Market"/>
              </a:rPr>
              <a:t> </a:t>
            </a:r>
            <a:r>
              <a:rPr lang="en" sz="1050">
                <a:solidFill>
                  <a:schemeClr val="dk1"/>
                </a:solidFill>
                <a:highlight>
                  <a:srgbClr val="FFFFFF"/>
                </a:highlight>
                <a:latin typeface="Chelsea Market"/>
                <a:ea typeface="Chelsea Market"/>
                <a:cs typeface="Chelsea Market"/>
                <a:sym typeface="Chelsea Market"/>
              </a:rPr>
              <a:t> </a:t>
            </a:r>
            <a:endParaRPr sz="1050">
              <a:solidFill>
                <a:schemeClr val="dk1"/>
              </a:solidFill>
              <a:highlight>
                <a:srgbClr val="FFFFFF"/>
              </a:highlight>
              <a:latin typeface="Chelsea Market"/>
              <a:ea typeface="Chelsea Market"/>
              <a:cs typeface="Chelsea Market"/>
              <a:sym typeface="Chelsea Market"/>
            </a:endParaRPr>
          </a:p>
          <a:p>
            <a:pPr marL="457200" lvl="0" indent="-295275" algn="l" rtl="0">
              <a:lnSpc>
                <a:spcPct val="100000"/>
              </a:lnSpc>
              <a:spcBef>
                <a:spcPts val="0"/>
              </a:spcBef>
              <a:spcAft>
                <a:spcPts val="0"/>
              </a:spcAft>
              <a:buClr>
                <a:schemeClr val="dk1"/>
              </a:buClr>
              <a:buSzPts val="1050"/>
              <a:buFont typeface="Chelsea Market"/>
              <a:buAutoNum type="arabicParenR"/>
            </a:pPr>
            <a:r>
              <a:rPr lang="en" sz="1050">
                <a:solidFill>
                  <a:schemeClr val="dk1"/>
                </a:solidFill>
                <a:latin typeface="Chelsea Market"/>
                <a:ea typeface="Chelsea Market"/>
                <a:cs typeface="Chelsea Market"/>
                <a:sym typeface="Chelsea Market"/>
              </a:rPr>
              <a:t>Have students write their name in the top box.  </a:t>
            </a:r>
            <a:endParaRPr sz="1050">
              <a:solidFill>
                <a:schemeClr val="dk1"/>
              </a:solidFill>
              <a:latin typeface="Chelsea Market"/>
              <a:ea typeface="Chelsea Market"/>
              <a:cs typeface="Chelsea Market"/>
              <a:sym typeface="Chelsea Market"/>
            </a:endParaRPr>
          </a:p>
          <a:p>
            <a:pPr marL="457200" lvl="0" indent="-295275" algn="l" rtl="0">
              <a:lnSpc>
                <a:spcPct val="100000"/>
              </a:lnSpc>
              <a:spcBef>
                <a:spcPts val="0"/>
              </a:spcBef>
              <a:spcAft>
                <a:spcPts val="0"/>
              </a:spcAft>
              <a:buClr>
                <a:schemeClr val="dk1"/>
              </a:buClr>
              <a:buSzPts val="1050"/>
              <a:buFont typeface="Chelsea Market"/>
              <a:buAutoNum type="arabicParenR"/>
            </a:pPr>
            <a:r>
              <a:rPr lang="en" sz="1050">
                <a:solidFill>
                  <a:schemeClr val="dk1"/>
                </a:solidFill>
                <a:latin typeface="Chelsea Market"/>
                <a:ea typeface="Chelsea Market"/>
                <a:cs typeface="Chelsea Market"/>
                <a:sym typeface="Chelsea Market"/>
              </a:rPr>
              <a:t>Have students circle or identify things that help them to feel “calm” or “peaceful” when they are worried or stressed.  Allow students to use the blank box to draw/ create their own coping skill/ strategy.  </a:t>
            </a:r>
            <a:endParaRPr sz="1050">
              <a:solidFill>
                <a:schemeClr val="dk1"/>
              </a:solidFill>
              <a:latin typeface="Chelsea Market"/>
              <a:ea typeface="Chelsea Market"/>
              <a:cs typeface="Chelsea Market"/>
              <a:sym typeface="Chelsea Market"/>
            </a:endParaRPr>
          </a:p>
          <a:p>
            <a:pPr marL="457200" lvl="0" indent="-295275" algn="l" rtl="0">
              <a:lnSpc>
                <a:spcPct val="100000"/>
              </a:lnSpc>
              <a:spcBef>
                <a:spcPts val="0"/>
              </a:spcBef>
              <a:spcAft>
                <a:spcPts val="0"/>
              </a:spcAft>
              <a:buClr>
                <a:schemeClr val="dk1"/>
              </a:buClr>
              <a:buSzPts val="1050"/>
              <a:buFont typeface="Open Sans"/>
              <a:buAutoNum type="arabicParenR"/>
            </a:pPr>
            <a:r>
              <a:rPr lang="en" sz="1050">
                <a:solidFill>
                  <a:schemeClr val="dk1"/>
                </a:solidFill>
                <a:latin typeface="Chelsea Market"/>
                <a:ea typeface="Chelsea Market"/>
                <a:cs typeface="Chelsea Market"/>
                <a:sym typeface="Chelsea Market"/>
              </a:rPr>
              <a:t>Have students cut the name out and they can place on the front of an envelope.  The envelope can be colored red (or any color you wish!).  Construction paper can also be folded in half and stapled/ glued/ taped around the edges to create an “envelope” or “pocket”.  The squares can be cut out and any ones that are relevant can be placed inside their “kit”.  Any that do not apply can be discarded.  </a:t>
            </a:r>
            <a:endParaRPr sz="1050">
              <a:solidFill>
                <a:schemeClr val="dk1"/>
              </a:solidFill>
              <a:latin typeface="Chelsea Market"/>
              <a:ea typeface="Chelsea Market"/>
              <a:cs typeface="Chelsea Market"/>
              <a:sym typeface="Chelsea Market"/>
            </a:endParaRPr>
          </a:p>
          <a:p>
            <a:pPr marL="0" lvl="0" indent="0" algn="l" rtl="0">
              <a:spcBef>
                <a:spcPts val="0"/>
              </a:spcBef>
              <a:spcAft>
                <a:spcPts val="0"/>
              </a:spcAft>
              <a:buNone/>
            </a:pPr>
            <a:endParaRPr>
              <a:solidFill>
                <a:schemeClr val="dk1"/>
              </a:solidFill>
              <a:latin typeface="Chelsea Market"/>
              <a:ea typeface="Chelsea Market"/>
              <a:cs typeface="Chelsea Market"/>
              <a:sym typeface="Chelsea Market"/>
            </a:endParaRPr>
          </a:p>
        </p:txBody>
      </p:sp>
      <p:sp>
        <p:nvSpPr>
          <p:cNvPr id="241" name="Google Shape;241;g1465afdcbdd_0_162: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465afdcbd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Chelsea Market"/>
                <a:ea typeface="Chelsea Market"/>
                <a:cs typeface="Chelsea Market"/>
                <a:sym typeface="Chelsea Market"/>
              </a:rPr>
              <a:t>Process/ Closing: </a:t>
            </a:r>
            <a:r>
              <a:rPr lang="en">
                <a:solidFill>
                  <a:schemeClr val="dk1"/>
                </a:solidFill>
                <a:latin typeface="Chelsea Market"/>
                <a:ea typeface="Chelsea Market"/>
                <a:cs typeface="Chelsea Market"/>
                <a:sym typeface="Chelsea Market"/>
              </a:rPr>
              <a:t>(5 Minutes)</a:t>
            </a:r>
            <a:endParaRPr b="1">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As time allows, have students share answers to the questions on the slide.</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Clr>
                <a:schemeClr val="dk1"/>
              </a:buClr>
              <a:buSzPts val="1100"/>
              <a:buFont typeface="Arial"/>
              <a:buNone/>
            </a:pPr>
            <a:r>
              <a:rPr lang="en">
                <a:solidFill>
                  <a:schemeClr val="dk1"/>
                </a:solidFill>
                <a:latin typeface="Chelsea Market"/>
                <a:ea typeface="Chelsea Market"/>
                <a:cs typeface="Chelsea Market"/>
                <a:sym typeface="Chelsea Market"/>
              </a:rPr>
              <a:t>Encourage students to be your “newsletters and cheerleaders” and share their books with their families.  </a:t>
            </a:r>
            <a:endParaRPr>
              <a:solidFill>
                <a:schemeClr val="dk1"/>
              </a:solidFill>
              <a:latin typeface="Chelsea Market"/>
              <a:ea typeface="Chelsea Market"/>
              <a:cs typeface="Chelsea Market"/>
              <a:sym typeface="Chelsea Market"/>
            </a:endParaRPr>
          </a:p>
          <a:p>
            <a:pPr marL="0" lvl="0" indent="0" algn="l" rtl="0">
              <a:spcBef>
                <a:spcPts val="0"/>
              </a:spcBef>
              <a:spcAft>
                <a:spcPts val="0"/>
              </a:spcAft>
              <a:buNone/>
            </a:pPr>
            <a:r>
              <a:rPr lang="en">
                <a:solidFill>
                  <a:schemeClr val="dk1"/>
                </a:solidFill>
                <a:latin typeface="Chelsea Market"/>
                <a:ea typeface="Chelsea Market"/>
                <a:cs typeface="Chelsea Market"/>
                <a:sym typeface="Chelsea Market"/>
              </a:rPr>
              <a:t>Encourage Students to share what they learned with their families.  </a:t>
            </a:r>
            <a:r>
              <a:rPr lang="en">
                <a:latin typeface="Chelsea Market"/>
                <a:ea typeface="Chelsea Market"/>
                <a:cs typeface="Chelsea Market"/>
                <a:sym typeface="Chelsea Market"/>
              </a:rPr>
              <a:t> </a:t>
            </a:r>
            <a:endParaRPr>
              <a:latin typeface="Chelsea Market"/>
              <a:ea typeface="Chelsea Market"/>
              <a:cs typeface="Chelsea Market"/>
              <a:sym typeface="Chelsea Market"/>
            </a:endParaRPr>
          </a:p>
          <a:p>
            <a:pPr marL="0" lvl="0" indent="0" algn="l" rtl="0">
              <a:spcBef>
                <a:spcPts val="0"/>
              </a:spcBef>
              <a:spcAft>
                <a:spcPts val="0"/>
              </a:spcAft>
              <a:buNone/>
            </a:pPr>
            <a:endParaRPr>
              <a:latin typeface="Chelsea Market"/>
              <a:ea typeface="Chelsea Market"/>
              <a:cs typeface="Chelsea Market"/>
              <a:sym typeface="Chelsea Market"/>
            </a:endParaRPr>
          </a:p>
        </p:txBody>
      </p:sp>
      <p:sp>
        <p:nvSpPr>
          <p:cNvPr id="248" name="Google Shape;248;g1465afdcbdd_0_169: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465afdcbd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465afdcbd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elsea Market"/>
                <a:ea typeface="Chelsea Market"/>
                <a:cs typeface="Chelsea Market"/>
                <a:sym typeface="Chelsea Market"/>
              </a:rPr>
              <a:t>Go over agenda for lesson and answer questions.</a:t>
            </a:r>
            <a:endParaRPr>
              <a:latin typeface="Chelsea Market"/>
              <a:ea typeface="Chelsea Market"/>
              <a:cs typeface="Chelsea Market"/>
              <a:sym typeface="Chelsea Market"/>
            </a:endParaRPr>
          </a:p>
          <a:p>
            <a:pPr marL="0" lvl="0" indent="0" algn="l" rtl="0">
              <a:spcBef>
                <a:spcPts val="0"/>
              </a:spcBef>
              <a:spcAft>
                <a:spcPts val="0"/>
              </a:spcAft>
              <a:buNone/>
            </a:pPr>
            <a:r>
              <a:rPr lang="en">
                <a:latin typeface="Chelsea Market"/>
                <a:ea typeface="Chelsea Market"/>
                <a:cs typeface="Chelsea Market"/>
                <a:sym typeface="Chelsea Market"/>
              </a:rPr>
              <a:t>(3 minutes) </a:t>
            </a:r>
            <a:endParaRPr>
              <a:latin typeface="Chelsea Market"/>
              <a:ea typeface="Chelsea Market"/>
              <a:cs typeface="Chelsea Market"/>
              <a:sym typeface="Chelsea Marke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aacc62598_0_2:notes"/>
          <p:cNvSpPr>
            <a:spLocks noGrp="1" noRot="1" noChangeAspect="1"/>
          </p:cNvSpPr>
          <p:nvPr>
            <p:ph type="sldImg" idx="2"/>
          </p:nvPr>
        </p:nvSpPr>
        <p:spPr>
          <a:xfrm>
            <a:off x="433388" y="708025"/>
            <a:ext cx="6300787"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3aacc62598_0_2: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Clr>
                <a:schemeClr val="dk1"/>
              </a:buClr>
              <a:buNone/>
            </a:pPr>
            <a:r>
              <a:rPr lang="en" dirty="0">
                <a:solidFill>
                  <a:schemeClr val="dk1"/>
                </a:solidFill>
                <a:latin typeface="Chelsea Market"/>
                <a:ea typeface="Chelsea Market"/>
                <a:cs typeface="Chelsea Market"/>
                <a:sym typeface="Chelsea Market"/>
              </a:rPr>
              <a:t>Go over expectations and provide examples.</a:t>
            </a:r>
            <a:endParaRPr dirty="0">
              <a:solidFill>
                <a:schemeClr val="dk1"/>
              </a:solidFill>
              <a:latin typeface="Chelsea Market"/>
              <a:ea typeface="Chelsea Market"/>
              <a:cs typeface="Chelsea Market"/>
              <a:sym typeface="Chelsea Market"/>
            </a:endParaRPr>
          </a:p>
          <a:p>
            <a:pPr marL="0" indent="0">
              <a:buNone/>
            </a:pPr>
            <a:r>
              <a:rPr lang="en" dirty="0">
                <a:solidFill>
                  <a:schemeClr val="dk1"/>
                </a:solidFill>
                <a:latin typeface="Chelsea Market"/>
                <a:ea typeface="Chelsea Market"/>
                <a:cs typeface="Chelsea Market"/>
                <a:sym typeface="Chelsea Market"/>
              </a:rPr>
              <a:t>Use the ones on this slide or insert your own classroom expectations on the previous slide.</a:t>
            </a:r>
            <a:endParaRPr dirty="0">
              <a:solidFill>
                <a:schemeClr val="dk1"/>
              </a:solidFill>
              <a:latin typeface="Chelsea Market"/>
              <a:ea typeface="Chelsea Market"/>
              <a:cs typeface="Chelsea Market"/>
              <a:sym typeface="Chelsea Market"/>
            </a:endParaRPr>
          </a:p>
          <a:p>
            <a:pPr marL="0" indent="0">
              <a:buClr>
                <a:schemeClr val="dk1"/>
              </a:buClr>
              <a:buNone/>
            </a:pPr>
            <a:r>
              <a:rPr lang="en" dirty="0">
                <a:solidFill>
                  <a:schemeClr val="dk1"/>
                </a:solidFill>
                <a:latin typeface="Chelsea Market"/>
                <a:ea typeface="Chelsea Market"/>
                <a:cs typeface="Chelsea Market"/>
                <a:sym typeface="Chelsea Market"/>
              </a:rPr>
              <a:t>(3 Minutes) </a:t>
            </a:r>
            <a:endParaRPr dirty="0">
              <a:latin typeface="Chelsea Market"/>
              <a:ea typeface="Chelsea Market"/>
              <a:cs typeface="Chelsea Market"/>
              <a:sym typeface="Chelsea Marke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3bdbe9b2b4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3bdbe9b2b4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b="1" dirty="0">
                <a:solidFill>
                  <a:schemeClr val="dk1"/>
                </a:solidFill>
                <a:latin typeface="Chelsea Market"/>
                <a:ea typeface="Chelsea Market"/>
                <a:cs typeface="Chelsea Market"/>
                <a:sym typeface="Chelsea Market"/>
              </a:rPr>
              <a:t>3rd Grade</a:t>
            </a:r>
            <a:endParaRPr b="1" dirty="0">
              <a:solidFill>
                <a:schemeClr val="dk1"/>
              </a:solidFill>
              <a:latin typeface="Chelsea Market"/>
              <a:ea typeface="Chelsea Market"/>
              <a:cs typeface="Chelsea Market"/>
              <a:sym typeface="Chelsea Market"/>
            </a:endParaRPr>
          </a:p>
          <a:p>
            <a:pPr marL="0" indent="0">
              <a:buClr>
                <a:schemeClr val="dk1"/>
              </a:buClr>
              <a:buNone/>
            </a:pPr>
            <a:r>
              <a:rPr lang="en" dirty="0">
                <a:solidFill>
                  <a:schemeClr val="dk1"/>
                </a:solidFill>
                <a:latin typeface="Chelsea Market"/>
                <a:ea typeface="Chelsea Market"/>
                <a:cs typeface="Chelsea Market"/>
                <a:sym typeface="Chelsea Market"/>
              </a:rPr>
              <a:t>Go over expectations and provide examples.</a:t>
            </a:r>
            <a:endParaRPr dirty="0">
              <a:solidFill>
                <a:schemeClr val="dk1"/>
              </a:solidFill>
              <a:latin typeface="Chelsea Market"/>
              <a:ea typeface="Chelsea Market"/>
              <a:cs typeface="Chelsea Market"/>
              <a:sym typeface="Chelsea Market"/>
            </a:endParaRPr>
          </a:p>
          <a:p>
            <a:pPr marL="0" indent="0">
              <a:buClr>
                <a:schemeClr val="dk1"/>
              </a:buClr>
              <a:buNone/>
            </a:pPr>
            <a:r>
              <a:rPr lang="en" dirty="0">
                <a:solidFill>
                  <a:schemeClr val="dk1"/>
                </a:solidFill>
                <a:latin typeface="Chelsea Market"/>
                <a:ea typeface="Chelsea Market"/>
                <a:cs typeface="Chelsea Market"/>
                <a:sym typeface="Chelsea Market"/>
              </a:rPr>
              <a:t>Use the ones on this slide or insert your own classroom expectations on the previous slide.</a:t>
            </a:r>
            <a:endParaRPr dirty="0">
              <a:solidFill>
                <a:schemeClr val="dk1"/>
              </a:solidFill>
              <a:latin typeface="Chelsea Market"/>
              <a:ea typeface="Chelsea Market"/>
              <a:cs typeface="Chelsea Market"/>
              <a:sym typeface="Chelsea Market"/>
            </a:endParaRPr>
          </a:p>
          <a:p>
            <a:pPr marL="0" indent="0">
              <a:buClr>
                <a:schemeClr val="dk1"/>
              </a:buClr>
              <a:buNone/>
            </a:pPr>
            <a:r>
              <a:rPr lang="en" dirty="0">
                <a:solidFill>
                  <a:schemeClr val="dk1"/>
                </a:solidFill>
                <a:latin typeface="Chelsea Market"/>
                <a:ea typeface="Chelsea Market"/>
                <a:cs typeface="Chelsea Market"/>
                <a:sym typeface="Chelsea Market"/>
              </a:rPr>
              <a:t>(3 Minutes) </a:t>
            </a:r>
            <a:endParaRPr dirty="0">
              <a:solidFill>
                <a:schemeClr val="dk1"/>
              </a:solidFill>
              <a:latin typeface="Chelsea Market"/>
              <a:ea typeface="Chelsea Market"/>
              <a:cs typeface="Chelsea Market"/>
              <a:sym typeface="Chelsea Market"/>
            </a:endParaRPr>
          </a:p>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465afdcbd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465afdcbd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elsea Market"/>
                <a:ea typeface="Chelsea Market"/>
                <a:cs typeface="Chelsea Market"/>
                <a:sym typeface="Chelsea Market"/>
              </a:rPr>
              <a:t>Greet students and introduce topic.</a:t>
            </a:r>
            <a:endParaRPr>
              <a:latin typeface="Chelsea Market"/>
              <a:ea typeface="Chelsea Market"/>
              <a:cs typeface="Chelsea Market"/>
              <a:sym typeface="Chelsea Market"/>
            </a:endParaRPr>
          </a:p>
          <a:p>
            <a:pPr marL="0" lvl="0" indent="0" algn="l" rtl="0">
              <a:spcBef>
                <a:spcPts val="0"/>
              </a:spcBef>
              <a:spcAft>
                <a:spcPts val="0"/>
              </a:spcAft>
              <a:buNone/>
            </a:pPr>
            <a:r>
              <a:rPr lang="en">
                <a:latin typeface="Chelsea Market"/>
                <a:ea typeface="Chelsea Market"/>
                <a:cs typeface="Chelsea Market"/>
                <a:sym typeface="Chelsea Market"/>
              </a:rPr>
              <a:t>(2 Minutes)</a:t>
            </a:r>
            <a:endParaRPr>
              <a:latin typeface="Chelsea Market"/>
              <a:ea typeface="Chelsea Market"/>
              <a:cs typeface="Chelsea Market"/>
              <a:sym typeface="Chelsea Marke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aacc62598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3aacc62598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Chelsea Market"/>
                <a:ea typeface="Chelsea Market"/>
                <a:cs typeface="Chelsea Market"/>
                <a:sym typeface="Chelsea Market"/>
              </a:rPr>
              <a:t>Play video to introduce topic/ concept-Click “Breathe” picture to show video (5 Minutes) </a:t>
            </a:r>
            <a:endParaRPr sz="1000" b="1" dirty="0">
              <a:solidFill>
                <a:schemeClr val="dk1"/>
              </a:solidFill>
              <a:latin typeface="Chelsea Market"/>
              <a:ea typeface="Chelsea Market"/>
              <a:cs typeface="Chelsea Market"/>
              <a:sym typeface="Chelsea Market"/>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465cc46cb9_0_2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465cc46cb9_0_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dirty="0">
                <a:solidFill>
                  <a:schemeClr val="dk1"/>
                </a:solidFill>
                <a:latin typeface="Chelsea Market"/>
                <a:ea typeface="Chelsea Market"/>
                <a:cs typeface="Chelsea Market"/>
                <a:sym typeface="Chelsea Market"/>
              </a:rPr>
              <a:t>(15 Minutes) Read </a:t>
            </a:r>
            <a:r>
              <a:rPr lang="en" u="sng" dirty="0">
                <a:solidFill>
                  <a:schemeClr val="hlink"/>
                </a:solidFill>
                <a:latin typeface="Chelsea Market"/>
                <a:ea typeface="Chelsea Market"/>
                <a:cs typeface="Chelsea Market"/>
                <a:sym typeface="Chelsea Market"/>
                <a:hlinkClick r:id="rId3"/>
              </a:rPr>
              <a:t>story</a:t>
            </a:r>
            <a:r>
              <a:rPr lang="en" dirty="0">
                <a:solidFill>
                  <a:schemeClr val="dk1"/>
                </a:solidFill>
                <a:latin typeface="Chelsea Market"/>
                <a:ea typeface="Chelsea Market"/>
                <a:cs typeface="Chelsea Market"/>
                <a:sym typeface="Chelsea Market"/>
              </a:rPr>
              <a:t> and stop to process.  </a:t>
            </a:r>
            <a:endParaRPr sz="1000" b="1" dirty="0">
              <a:solidFill>
                <a:schemeClr val="dk1"/>
              </a:solidFill>
              <a:latin typeface="Chelsea Market"/>
              <a:ea typeface="Chelsea Market"/>
              <a:cs typeface="Chelsea Market"/>
              <a:sym typeface="Chelsea Market"/>
            </a:endParaRPr>
          </a:p>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61766" indent="0">
              <a:buNone/>
            </a:pPr>
            <a:r>
              <a:rPr lang="en-US" dirty="0"/>
              <a:t>Brain Break</a:t>
            </a:r>
          </a:p>
        </p:txBody>
      </p:sp>
    </p:spTree>
    <p:extLst>
      <p:ext uri="{BB962C8B-B14F-4D97-AF65-F5344CB8AC3E}">
        <p14:creationId xmlns:p14="http://schemas.microsoft.com/office/powerpoint/2010/main" val="221275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838200" y="4800601"/>
            <a:ext cx="2057400" cy="240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2" name="Google Shape;52;p13"/>
          <p:cNvSpPr txBox="1">
            <a:spLocks noGrp="1"/>
          </p:cNvSpPr>
          <p:nvPr>
            <p:ph type="ftr" idx="11"/>
          </p:nvPr>
        </p:nvSpPr>
        <p:spPr>
          <a:xfrm>
            <a:off x="2931645" y="4800601"/>
            <a:ext cx="4663500" cy="2406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 name="Google Shape;53;p13"/>
          <p:cNvSpPr txBox="1">
            <a:spLocks noGrp="1"/>
          </p:cNvSpPr>
          <p:nvPr>
            <p:ph type="sldNum" idx="12"/>
          </p:nvPr>
        </p:nvSpPr>
        <p:spPr>
          <a:xfrm>
            <a:off x="7627346" y="4800601"/>
            <a:ext cx="831000" cy="240600"/>
          </a:xfrm>
          <a:prstGeom prst="rect">
            <a:avLst/>
          </a:prstGeom>
          <a:noFill/>
          <a:ln>
            <a:noFill/>
          </a:ln>
        </p:spPr>
        <p:txBody>
          <a:bodyPr spcFirstLastPara="1" wrap="square" lIns="91425" tIns="45700" rIns="91425" bIns="45700" anchor="b" anchorCtr="0">
            <a:normAutofit lnSpcReduction="10000"/>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13"/>
          <p:cNvSpPr txBox="1">
            <a:spLocks noGrp="1"/>
          </p:cNvSpPr>
          <p:nvPr>
            <p:ph type="body" idx="1"/>
          </p:nvPr>
        </p:nvSpPr>
        <p:spPr>
          <a:xfrm>
            <a:off x="838200" y="1276350"/>
            <a:ext cx="7620000" cy="3352800"/>
          </a:xfrm>
          <a:prstGeom prst="rect">
            <a:avLst/>
          </a:prstGeom>
          <a:noFill/>
          <a:ln>
            <a:noFill/>
          </a:ln>
        </p:spPr>
        <p:txBody>
          <a:bodyPr spcFirstLastPara="1" wrap="square" lIns="91425" tIns="45700" rIns="91425" bIns="45700" anchor="t" anchorCtr="0">
            <a:normAutofit/>
          </a:bodyPr>
          <a:lstStyle>
            <a:lvl1pPr marL="457200" lvl="0" indent="-317500" algn="l" rtl="0">
              <a:lnSpc>
                <a:spcPct val="95000"/>
              </a:lnSpc>
              <a:spcBef>
                <a:spcPts val="1400"/>
              </a:spcBef>
              <a:spcAft>
                <a:spcPts val="0"/>
              </a:spcAft>
              <a:buSzPts val="1400"/>
              <a:buChar char="●"/>
              <a:defRPr/>
            </a:lvl1pPr>
            <a:lvl2pPr marL="914400" lvl="1" indent="-317500" algn="l" rtl="0">
              <a:lnSpc>
                <a:spcPct val="95000"/>
              </a:lnSpc>
              <a:spcBef>
                <a:spcPts val="1200"/>
              </a:spcBef>
              <a:spcAft>
                <a:spcPts val="0"/>
              </a:spcAft>
              <a:buSzPts val="1400"/>
              <a:buChar char="○"/>
              <a:defRPr/>
            </a:lvl2pPr>
            <a:lvl3pPr marL="1371600" lvl="2" indent="-317500" algn="l" rtl="0">
              <a:lnSpc>
                <a:spcPct val="95000"/>
              </a:lnSpc>
              <a:spcBef>
                <a:spcPts val="1200"/>
              </a:spcBef>
              <a:spcAft>
                <a:spcPts val="0"/>
              </a:spcAft>
              <a:buSzPts val="1400"/>
              <a:buChar char="■"/>
              <a:defRPr/>
            </a:lvl3pPr>
            <a:lvl4pPr marL="1828800" lvl="3" indent="-317500" algn="l" rtl="0">
              <a:lnSpc>
                <a:spcPct val="95000"/>
              </a:lnSpc>
              <a:spcBef>
                <a:spcPts val="1200"/>
              </a:spcBef>
              <a:spcAft>
                <a:spcPts val="0"/>
              </a:spcAft>
              <a:buSzPts val="1400"/>
              <a:buChar char="●"/>
              <a:defRPr/>
            </a:lvl4pPr>
            <a:lvl5pPr marL="2286000" lvl="4" indent="-317500" algn="l" rtl="0">
              <a:lnSpc>
                <a:spcPct val="95000"/>
              </a:lnSpc>
              <a:spcBef>
                <a:spcPts val="1200"/>
              </a:spcBef>
              <a:spcAft>
                <a:spcPts val="0"/>
              </a:spcAft>
              <a:buSzPts val="1400"/>
              <a:buChar char="○"/>
              <a:defRPr/>
            </a:lvl5pPr>
            <a:lvl6pPr marL="2743200" lvl="5" indent="-304800" algn="l" rtl="0">
              <a:lnSpc>
                <a:spcPct val="95000"/>
              </a:lnSpc>
              <a:spcBef>
                <a:spcPts val="1200"/>
              </a:spcBef>
              <a:spcAft>
                <a:spcPts val="0"/>
              </a:spcAft>
              <a:buSzPts val="1200"/>
              <a:buChar char="■"/>
              <a:defRPr/>
            </a:lvl6pPr>
            <a:lvl7pPr marL="3200400" lvl="6" indent="-304800" algn="l" rtl="0">
              <a:lnSpc>
                <a:spcPct val="95000"/>
              </a:lnSpc>
              <a:spcBef>
                <a:spcPts val="1200"/>
              </a:spcBef>
              <a:spcAft>
                <a:spcPts val="0"/>
              </a:spcAft>
              <a:buSzPts val="1200"/>
              <a:buChar char="●"/>
              <a:defRPr/>
            </a:lvl7pPr>
            <a:lvl8pPr marL="3657600" lvl="7" indent="-304800" algn="l" rtl="0">
              <a:lnSpc>
                <a:spcPct val="95000"/>
              </a:lnSpc>
              <a:spcBef>
                <a:spcPts val="1200"/>
              </a:spcBef>
              <a:spcAft>
                <a:spcPts val="0"/>
              </a:spcAft>
              <a:buSzPts val="1200"/>
              <a:buChar char="○"/>
              <a:defRPr/>
            </a:lvl8pPr>
            <a:lvl9pPr marL="4114800" lvl="8" indent="-304800" algn="l" rtl="0">
              <a:lnSpc>
                <a:spcPct val="95000"/>
              </a:lnSpc>
              <a:spcBef>
                <a:spcPts val="1200"/>
              </a:spcBef>
              <a:spcAft>
                <a:spcPts val="1200"/>
              </a:spcAft>
              <a:buSzPts val="1200"/>
              <a:buChar char="■"/>
              <a:defRPr/>
            </a:lvl9pPr>
          </a:lstStyle>
          <a:p>
            <a:endParaRPr/>
          </a:p>
        </p:txBody>
      </p:sp>
      <p:sp>
        <p:nvSpPr>
          <p:cNvPr id="55" name="Google Shape;55;p13"/>
          <p:cNvSpPr txBox="1">
            <a:spLocks noGrp="1"/>
          </p:cNvSpPr>
          <p:nvPr>
            <p:ph type="title"/>
          </p:nvPr>
        </p:nvSpPr>
        <p:spPr>
          <a:xfrm>
            <a:off x="838200" y="57150"/>
            <a:ext cx="7620000" cy="10479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chemeClr val="accent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1"/>
            <a:ext cx="9144000" cy="51631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1"/>
            <a:ext cx="9144001" cy="5163143"/>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1998471" y="-1998470"/>
            <a:ext cx="5147058"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333375" y="407194"/>
            <a:ext cx="8410575" cy="461665"/>
          </a:xfrm>
        </p:spPr>
        <p:txBody>
          <a:bodyPr vert="horz" wrap="square" lIns="91440" tIns="45720" rIns="91440" bIns="45720" rtlCol="0" anchor="t">
            <a:spAutoFit/>
          </a:bodyPr>
          <a:lstStyle>
            <a:lvl1pPr>
              <a:defRPr lang="en-GB" sz="2400" b="1" spc="-53"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4736307"/>
            <a:ext cx="304800" cy="273844"/>
          </a:xfrm>
        </p:spPr>
        <p:txBody>
          <a:bodyPr/>
          <a:lstStyle>
            <a:lvl1pPr>
              <a:defRPr sz="75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374542" y="-241991"/>
            <a:ext cx="401648" cy="483982"/>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333375" y="1219039"/>
            <a:ext cx="5038725" cy="3069932"/>
          </a:xfrm>
        </p:spPr>
        <p:txBody>
          <a:bodyPr>
            <a:noAutofit/>
          </a:bodyPr>
          <a:lstStyle>
            <a:lvl1pPr>
              <a:lnSpc>
                <a:spcPct val="100000"/>
              </a:lnSpc>
              <a:spcBef>
                <a:spcPts val="450"/>
              </a:spcBef>
              <a:spcAft>
                <a:spcPts val="300"/>
              </a:spcAft>
              <a:defRPr sz="1200">
                <a:solidFill>
                  <a:schemeClr val="bg1"/>
                </a:solidFill>
                <a:latin typeface="+mn-lt"/>
                <a:cs typeface="Arial" panose="020B0604020202020204" pitchFamily="34" charset="0"/>
              </a:defRPr>
            </a:lvl1pPr>
            <a:lvl2pPr>
              <a:lnSpc>
                <a:spcPct val="100000"/>
              </a:lnSpc>
              <a:spcBef>
                <a:spcPts val="450"/>
              </a:spcBef>
              <a:spcAft>
                <a:spcPts val="300"/>
              </a:spcAft>
              <a:defRPr sz="1050">
                <a:solidFill>
                  <a:schemeClr val="bg1"/>
                </a:solidFill>
                <a:latin typeface="+mn-lt"/>
                <a:cs typeface="Arial" panose="020B0604020202020204" pitchFamily="34" charset="0"/>
              </a:defRPr>
            </a:lvl2pPr>
            <a:lvl3pPr>
              <a:lnSpc>
                <a:spcPct val="100000"/>
              </a:lnSpc>
              <a:spcBef>
                <a:spcPts val="450"/>
              </a:spcBef>
              <a:spcAft>
                <a:spcPts val="300"/>
              </a:spcAft>
              <a:defRPr sz="900">
                <a:solidFill>
                  <a:schemeClr val="bg1"/>
                </a:solidFill>
                <a:latin typeface="+mn-lt"/>
                <a:cs typeface="Arial" panose="020B0604020202020204" pitchFamily="34" charset="0"/>
              </a:defRPr>
            </a:lvl3pPr>
            <a:lvl4pPr>
              <a:defRPr sz="1050">
                <a:solidFill>
                  <a:schemeClr val="bg1"/>
                </a:solidFill>
                <a:latin typeface="Arial" panose="020B0604020202020204" pitchFamily="34" charset="0"/>
                <a:cs typeface="Arial" panose="020B0604020202020204" pitchFamily="34" charset="0"/>
              </a:defRPr>
            </a:lvl4pPr>
            <a:lvl5pPr>
              <a:defRPr sz="105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12965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6D7A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hyperlink" Target="https://docs.google.com/document/d/1K1Uwp779pZ_I0KMfYymzCkI6tMm2XFYs/edit?usp=sharing&amp;ouid=103153932147825378281&amp;rtpof=true&amp;sd=tru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STOP_F.png"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s://docs.google.com/document/d/1JusYo4uhZQlxtwi8eP6ulTXvcZ_ztdJA/edit?usp=sharing&amp;ouid=103153932147825378281&amp;rtpof=true&amp;sd=tru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www.yout-ube.com/watch?v=xZbsY-o5_AQ&amp;t=5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docs.google.com/document/d/13QyWi8ZEKEDuvABWY1ja6YG5Kl1Z6z2x/edit?usp=sharing&amp;ouid=103153932147825378281&amp;rtpof=true&amp;sd=tru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youtube.com/watch?v=RVA2N6tX2cg&amp;list=TLGGf0fPgdKtCkcyMjA4MjAyM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youtu.be/GlvREqs7L9s?list=TLGG6VZHqp8tylUyMjA4MjAyMg"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ideo" Target="https://www.youtube.com/embed/DsUPVERZFlI?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subTitle" idx="1"/>
          </p:nvPr>
        </p:nvSpPr>
        <p:spPr>
          <a:xfrm>
            <a:off x="2478975" y="921725"/>
            <a:ext cx="4364100" cy="6666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0"/>
              </a:spcAft>
              <a:buNone/>
            </a:pPr>
            <a:r>
              <a:rPr lang="en" b="1" u="sng" dirty="0">
                <a:latin typeface="Chelsea Market"/>
                <a:ea typeface="Chelsea Market"/>
                <a:cs typeface="Chelsea Market"/>
                <a:sym typeface="Chelsea Market"/>
              </a:rPr>
              <a:t>Coping Skills Unit 2</a:t>
            </a:r>
            <a:r>
              <a:rPr lang="en" b="1" u="sng" baseline="30000" dirty="0">
                <a:latin typeface="Chelsea Market"/>
                <a:ea typeface="Chelsea Market"/>
                <a:cs typeface="Chelsea Market"/>
                <a:sym typeface="Chelsea Market"/>
              </a:rPr>
              <a:t>nd</a:t>
            </a:r>
            <a:r>
              <a:rPr lang="en" b="1" u="sng" dirty="0">
                <a:latin typeface="Chelsea Market"/>
                <a:ea typeface="Chelsea Market"/>
                <a:cs typeface="Chelsea Market"/>
                <a:sym typeface="Chelsea Market"/>
              </a:rPr>
              <a:t>-3</a:t>
            </a:r>
            <a:r>
              <a:rPr lang="en" b="1" u="sng" baseline="30000" dirty="0">
                <a:latin typeface="Chelsea Market"/>
                <a:ea typeface="Chelsea Market"/>
                <a:cs typeface="Chelsea Market"/>
                <a:sym typeface="Chelsea Market"/>
              </a:rPr>
              <a:t>rd</a:t>
            </a:r>
            <a:endParaRPr b="1" dirty="0">
              <a:latin typeface="Chelsea Market"/>
              <a:ea typeface="Chelsea Market"/>
              <a:cs typeface="Chelsea Market"/>
              <a:sym typeface="Chelsea Market"/>
            </a:endParaRPr>
          </a:p>
        </p:txBody>
      </p:sp>
      <p:pic>
        <p:nvPicPr>
          <p:cNvPr id="61" name="Google Shape;61;p14"/>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62" name="Google Shape;62;p14"/>
          <p:cNvPicPr preferRelativeResize="0"/>
          <p:nvPr/>
        </p:nvPicPr>
        <p:blipFill>
          <a:blip r:embed="rId4">
            <a:alphaModFix/>
          </a:blip>
          <a:stretch>
            <a:fillRect/>
          </a:stretch>
        </p:blipFill>
        <p:spPr>
          <a:xfrm>
            <a:off x="3863176" y="2004150"/>
            <a:ext cx="1511806" cy="1422550"/>
          </a:xfrm>
          <a:prstGeom prst="rect">
            <a:avLst/>
          </a:prstGeom>
          <a:noFill/>
          <a:ln w="76200" cap="flat" cmpd="sng">
            <a:solidFill>
              <a:srgbClr val="F1C232"/>
            </a:solidFill>
            <a:prstDash val="solid"/>
            <a:round/>
            <a:headEnd type="none" w="sm" len="sm"/>
            <a:tailEnd type="none" w="sm" len="sm"/>
          </a:ln>
        </p:spPr>
      </p:pic>
      <p:pic>
        <p:nvPicPr>
          <p:cNvPr id="63" name="Google Shape;63;p14"/>
          <p:cNvPicPr preferRelativeResize="0"/>
          <p:nvPr/>
        </p:nvPicPr>
        <p:blipFill>
          <a:blip r:embed="rId5">
            <a:alphaModFix/>
          </a:blip>
          <a:stretch>
            <a:fillRect/>
          </a:stretch>
        </p:blipFill>
        <p:spPr>
          <a:xfrm>
            <a:off x="152975" y="2095775"/>
            <a:ext cx="3167125" cy="2111417"/>
          </a:xfrm>
          <a:prstGeom prst="rect">
            <a:avLst/>
          </a:prstGeom>
          <a:noFill/>
          <a:ln w="76200" cap="flat" cmpd="sng">
            <a:solidFill>
              <a:srgbClr val="FF9900"/>
            </a:solidFill>
            <a:prstDash val="solid"/>
            <a:round/>
            <a:headEnd type="none" w="sm" len="sm"/>
            <a:tailEnd type="none" w="sm" len="sm"/>
          </a:ln>
        </p:spPr>
      </p:pic>
      <p:pic>
        <p:nvPicPr>
          <p:cNvPr id="64" name="Google Shape;64;p14"/>
          <p:cNvPicPr preferRelativeResize="0"/>
          <p:nvPr/>
        </p:nvPicPr>
        <p:blipFill>
          <a:blip r:embed="rId6">
            <a:alphaModFix/>
          </a:blip>
          <a:stretch>
            <a:fillRect/>
          </a:stretch>
        </p:blipFill>
        <p:spPr>
          <a:xfrm>
            <a:off x="5834826" y="2095775"/>
            <a:ext cx="3167125" cy="2111425"/>
          </a:xfrm>
          <a:prstGeom prst="rect">
            <a:avLst/>
          </a:prstGeom>
          <a:noFill/>
          <a:ln w="76200" cap="flat" cmpd="sng">
            <a:solidFill>
              <a:srgbClr val="FF00FF"/>
            </a:solidFill>
            <a:prstDash val="solid"/>
            <a:round/>
            <a:headEnd type="none" w="sm" len="sm"/>
            <a:tailEnd type="none" w="sm" len="sm"/>
          </a:ln>
        </p:spPr>
      </p:pic>
      <p:pic>
        <p:nvPicPr>
          <p:cNvPr id="65" name="Google Shape;65;p14"/>
          <p:cNvPicPr preferRelativeResize="0"/>
          <p:nvPr/>
        </p:nvPicPr>
        <p:blipFill>
          <a:blip r:embed="rId7">
            <a:alphaModFix/>
          </a:blip>
          <a:stretch>
            <a:fillRect/>
          </a:stretch>
        </p:blipFill>
        <p:spPr>
          <a:xfrm>
            <a:off x="3758624" y="3633724"/>
            <a:ext cx="1720900" cy="1375301"/>
          </a:xfrm>
          <a:prstGeom prst="rect">
            <a:avLst/>
          </a:prstGeom>
          <a:noFill/>
          <a:ln w="76200" cap="flat" cmpd="sng">
            <a:solidFill>
              <a:srgbClr val="9900FF"/>
            </a:solidFill>
            <a:prstDash val="solid"/>
            <a:round/>
            <a:headEnd type="none" w="sm" len="sm"/>
            <a:tailEnd type="none" w="sm" len="sm"/>
          </a:ln>
        </p:spPr>
      </p:pic>
      <p:pic>
        <p:nvPicPr>
          <p:cNvPr id="66" name="Google Shape;66;p14"/>
          <p:cNvPicPr preferRelativeResize="0"/>
          <p:nvPr/>
        </p:nvPicPr>
        <p:blipFill>
          <a:blip r:embed="rId8">
            <a:alphaModFix/>
          </a:blip>
          <a:stretch>
            <a:fillRect/>
          </a:stretch>
        </p:blipFill>
        <p:spPr>
          <a:xfrm>
            <a:off x="2685500" y="0"/>
            <a:ext cx="3867150" cy="990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1817050" y="233750"/>
            <a:ext cx="5641800" cy="5142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ts val="3300"/>
              <a:buFont typeface="Century Gothic"/>
              <a:buNone/>
            </a:pPr>
            <a:r>
              <a:rPr lang="en" sz="3000" b="1">
                <a:latin typeface="Chelsea Market"/>
                <a:ea typeface="Chelsea Market"/>
                <a:cs typeface="Chelsea Market"/>
                <a:sym typeface="Chelsea Market"/>
              </a:rPr>
              <a:t>Activity: Brain Parts Sort</a:t>
            </a:r>
            <a:endParaRPr sz="3000" b="1">
              <a:latin typeface="Chelsea Market"/>
              <a:ea typeface="Chelsea Market"/>
              <a:cs typeface="Chelsea Market"/>
              <a:sym typeface="Chelsea Market"/>
            </a:endParaRPr>
          </a:p>
        </p:txBody>
      </p:sp>
      <p:pic>
        <p:nvPicPr>
          <p:cNvPr id="126" name="Google Shape;126;p22"/>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127" name="Google Shape;127;p22">
            <a:hlinkClick r:id="rId4"/>
          </p:cNvPr>
          <p:cNvPicPr preferRelativeResize="0"/>
          <p:nvPr/>
        </p:nvPicPr>
        <p:blipFill>
          <a:blip r:embed="rId5">
            <a:alphaModFix/>
          </a:blip>
          <a:stretch>
            <a:fillRect/>
          </a:stretch>
        </p:blipFill>
        <p:spPr>
          <a:xfrm>
            <a:off x="2583663" y="1016963"/>
            <a:ext cx="4108586" cy="3395525"/>
          </a:xfrm>
          <a:prstGeom prst="rect">
            <a:avLst/>
          </a:prstGeom>
          <a:noFill/>
          <a:ln w="76200" cap="flat" cmpd="sng">
            <a:solidFill>
              <a:srgbClr val="9900FF"/>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1817050" y="233750"/>
            <a:ext cx="5641800" cy="5142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ts val="3300"/>
              <a:buFont typeface="Century Gothic"/>
              <a:buNone/>
            </a:pPr>
            <a:r>
              <a:rPr lang="en" sz="3000" b="1">
                <a:latin typeface="Chelsea Market"/>
                <a:ea typeface="Chelsea Market"/>
                <a:cs typeface="Chelsea Market"/>
                <a:sym typeface="Chelsea Market"/>
              </a:rPr>
              <a:t>Activity: Brain Parts Sort</a:t>
            </a:r>
            <a:endParaRPr sz="3000" b="1">
              <a:latin typeface="Chelsea Market"/>
              <a:ea typeface="Chelsea Market"/>
              <a:cs typeface="Chelsea Market"/>
              <a:sym typeface="Chelsea Market"/>
            </a:endParaRPr>
          </a:p>
        </p:txBody>
      </p:sp>
      <p:pic>
        <p:nvPicPr>
          <p:cNvPr id="126" name="Google Shape;126;p22"/>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3" name="Picture 2">
            <a:extLst>
              <a:ext uri="{FF2B5EF4-FFF2-40B4-BE49-F238E27FC236}">
                <a16:creationId xmlns:a16="http://schemas.microsoft.com/office/drawing/2014/main" id="{95858DE7-471F-8175-93D8-0EA625F2D1FE}"/>
              </a:ext>
            </a:extLst>
          </p:cNvPr>
          <p:cNvPicPr>
            <a:picLocks noChangeAspect="1"/>
          </p:cNvPicPr>
          <p:nvPr/>
        </p:nvPicPr>
        <p:blipFill>
          <a:blip r:embed="rId4"/>
          <a:stretch>
            <a:fillRect/>
          </a:stretch>
        </p:blipFill>
        <p:spPr>
          <a:xfrm>
            <a:off x="2720147" y="829876"/>
            <a:ext cx="3434763" cy="4131424"/>
          </a:xfrm>
          <a:prstGeom prst="rect">
            <a:avLst/>
          </a:prstGeom>
        </p:spPr>
      </p:pic>
    </p:spTree>
    <p:extLst>
      <p:ext uri="{BB962C8B-B14F-4D97-AF65-F5344CB8AC3E}">
        <p14:creationId xmlns:p14="http://schemas.microsoft.com/office/powerpoint/2010/main" val="151684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35450" y="134025"/>
            <a:ext cx="2873100" cy="5343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ts val="3300"/>
              <a:buFont typeface="Century Gothic"/>
              <a:buNone/>
            </a:pPr>
            <a:r>
              <a:rPr lang="en" sz="3000" b="1">
                <a:latin typeface="Chelsea Market"/>
                <a:ea typeface="Chelsea Market"/>
                <a:cs typeface="Chelsea Market"/>
                <a:sym typeface="Chelsea Market"/>
              </a:rPr>
              <a:t>Closing</a:t>
            </a:r>
            <a:endParaRPr sz="3000" b="1">
              <a:latin typeface="Chelsea Market"/>
              <a:ea typeface="Chelsea Market"/>
              <a:cs typeface="Chelsea Market"/>
              <a:sym typeface="Chelsea Market"/>
            </a:endParaRPr>
          </a:p>
        </p:txBody>
      </p:sp>
      <p:sp>
        <p:nvSpPr>
          <p:cNvPr id="133" name="Google Shape;133;p23"/>
          <p:cNvSpPr txBox="1"/>
          <p:nvPr/>
        </p:nvSpPr>
        <p:spPr>
          <a:xfrm>
            <a:off x="4572000" y="789063"/>
            <a:ext cx="4439700" cy="3416290"/>
          </a:xfrm>
          <a:prstGeom prst="rect">
            <a:avLst/>
          </a:prstGeom>
          <a:solidFill>
            <a:schemeClr val="lt1"/>
          </a:solidFill>
          <a:ln w="76200"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3000" dirty="0">
                <a:solidFill>
                  <a:schemeClr val="dk1"/>
                </a:solidFill>
                <a:latin typeface="Chelsea Market"/>
                <a:ea typeface="Chelsea Market"/>
                <a:cs typeface="Chelsea Market"/>
                <a:sym typeface="Chelsea Market"/>
              </a:rPr>
              <a:t>1) What was your favorite part of this </a:t>
            </a:r>
            <a:r>
              <a:rPr lang="en" sz="3000">
                <a:solidFill>
                  <a:schemeClr val="dk1"/>
                </a:solidFill>
                <a:latin typeface="Chelsea Market"/>
                <a:ea typeface="Chelsea Market"/>
                <a:cs typeface="Chelsea Market"/>
                <a:sym typeface="Chelsea Market"/>
              </a:rPr>
              <a:t>lesson?</a:t>
            </a:r>
            <a:endParaRPr sz="1100" dirty="0">
              <a:solidFill>
                <a:schemeClr val="dk1"/>
              </a:solidFill>
              <a:latin typeface="Chelsea Market"/>
              <a:ea typeface="Chelsea Market"/>
              <a:cs typeface="Chelsea Market"/>
              <a:sym typeface="Chelsea Market"/>
            </a:endParaRPr>
          </a:p>
          <a:p>
            <a:pPr marL="0" lvl="0" indent="0" algn="l" rtl="0">
              <a:spcBef>
                <a:spcPts val="0"/>
              </a:spcBef>
              <a:spcAft>
                <a:spcPts val="0"/>
              </a:spcAft>
              <a:buNone/>
            </a:pPr>
            <a:r>
              <a:rPr lang="en" sz="3000" dirty="0">
                <a:solidFill>
                  <a:schemeClr val="dk1"/>
                </a:solidFill>
                <a:latin typeface="Chelsea Market"/>
                <a:ea typeface="Chelsea Market"/>
                <a:cs typeface="Chelsea Market"/>
                <a:sym typeface="Chelsea Market"/>
              </a:rPr>
              <a:t>2) What will you remember about this lesson?</a:t>
            </a:r>
          </a:p>
          <a:p>
            <a:pPr marL="0" lvl="0" indent="0" algn="l" rtl="0">
              <a:spcBef>
                <a:spcPts val="0"/>
              </a:spcBef>
              <a:spcAft>
                <a:spcPts val="0"/>
              </a:spcAft>
              <a:buNone/>
            </a:pPr>
            <a:r>
              <a:rPr lang="en" sz="3000" dirty="0">
                <a:solidFill>
                  <a:schemeClr val="dk1"/>
                </a:solidFill>
                <a:latin typeface="Chelsea Market"/>
                <a:ea typeface="Chelsea Market"/>
                <a:cs typeface="Chelsea Market"/>
                <a:sym typeface="Chelsea Market"/>
              </a:rPr>
              <a:t>3) What are some coping skills you can use to help regulate your emotions? </a:t>
            </a:r>
            <a:endParaRPr sz="3000" dirty="0">
              <a:solidFill>
                <a:schemeClr val="dk1"/>
              </a:solidFill>
              <a:latin typeface="Chelsea Market"/>
              <a:ea typeface="Chelsea Market"/>
              <a:cs typeface="Chelsea Market"/>
              <a:sym typeface="Chelsea Market"/>
            </a:endParaRPr>
          </a:p>
        </p:txBody>
      </p:sp>
      <p:pic>
        <p:nvPicPr>
          <p:cNvPr id="134" name="Google Shape;134;p23"/>
          <p:cNvPicPr preferRelativeResize="0"/>
          <p:nvPr/>
        </p:nvPicPr>
        <p:blipFill>
          <a:blip r:embed="rId3">
            <a:alphaModFix/>
          </a:blip>
          <a:stretch>
            <a:fillRect/>
          </a:stretch>
        </p:blipFill>
        <p:spPr>
          <a:xfrm>
            <a:off x="116929" y="1437054"/>
            <a:ext cx="4227725" cy="2604650"/>
          </a:xfrm>
          <a:prstGeom prst="rect">
            <a:avLst/>
          </a:prstGeom>
          <a:noFill/>
          <a:ln w="76200" cap="flat" cmpd="sng">
            <a:solidFill>
              <a:srgbClr val="FF00FF"/>
            </a:solidFill>
            <a:prstDash val="solid"/>
            <a:round/>
            <a:headEnd type="none" w="sm" len="sm"/>
            <a:tailEnd type="none" w="sm" len="sm"/>
          </a:ln>
        </p:spPr>
      </p:pic>
      <p:pic>
        <p:nvPicPr>
          <p:cNvPr id="135" name="Google Shape;135;p23"/>
          <p:cNvPicPr preferRelativeResize="0"/>
          <p:nvPr/>
        </p:nvPicPr>
        <p:blipFill>
          <a:blip r:embed="rId4">
            <a:alphaModFix/>
          </a:blip>
          <a:stretch>
            <a:fillRect/>
          </a:stretch>
        </p:blipFill>
        <p:spPr>
          <a:xfrm>
            <a:off x="8376550" y="4326800"/>
            <a:ext cx="634500" cy="63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628850" y="224250"/>
            <a:ext cx="5886300" cy="8508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ct val="100000"/>
              <a:buFont typeface="Century Gothic"/>
              <a:buNone/>
            </a:pPr>
            <a:r>
              <a:rPr lang="en-US" sz="3300" dirty="0">
                <a:latin typeface="Chelsea Market"/>
                <a:ea typeface="Chelsea Market"/>
                <a:cs typeface="Chelsea Market"/>
                <a:sym typeface="Chelsea Market"/>
              </a:rPr>
              <a:t>Post-Test </a:t>
            </a:r>
            <a:endParaRPr sz="2650" dirty="0">
              <a:latin typeface="Chelsea Market"/>
              <a:ea typeface="Chelsea Market"/>
              <a:cs typeface="Chelsea Market"/>
              <a:sym typeface="Chelsea Market"/>
            </a:endParaRPr>
          </a:p>
        </p:txBody>
      </p:sp>
      <p:pic>
        <p:nvPicPr>
          <p:cNvPr id="110" name="Google Shape;110;p20"/>
          <p:cNvPicPr preferRelativeResize="0"/>
          <p:nvPr/>
        </p:nvPicPr>
        <p:blipFill>
          <a:blip r:embed="rId3">
            <a:alphaModFix/>
          </a:blip>
          <a:stretch>
            <a:fillRect/>
          </a:stretch>
        </p:blipFill>
        <p:spPr>
          <a:xfrm>
            <a:off x="8376550" y="4326800"/>
            <a:ext cx="634500" cy="634500"/>
          </a:xfrm>
          <a:prstGeom prst="rect">
            <a:avLst/>
          </a:prstGeom>
          <a:noFill/>
          <a:ln>
            <a:noFill/>
          </a:ln>
        </p:spPr>
      </p:pic>
    </p:spTree>
    <p:extLst>
      <p:ext uri="{BB962C8B-B14F-4D97-AF65-F5344CB8AC3E}">
        <p14:creationId xmlns:p14="http://schemas.microsoft.com/office/powerpoint/2010/main" val="213845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9B70-C4F0-8A0B-A6C9-A5F825A3951E}"/>
              </a:ext>
            </a:extLst>
          </p:cNvPr>
          <p:cNvSpPr>
            <a:spLocks noGrp="1"/>
          </p:cNvSpPr>
          <p:nvPr>
            <p:ph type="title"/>
          </p:nvPr>
        </p:nvSpPr>
        <p:spPr>
          <a:xfrm>
            <a:off x="519169" y="3656921"/>
            <a:ext cx="8520600" cy="841800"/>
          </a:xfrm>
        </p:spPr>
        <p:txBody>
          <a:bodyPr/>
          <a:lstStyle/>
          <a:p>
            <a:r>
              <a:rPr lang="en-US" dirty="0"/>
              <a:t>End of Lesson</a:t>
            </a:r>
          </a:p>
        </p:txBody>
      </p:sp>
      <p:pic>
        <p:nvPicPr>
          <p:cNvPr id="4" name="Picture 3" descr="A red and white stop sign&#10;&#10;Description automatically generated">
            <a:extLst>
              <a:ext uri="{FF2B5EF4-FFF2-40B4-BE49-F238E27FC236}">
                <a16:creationId xmlns:a16="http://schemas.microsoft.com/office/drawing/2014/main" id="{FA2C5AAA-844D-1113-3636-A125A63317F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66037" y="152112"/>
            <a:ext cx="3386258" cy="3386258"/>
          </a:xfrm>
          <a:prstGeom prst="rect">
            <a:avLst/>
          </a:prstGeom>
        </p:spPr>
      </p:pic>
      <p:sp>
        <p:nvSpPr>
          <p:cNvPr id="5" name="TextBox 4">
            <a:extLst>
              <a:ext uri="{FF2B5EF4-FFF2-40B4-BE49-F238E27FC236}">
                <a16:creationId xmlns:a16="http://schemas.microsoft.com/office/drawing/2014/main" id="{BFE631ED-105C-3A39-D612-5B48163AED7E}"/>
              </a:ext>
            </a:extLst>
          </p:cNvPr>
          <p:cNvSpPr txBox="1"/>
          <p:nvPr/>
        </p:nvSpPr>
        <p:spPr>
          <a:xfrm>
            <a:off x="2005532" y="5117566"/>
            <a:ext cx="5138217" cy="230832"/>
          </a:xfrm>
          <a:prstGeom prst="rect">
            <a:avLst/>
          </a:prstGeom>
          <a:noFill/>
        </p:spPr>
        <p:txBody>
          <a:bodyPr wrap="square" rtlCol="0">
            <a:spAutoFit/>
          </a:bodyPr>
          <a:lstStyle/>
          <a:p>
            <a:r>
              <a:rPr lang="en-US" sz="900">
                <a:hlinkClick r:id="rId3" tooltip="https://commons.wikimedia.org/wiki/File:STOP_F.pn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608309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subTitle" idx="1"/>
          </p:nvPr>
        </p:nvSpPr>
        <p:spPr>
          <a:xfrm>
            <a:off x="1598800" y="961725"/>
            <a:ext cx="6040500" cy="875400"/>
          </a:xfrm>
          <a:prstGeom prst="rect">
            <a:avLst/>
          </a:prstGeom>
          <a:solidFill>
            <a:schemeClr val="lt1"/>
          </a:solidFill>
          <a:ln w="38100" cap="flat" cmpd="sng">
            <a:solidFill>
              <a:srgbClr val="FF00FF"/>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b="1" u="sng">
                <a:latin typeface="Chelsea Market"/>
                <a:ea typeface="Chelsea Market"/>
                <a:cs typeface="Chelsea Market"/>
                <a:sym typeface="Chelsea Market"/>
              </a:rPr>
              <a:t>Coping Skills Unit</a:t>
            </a:r>
            <a:endParaRPr b="1">
              <a:latin typeface="Chelsea Market"/>
              <a:ea typeface="Chelsea Market"/>
              <a:cs typeface="Chelsea Market"/>
              <a:sym typeface="Chelsea Market"/>
            </a:endParaRPr>
          </a:p>
          <a:p>
            <a:pPr marL="0" lvl="0" indent="0" algn="ctr" rtl="0">
              <a:spcBef>
                <a:spcPts val="0"/>
              </a:spcBef>
              <a:spcAft>
                <a:spcPts val="0"/>
              </a:spcAft>
              <a:buNone/>
            </a:pPr>
            <a:r>
              <a:rPr lang="en">
                <a:latin typeface="Chelsea Market"/>
                <a:ea typeface="Chelsea Market"/>
                <a:cs typeface="Chelsea Market"/>
                <a:sym typeface="Chelsea Market"/>
              </a:rPr>
              <a:t>Lesson #2:  Relaxation Stations</a:t>
            </a:r>
            <a:endParaRPr>
              <a:latin typeface="Chelsea Market"/>
              <a:ea typeface="Chelsea Market"/>
              <a:cs typeface="Chelsea Market"/>
              <a:sym typeface="Chelsea Market"/>
            </a:endParaRPr>
          </a:p>
        </p:txBody>
      </p:sp>
      <p:pic>
        <p:nvPicPr>
          <p:cNvPr id="141" name="Google Shape;141;p24"/>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142" name="Google Shape;142;p24"/>
          <p:cNvPicPr preferRelativeResize="0"/>
          <p:nvPr/>
        </p:nvPicPr>
        <p:blipFill>
          <a:blip r:embed="rId4">
            <a:alphaModFix/>
          </a:blip>
          <a:stretch>
            <a:fillRect/>
          </a:stretch>
        </p:blipFill>
        <p:spPr>
          <a:xfrm>
            <a:off x="4741451" y="2071862"/>
            <a:ext cx="3310425" cy="2206967"/>
          </a:xfrm>
          <a:prstGeom prst="rect">
            <a:avLst/>
          </a:prstGeom>
          <a:noFill/>
          <a:ln w="76200" cap="flat" cmpd="sng">
            <a:solidFill>
              <a:srgbClr val="9900FF"/>
            </a:solidFill>
            <a:prstDash val="solid"/>
            <a:round/>
            <a:headEnd type="none" w="sm" len="sm"/>
            <a:tailEnd type="none" w="sm" len="sm"/>
          </a:ln>
        </p:spPr>
      </p:pic>
      <p:pic>
        <p:nvPicPr>
          <p:cNvPr id="143" name="Google Shape;143;p24"/>
          <p:cNvPicPr preferRelativeResize="0"/>
          <p:nvPr/>
        </p:nvPicPr>
        <p:blipFill>
          <a:blip r:embed="rId5">
            <a:alphaModFix/>
          </a:blip>
          <a:stretch>
            <a:fillRect/>
          </a:stretch>
        </p:blipFill>
        <p:spPr>
          <a:xfrm>
            <a:off x="982675" y="2071877"/>
            <a:ext cx="3310425" cy="2206950"/>
          </a:xfrm>
          <a:prstGeom prst="rect">
            <a:avLst/>
          </a:prstGeom>
          <a:noFill/>
          <a:ln w="76200" cap="flat" cmpd="sng">
            <a:solidFill>
              <a:srgbClr val="FF9900"/>
            </a:solidFill>
            <a:prstDash val="solid"/>
            <a:round/>
            <a:headEnd type="none" w="sm" len="sm"/>
            <a:tailEnd type="none" w="sm" len="sm"/>
          </a:ln>
        </p:spPr>
      </p:pic>
      <p:pic>
        <p:nvPicPr>
          <p:cNvPr id="144" name="Google Shape;144;p24"/>
          <p:cNvPicPr preferRelativeResize="0"/>
          <p:nvPr/>
        </p:nvPicPr>
        <p:blipFill>
          <a:blip r:embed="rId6">
            <a:alphaModFix/>
          </a:blip>
          <a:stretch>
            <a:fillRect/>
          </a:stretch>
        </p:blipFill>
        <p:spPr>
          <a:xfrm>
            <a:off x="2685475" y="0"/>
            <a:ext cx="3867150" cy="990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ctrTitle"/>
          </p:nvPr>
        </p:nvSpPr>
        <p:spPr>
          <a:xfrm>
            <a:off x="797775" y="238250"/>
            <a:ext cx="7578900" cy="632700"/>
          </a:xfrm>
          <a:prstGeom prst="rect">
            <a:avLst/>
          </a:prstGeom>
          <a:solidFill>
            <a:schemeClr val="lt1"/>
          </a:solidFill>
          <a:ln w="38100" cap="flat" cmpd="sng">
            <a:solidFill>
              <a:srgbClr val="FF00FF"/>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Agenda:  What are we doing today? </a:t>
            </a:r>
            <a:endParaRPr sz="3000" b="1">
              <a:latin typeface="Chelsea Market"/>
              <a:ea typeface="Chelsea Market"/>
              <a:cs typeface="Chelsea Market"/>
              <a:sym typeface="Chelsea Market"/>
            </a:endParaRPr>
          </a:p>
        </p:txBody>
      </p:sp>
      <p:pic>
        <p:nvPicPr>
          <p:cNvPr id="150" name="Google Shape;150;p25"/>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151" name="Google Shape;151;p25"/>
          <p:cNvSpPr txBox="1"/>
          <p:nvPr/>
        </p:nvSpPr>
        <p:spPr>
          <a:xfrm>
            <a:off x="227800" y="1329338"/>
            <a:ext cx="6232200" cy="2893800"/>
          </a:xfrm>
          <a:prstGeom prst="rect">
            <a:avLst/>
          </a:prstGeom>
          <a:solidFill>
            <a:schemeClr val="lt1"/>
          </a:solidFill>
          <a:ln w="76200"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helsea Market"/>
              <a:buChar char="●"/>
            </a:pPr>
            <a:r>
              <a:rPr lang="en" sz="2200" b="1">
                <a:latin typeface="Chelsea Market"/>
                <a:ea typeface="Chelsea Market"/>
                <a:cs typeface="Chelsea Market"/>
                <a:sym typeface="Chelsea Market"/>
              </a:rPr>
              <a:t>Introduction: </a:t>
            </a:r>
            <a:endParaRPr sz="2200" b="1">
              <a:latin typeface="Chelsea Market"/>
              <a:ea typeface="Chelsea Market"/>
              <a:cs typeface="Chelsea Market"/>
              <a:sym typeface="Chelsea Market"/>
            </a:endParaRPr>
          </a:p>
          <a:p>
            <a:pPr marL="914400" lvl="1" indent="-368300" algn="l" rtl="0">
              <a:spcBef>
                <a:spcPts val="0"/>
              </a:spcBef>
              <a:spcAft>
                <a:spcPts val="0"/>
              </a:spcAft>
              <a:buSzPts val="2200"/>
              <a:buFont typeface="Chelsea Market"/>
              <a:buChar char="○"/>
            </a:pPr>
            <a:r>
              <a:rPr lang="en" sz="2200" b="1">
                <a:latin typeface="Chelsea Market"/>
                <a:ea typeface="Chelsea Market"/>
                <a:cs typeface="Chelsea Market"/>
                <a:sym typeface="Chelsea Market"/>
              </a:rPr>
              <a:t>Agenda</a:t>
            </a:r>
            <a:endParaRPr sz="2200" b="1">
              <a:latin typeface="Chelsea Market"/>
              <a:ea typeface="Chelsea Market"/>
              <a:cs typeface="Chelsea Market"/>
              <a:sym typeface="Chelsea Market"/>
            </a:endParaRPr>
          </a:p>
          <a:p>
            <a:pPr marL="914400" lvl="1" indent="-368300" algn="l" rtl="0">
              <a:spcBef>
                <a:spcPts val="0"/>
              </a:spcBef>
              <a:spcAft>
                <a:spcPts val="0"/>
              </a:spcAft>
              <a:buSzPts val="2200"/>
              <a:buFont typeface="Chelsea Market"/>
              <a:buChar char="○"/>
            </a:pPr>
            <a:r>
              <a:rPr lang="en" sz="2200" b="1">
                <a:latin typeface="Chelsea Market"/>
                <a:ea typeface="Chelsea Market"/>
                <a:cs typeface="Chelsea Market"/>
                <a:sym typeface="Chelsea Market"/>
              </a:rPr>
              <a:t>Expectations</a:t>
            </a:r>
            <a:endParaRPr sz="2200">
              <a:solidFill>
                <a:schemeClr val="dk1"/>
              </a:solidFill>
              <a:latin typeface="Chelsea Market"/>
              <a:ea typeface="Chelsea Market"/>
              <a:cs typeface="Chelsea Market"/>
              <a:sym typeface="Chelsea Market"/>
            </a:endParaRPr>
          </a:p>
          <a:p>
            <a:pPr marL="457200" lvl="0" indent="-368300" algn="l" rtl="0">
              <a:spcBef>
                <a:spcPts val="0"/>
              </a:spcBef>
              <a:spcAft>
                <a:spcPts val="0"/>
              </a:spcAft>
              <a:buClr>
                <a:schemeClr val="dk1"/>
              </a:buClr>
              <a:buSzPts val="2200"/>
              <a:buFont typeface="Chelsea Market"/>
              <a:buChar char="●"/>
            </a:pPr>
            <a:r>
              <a:rPr lang="en" sz="2200" b="1">
                <a:solidFill>
                  <a:schemeClr val="dk1"/>
                </a:solidFill>
                <a:latin typeface="Chelsea Market"/>
                <a:ea typeface="Chelsea Market"/>
                <a:cs typeface="Chelsea Market"/>
                <a:sym typeface="Chelsea Market"/>
              </a:rPr>
              <a:t>Relaxation Stations</a:t>
            </a:r>
            <a:endParaRPr sz="2200" b="1">
              <a:solidFill>
                <a:schemeClr val="dk1"/>
              </a:solidFill>
              <a:latin typeface="Chelsea Market"/>
              <a:ea typeface="Chelsea Market"/>
              <a:cs typeface="Chelsea Market"/>
              <a:sym typeface="Chelsea Market"/>
            </a:endParaRPr>
          </a:p>
          <a:p>
            <a:pPr marL="914400" lvl="1" indent="-368300" algn="l" rtl="0">
              <a:spcBef>
                <a:spcPts val="0"/>
              </a:spcBef>
              <a:spcAft>
                <a:spcPts val="0"/>
              </a:spcAft>
              <a:buClr>
                <a:schemeClr val="dk1"/>
              </a:buClr>
              <a:buSzPts val="2200"/>
              <a:buFont typeface="Chelsea Market"/>
              <a:buChar char="○"/>
            </a:pPr>
            <a:r>
              <a:rPr lang="en" sz="2200" b="1">
                <a:solidFill>
                  <a:schemeClr val="dk1"/>
                </a:solidFill>
                <a:latin typeface="Chelsea Market"/>
                <a:ea typeface="Chelsea Market"/>
                <a:cs typeface="Chelsea Market"/>
                <a:sym typeface="Chelsea Market"/>
              </a:rPr>
              <a:t>Station #1:  </a:t>
            </a:r>
            <a:r>
              <a:rPr lang="en" sz="2200">
                <a:solidFill>
                  <a:schemeClr val="dk1"/>
                </a:solidFill>
                <a:latin typeface="Chelsea Market"/>
                <a:ea typeface="Chelsea Market"/>
                <a:cs typeface="Chelsea Market"/>
                <a:sym typeface="Chelsea Market"/>
              </a:rPr>
              <a:t>Play Doh</a:t>
            </a:r>
            <a:endParaRPr sz="2200">
              <a:solidFill>
                <a:schemeClr val="dk1"/>
              </a:solidFill>
              <a:latin typeface="Chelsea Market"/>
              <a:ea typeface="Chelsea Market"/>
              <a:cs typeface="Chelsea Market"/>
              <a:sym typeface="Chelsea Market"/>
            </a:endParaRPr>
          </a:p>
          <a:p>
            <a:pPr marL="914400" lvl="1" indent="-368300" algn="l" rtl="0">
              <a:spcBef>
                <a:spcPts val="0"/>
              </a:spcBef>
              <a:spcAft>
                <a:spcPts val="0"/>
              </a:spcAft>
              <a:buClr>
                <a:schemeClr val="dk1"/>
              </a:buClr>
              <a:buSzPts val="2200"/>
              <a:buFont typeface="Chelsea Market"/>
              <a:buChar char="○"/>
            </a:pPr>
            <a:r>
              <a:rPr lang="en" sz="2200" b="1">
                <a:solidFill>
                  <a:schemeClr val="dk1"/>
                </a:solidFill>
                <a:latin typeface="Chelsea Market"/>
                <a:ea typeface="Chelsea Market"/>
                <a:cs typeface="Chelsea Market"/>
                <a:sym typeface="Chelsea Market"/>
              </a:rPr>
              <a:t>Station #2: </a:t>
            </a:r>
            <a:r>
              <a:rPr lang="en" sz="2200">
                <a:solidFill>
                  <a:schemeClr val="dk1"/>
                </a:solidFill>
                <a:latin typeface="Chelsea Market"/>
                <a:ea typeface="Chelsea Market"/>
                <a:cs typeface="Chelsea Market"/>
                <a:sym typeface="Chelsea Market"/>
              </a:rPr>
              <a:t>Calm Coloring</a:t>
            </a:r>
            <a:endParaRPr sz="2200">
              <a:solidFill>
                <a:schemeClr val="dk1"/>
              </a:solidFill>
              <a:latin typeface="Chelsea Market"/>
              <a:ea typeface="Chelsea Market"/>
              <a:cs typeface="Chelsea Market"/>
              <a:sym typeface="Chelsea Market"/>
            </a:endParaRPr>
          </a:p>
          <a:p>
            <a:pPr marL="914400" lvl="1" indent="-368300" algn="l" rtl="0">
              <a:spcBef>
                <a:spcPts val="0"/>
              </a:spcBef>
              <a:spcAft>
                <a:spcPts val="0"/>
              </a:spcAft>
              <a:buClr>
                <a:schemeClr val="dk1"/>
              </a:buClr>
              <a:buSzPts val="2200"/>
              <a:buFont typeface="Chelsea Market"/>
              <a:buChar char="○"/>
            </a:pPr>
            <a:r>
              <a:rPr lang="en" sz="2200" b="1">
                <a:solidFill>
                  <a:schemeClr val="dk1"/>
                </a:solidFill>
                <a:latin typeface="Chelsea Market"/>
                <a:ea typeface="Chelsea Market"/>
                <a:cs typeface="Chelsea Market"/>
                <a:sym typeface="Chelsea Market"/>
              </a:rPr>
              <a:t>Station #3: </a:t>
            </a:r>
            <a:r>
              <a:rPr lang="en" sz="2200">
                <a:solidFill>
                  <a:schemeClr val="dk1"/>
                </a:solidFill>
                <a:latin typeface="Chelsea Market"/>
                <a:ea typeface="Chelsea Market"/>
                <a:cs typeface="Chelsea Market"/>
                <a:sym typeface="Chelsea Market"/>
              </a:rPr>
              <a:t>“Worry Monsters” </a:t>
            </a:r>
            <a:endParaRPr sz="2200">
              <a:solidFill>
                <a:schemeClr val="dk1"/>
              </a:solidFill>
              <a:latin typeface="Chelsea Market"/>
              <a:ea typeface="Chelsea Market"/>
              <a:cs typeface="Chelsea Market"/>
              <a:sym typeface="Chelsea Market"/>
            </a:endParaRPr>
          </a:p>
          <a:p>
            <a:pPr marL="457200" lvl="0" indent="-368300" algn="l" rtl="0">
              <a:spcBef>
                <a:spcPts val="0"/>
              </a:spcBef>
              <a:spcAft>
                <a:spcPts val="0"/>
              </a:spcAft>
              <a:buSzPts val="2200"/>
              <a:buFont typeface="Chelsea Market"/>
              <a:buChar char="●"/>
            </a:pPr>
            <a:r>
              <a:rPr lang="en" sz="2200" b="1">
                <a:latin typeface="Chelsea Market"/>
                <a:ea typeface="Chelsea Market"/>
                <a:cs typeface="Chelsea Market"/>
                <a:sym typeface="Chelsea Market"/>
              </a:rPr>
              <a:t>Close</a:t>
            </a:r>
            <a:endParaRPr sz="2200" b="1">
              <a:latin typeface="Chelsea Market"/>
              <a:ea typeface="Chelsea Market"/>
              <a:cs typeface="Chelsea Market"/>
              <a:sym typeface="Chelsea Market"/>
            </a:endParaRPr>
          </a:p>
        </p:txBody>
      </p:sp>
      <p:pic>
        <p:nvPicPr>
          <p:cNvPr id="152" name="Google Shape;152;p25"/>
          <p:cNvPicPr preferRelativeResize="0"/>
          <p:nvPr/>
        </p:nvPicPr>
        <p:blipFill>
          <a:blip r:embed="rId4">
            <a:alphaModFix/>
          </a:blip>
          <a:stretch>
            <a:fillRect/>
          </a:stretch>
        </p:blipFill>
        <p:spPr>
          <a:xfrm>
            <a:off x="6711275" y="1129275"/>
            <a:ext cx="2163700" cy="1442481"/>
          </a:xfrm>
          <a:prstGeom prst="rect">
            <a:avLst/>
          </a:prstGeom>
          <a:noFill/>
          <a:ln w="76200" cap="flat" cmpd="sng">
            <a:solidFill>
              <a:srgbClr val="FF9900"/>
            </a:solidFill>
            <a:prstDash val="solid"/>
            <a:round/>
            <a:headEnd type="none" w="sm" len="sm"/>
            <a:tailEnd type="none" w="sm" len="sm"/>
          </a:ln>
        </p:spPr>
      </p:pic>
      <p:pic>
        <p:nvPicPr>
          <p:cNvPr id="153" name="Google Shape;153;p25"/>
          <p:cNvPicPr preferRelativeResize="0"/>
          <p:nvPr/>
        </p:nvPicPr>
        <p:blipFill>
          <a:blip r:embed="rId5">
            <a:alphaModFix/>
          </a:blip>
          <a:stretch>
            <a:fillRect/>
          </a:stretch>
        </p:blipFill>
        <p:spPr>
          <a:xfrm>
            <a:off x="6711275" y="2830062"/>
            <a:ext cx="2163700" cy="1367775"/>
          </a:xfrm>
          <a:prstGeom prst="rect">
            <a:avLst/>
          </a:prstGeom>
          <a:noFill/>
          <a:ln w="76200" cap="flat" cmpd="sng">
            <a:solidFill>
              <a:srgbClr val="00CBCA"/>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ctrTitle"/>
          </p:nvPr>
        </p:nvSpPr>
        <p:spPr>
          <a:xfrm>
            <a:off x="2312475" y="210250"/>
            <a:ext cx="4821300" cy="691200"/>
          </a:xfrm>
          <a:prstGeom prst="rect">
            <a:avLst/>
          </a:prstGeom>
          <a:solidFill>
            <a:schemeClr val="lt1"/>
          </a:solidFill>
          <a:ln w="38100" cap="flat" cmpd="sng">
            <a:solidFill>
              <a:srgbClr val="FF00FF"/>
            </a:solidFill>
            <a:prstDash val="solid"/>
            <a:round/>
            <a:headEnd type="none" w="sm" len="sm"/>
            <a:tailEnd type="none" w="sm" len="sm"/>
          </a:ln>
        </p:spPr>
        <p:txBody>
          <a:bodyPr spcFirstLastPara="1" wrap="square" lIns="91425" tIns="91425" rIns="91425" bIns="91425" anchor="b" anchorCtr="0">
            <a:norm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Lesson Expectations</a:t>
            </a:r>
            <a:endParaRPr sz="3000" b="1">
              <a:latin typeface="Chelsea Market"/>
              <a:ea typeface="Chelsea Market"/>
              <a:cs typeface="Chelsea Market"/>
              <a:sym typeface="Chelsea Market"/>
            </a:endParaRPr>
          </a:p>
        </p:txBody>
      </p:sp>
      <p:pic>
        <p:nvPicPr>
          <p:cNvPr id="159" name="Google Shape;159;p26"/>
          <p:cNvPicPr preferRelativeResize="0"/>
          <p:nvPr/>
        </p:nvPicPr>
        <p:blipFill>
          <a:blip r:embed="rId3">
            <a:alphaModFix/>
          </a:blip>
          <a:stretch>
            <a:fillRect/>
          </a:stretch>
        </p:blipFill>
        <p:spPr>
          <a:xfrm>
            <a:off x="8376550" y="4326800"/>
            <a:ext cx="634500" cy="634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ctrTitle"/>
          </p:nvPr>
        </p:nvSpPr>
        <p:spPr>
          <a:xfrm>
            <a:off x="1805250" y="126100"/>
            <a:ext cx="5533500" cy="565200"/>
          </a:xfrm>
          <a:prstGeom prst="rect">
            <a:avLst/>
          </a:prstGeom>
          <a:solidFill>
            <a:schemeClr val="lt1"/>
          </a:solidFill>
          <a:ln w="38100" cap="flat" cmpd="sng">
            <a:solidFill>
              <a:srgbClr val="FF00FF"/>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000" b="1">
                <a:latin typeface="Chelsea Market"/>
                <a:ea typeface="Chelsea Market"/>
                <a:cs typeface="Chelsea Market"/>
                <a:sym typeface="Chelsea Market"/>
              </a:rPr>
              <a:t>Lesson Expectations: 5 Senses</a:t>
            </a:r>
            <a:endParaRPr sz="3000" b="1">
              <a:latin typeface="Chelsea Market"/>
              <a:ea typeface="Chelsea Market"/>
              <a:cs typeface="Chelsea Market"/>
              <a:sym typeface="Chelsea Market"/>
            </a:endParaRPr>
          </a:p>
        </p:txBody>
      </p:sp>
      <p:sp>
        <p:nvSpPr>
          <p:cNvPr id="165" name="Google Shape;165;p27"/>
          <p:cNvSpPr txBox="1"/>
          <p:nvPr/>
        </p:nvSpPr>
        <p:spPr>
          <a:xfrm>
            <a:off x="378400" y="1009075"/>
            <a:ext cx="440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6" name="Google Shape;166;p27"/>
          <p:cNvSpPr txBox="1">
            <a:spLocks noGrp="1"/>
          </p:cNvSpPr>
          <p:nvPr>
            <p:ph type="ctrTitle"/>
          </p:nvPr>
        </p:nvSpPr>
        <p:spPr>
          <a:xfrm>
            <a:off x="226550" y="1059875"/>
            <a:ext cx="4595400" cy="3477300"/>
          </a:xfrm>
          <a:prstGeom prst="rect">
            <a:avLst/>
          </a:prstGeom>
          <a:solidFill>
            <a:schemeClr val="lt1"/>
          </a:solidFill>
          <a:ln w="7620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Eyes: </a:t>
            </a:r>
            <a:r>
              <a:rPr lang="en" sz="1800">
                <a:latin typeface="Chelsea Market"/>
                <a:ea typeface="Chelsea Market"/>
                <a:cs typeface="Chelsea Market"/>
                <a:sym typeface="Chelsea Market"/>
              </a:rPr>
              <a:t> On me!</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Ears:  </a:t>
            </a:r>
            <a:r>
              <a:rPr lang="en" sz="1800">
                <a:latin typeface="Chelsea Market"/>
                <a:ea typeface="Chelsea Market"/>
                <a:cs typeface="Chelsea Market"/>
                <a:sym typeface="Chelsea Market"/>
              </a:rPr>
              <a:t>Open and listening!</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Lips:  </a:t>
            </a:r>
            <a:r>
              <a:rPr lang="en" sz="1800">
                <a:latin typeface="Chelsea Market"/>
                <a:ea typeface="Chelsea Market"/>
                <a:cs typeface="Chelsea Market"/>
                <a:sym typeface="Chelsea Market"/>
              </a:rPr>
              <a:t>Zipped, closed, and quiet!</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Hands: </a:t>
            </a:r>
            <a:r>
              <a:rPr lang="en" sz="1800">
                <a:latin typeface="Chelsea Market"/>
                <a:ea typeface="Chelsea Market"/>
                <a:cs typeface="Chelsea Market"/>
                <a:sym typeface="Chelsea Market"/>
              </a:rPr>
              <a:t>In your lap and to yourself!</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Nose:  </a:t>
            </a:r>
            <a:r>
              <a:rPr lang="en" sz="1800">
                <a:latin typeface="Chelsea Market"/>
                <a:ea typeface="Chelsea Market"/>
                <a:cs typeface="Chelsea Market"/>
                <a:sym typeface="Chelsea Market"/>
              </a:rPr>
              <a:t>Out of your neighbor’s business!  </a:t>
            </a:r>
            <a:endParaRPr sz="1800">
              <a:latin typeface="Chelsea Market"/>
              <a:ea typeface="Chelsea Market"/>
              <a:cs typeface="Chelsea Market"/>
              <a:sym typeface="Chelsea Market"/>
            </a:endParaRPr>
          </a:p>
          <a:p>
            <a:pPr marL="0" lvl="0" indent="0" algn="l" rtl="0">
              <a:spcBef>
                <a:spcPts val="0"/>
              </a:spcBef>
              <a:spcAft>
                <a:spcPts val="0"/>
              </a:spcAft>
              <a:buNone/>
            </a:pPr>
            <a:r>
              <a:rPr lang="en" sz="1800">
                <a:latin typeface="Chelsea Market"/>
                <a:ea typeface="Chelsea Market"/>
                <a:cs typeface="Chelsea Market"/>
                <a:sym typeface="Chelsea Market"/>
              </a:rPr>
              <a:t>(As a class family, you do SUCH a good job taking care of others, during our lesson, you get to take a “break” and I will take care of everyone!)</a:t>
            </a:r>
            <a:endParaRPr sz="1800">
              <a:latin typeface="Chelsea Market"/>
              <a:ea typeface="Chelsea Market"/>
              <a:cs typeface="Chelsea Market"/>
              <a:sym typeface="Chelsea Market"/>
            </a:endParaRPr>
          </a:p>
        </p:txBody>
      </p:sp>
      <p:pic>
        <p:nvPicPr>
          <p:cNvPr id="167" name="Google Shape;167;p27"/>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168" name="Google Shape;168;p27"/>
          <p:cNvPicPr preferRelativeResize="0"/>
          <p:nvPr/>
        </p:nvPicPr>
        <p:blipFill>
          <a:blip r:embed="rId4">
            <a:alphaModFix/>
          </a:blip>
          <a:stretch>
            <a:fillRect/>
          </a:stretch>
        </p:blipFill>
        <p:spPr>
          <a:xfrm>
            <a:off x="5049625" y="1350513"/>
            <a:ext cx="3830828" cy="2697625"/>
          </a:xfrm>
          <a:prstGeom prst="rect">
            <a:avLst/>
          </a:prstGeom>
          <a:noFill/>
          <a:ln w="76200" cap="flat" cmpd="sng">
            <a:solidFill>
              <a:srgbClr val="FF9900"/>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ctrTitle"/>
          </p:nvPr>
        </p:nvSpPr>
        <p:spPr>
          <a:xfrm>
            <a:off x="2312475" y="210250"/>
            <a:ext cx="4821300" cy="691200"/>
          </a:xfrm>
          <a:prstGeom prst="rect">
            <a:avLst/>
          </a:prstGeom>
          <a:solidFill>
            <a:schemeClr val="lt1"/>
          </a:solidFill>
          <a:ln w="38100" cap="flat" cmpd="sng">
            <a:solidFill>
              <a:srgbClr val="FF00FF"/>
            </a:solidFill>
            <a:prstDash val="solid"/>
            <a:round/>
            <a:headEnd type="none" w="sm" len="sm"/>
            <a:tailEnd type="none" w="sm" len="sm"/>
          </a:ln>
        </p:spPr>
        <p:txBody>
          <a:bodyPr spcFirstLastPara="1" wrap="square" lIns="91425" tIns="91425" rIns="91425" bIns="91425" anchor="b" anchorCtr="0">
            <a:norm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Lesson Expectations</a:t>
            </a:r>
            <a:endParaRPr sz="3000" b="1">
              <a:latin typeface="Chelsea Market"/>
              <a:ea typeface="Chelsea Market"/>
              <a:cs typeface="Chelsea Market"/>
              <a:sym typeface="Chelsea Market"/>
            </a:endParaRPr>
          </a:p>
        </p:txBody>
      </p:sp>
      <p:pic>
        <p:nvPicPr>
          <p:cNvPr id="174" name="Google Shape;174;p28"/>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175" name="Google Shape;175;p28"/>
          <p:cNvSpPr txBox="1">
            <a:spLocks noGrp="1"/>
          </p:cNvSpPr>
          <p:nvPr>
            <p:ph type="ctrTitle"/>
          </p:nvPr>
        </p:nvSpPr>
        <p:spPr>
          <a:xfrm>
            <a:off x="366175" y="1260575"/>
            <a:ext cx="6080100" cy="3157800"/>
          </a:xfrm>
          <a:prstGeom prst="rect">
            <a:avLst/>
          </a:prstGeom>
          <a:solidFill>
            <a:schemeClr val="lt1"/>
          </a:solidFill>
          <a:ln w="76200" cap="flat" cmpd="sng">
            <a:solidFill>
              <a:srgbClr val="00CBCA"/>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S:</a:t>
            </a:r>
            <a:r>
              <a:rPr lang="en" sz="1800" b="1">
                <a:latin typeface="Chelsea Market"/>
                <a:ea typeface="Chelsea Market"/>
                <a:cs typeface="Chelsea Market"/>
                <a:sym typeface="Chelsea Market"/>
              </a:rPr>
              <a:t>  </a:t>
            </a:r>
            <a:r>
              <a:rPr lang="en" sz="1800">
                <a:latin typeface="Chelsea Market"/>
                <a:ea typeface="Chelsea Market"/>
                <a:cs typeface="Chelsea Market"/>
                <a:sym typeface="Chelsea Market"/>
              </a:rPr>
              <a:t>“</a:t>
            </a:r>
            <a:r>
              <a:rPr lang="en" sz="2400" b="1" u="sng">
                <a:latin typeface="Chelsea Market"/>
                <a:ea typeface="Chelsea Market"/>
                <a:cs typeface="Chelsea Market"/>
                <a:sym typeface="Chelsea Market"/>
              </a:rPr>
              <a:t>S</a:t>
            </a:r>
            <a:r>
              <a:rPr lang="en" sz="1800">
                <a:latin typeface="Chelsea Market"/>
                <a:ea typeface="Chelsea Market"/>
                <a:cs typeface="Chelsea Market"/>
                <a:sym typeface="Chelsea Market"/>
              </a:rPr>
              <a:t>itting Mountain” position!  “Mountain Peak” (head) is high in the sky and “Mountain Valleys” (bottom and feet) are grounded.  </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L:</a:t>
            </a:r>
            <a:r>
              <a:rPr lang="en" sz="3000" b="1">
                <a:latin typeface="Chelsea Market"/>
                <a:ea typeface="Chelsea Market"/>
                <a:cs typeface="Chelsea Market"/>
                <a:sym typeface="Chelsea Market"/>
              </a:rPr>
              <a:t>  </a:t>
            </a:r>
            <a:r>
              <a:rPr lang="en" sz="2400" b="1" u="sng">
                <a:latin typeface="Chelsea Market"/>
                <a:ea typeface="Chelsea Market"/>
                <a:cs typeface="Chelsea Market"/>
                <a:sym typeface="Chelsea Market"/>
              </a:rPr>
              <a:t>L</a:t>
            </a:r>
            <a:r>
              <a:rPr lang="en" sz="1800">
                <a:latin typeface="Chelsea Market"/>
                <a:ea typeface="Chelsea Market"/>
                <a:cs typeface="Chelsea Market"/>
                <a:sym typeface="Chelsea Market"/>
              </a:rPr>
              <a:t>istening!</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A:</a:t>
            </a:r>
            <a:r>
              <a:rPr lang="en" sz="3000" b="1">
                <a:latin typeface="Chelsea Market"/>
                <a:ea typeface="Chelsea Market"/>
                <a:cs typeface="Chelsea Market"/>
                <a:sym typeface="Chelsea Market"/>
              </a:rPr>
              <a:t> </a:t>
            </a:r>
            <a:r>
              <a:rPr lang="en" sz="1800" b="1">
                <a:latin typeface="Chelsea Market"/>
                <a:ea typeface="Chelsea Market"/>
                <a:cs typeface="Chelsea Market"/>
                <a:sym typeface="Chelsea Market"/>
              </a:rPr>
              <a:t> </a:t>
            </a:r>
            <a:r>
              <a:rPr lang="en" sz="2400" b="1" u="sng">
                <a:latin typeface="Chelsea Market"/>
                <a:ea typeface="Chelsea Market"/>
                <a:cs typeface="Chelsea Market"/>
                <a:sym typeface="Chelsea Market"/>
              </a:rPr>
              <a:t>A</a:t>
            </a:r>
            <a:r>
              <a:rPr lang="en" sz="1800">
                <a:latin typeface="Chelsea Market"/>
                <a:ea typeface="Chelsea Market"/>
                <a:cs typeface="Chelsea Market"/>
                <a:sym typeface="Chelsea Market"/>
              </a:rPr>
              <a:t>ttention! (This is different than listening.)  </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N: </a:t>
            </a:r>
            <a:r>
              <a:rPr lang="en" sz="2400" b="1" u="sng">
                <a:latin typeface="Chelsea Market"/>
                <a:ea typeface="Chelsea Market"/>
                <a:cs typeface="Chelsea Market"/>
                <a:sym typeface="Chelsea Market"/>
              </a:rPr>
              <a:t>N</a:t>
            </a:r>
            <a:r>
              <a:rPr lang="en" sz="1800">
                <a:latin typeface="Chelsea Market"/>
                <a:ea typeface="Chelsea Market"/>
                <a:cs typeface="Chelsea Market"/>
                <a:sym typeface="Chelsea Market"/>
              </a:rPr>
              <a:t>odding often to show engagement.  </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T: </a:t>
            </a:r>
            <a:r>
              <a:rPr lang="en" sz="1800" b="1">
                <a:latin typeface="Chelsea Market"/>
                <a:ea typeface="Chelsea Market"/>
                <a:cs typeface="Chelsea Market"/>
                <a:sym typeface="Chelsea Market"/>
              </a:rPr>
              <a:t> </a:t>
            </a:r>
            <a:r>
              <a:rPr lang="en" sz="1800">
                <a:latin typeface="Chelsea Market"/>
                <a:ea typeface="Chelsea Market"/>
                <a:cs typeface="Chelsea Market"/>
                <a:sym typeface="Chelsea Market"/>
              </a:rPr>
              <a:t>Not </a:t>
            </a:r>
            <a:r>
              <a:rPr lang="en" sz="2400" b="1" u="sng">
                <a:latin typeface="Chelsea Market"/>
                <a:ea typeface="Chelsea Market"/>
                <a:cs typeface="Chelsea Market"/>
                <a:sym typeface="Chelsea Market"/>
              </a:rPr>
              <a:t>T</a:t>
            </a:r>
            <a:r>
              <a:rPr lang="en" sz="1800">
                <a:latin typeface="Chelsea Market"/>
                <a:ea typeface="Chelsea Market"/>
                <a:cs typeface="Chelsea Market"/>
                <a:sym typeface="Chelsea Market"/>
              </a:rPr>
              <a:t>alking unless I </a:t>
            </a:r>
            <a:r>
              <a:rPr lang="en" sz="2400" b="1" u="sng">
                <a:latin typeface="Chelsea Market"/>
                <a:ea typeface="Chelsea Market"/>
                <a:cs typeface="Chelsea Market"/>
                <a:sym typeface="Chelsea Market"/>
              </a:rPr>
              <a:t>T</a:t>
            </a:r>
            <a:r>
              <a:rPr lang="en" sz="1800">
                <a:latin typeface="Chelsea Market"/>
                <a:ea typeface="Chelsea Market"/>
                <a:cs typeface="Chelsea Market"/>
                <a:sym typeface="Chelsea Market"/>
              </a:rPr>
              <a:t>ell you to and there will be </a:t>
            </a:r>
            <a:r>
              <a:rPr lang="en" sz="2400" b="1" u="sng">
                <a:latin typeface="Chelsea Market"/>
                <a:ea typeface="Chelsea Market"/>
                <a:cs typeface="Chelsea Market"/>
                <a:sym typeface="Chelsea Market"/>
              </a:rPr>
              <a:t>T</a:t>
            </a:r>
            <a:r>
              <a:rPr lang="en" sz="1800">
                <a:latin typeface="Chelsea Market"/>
                <a:ea typeface="Chelsea Market"/>
                <a:cs typeface="Chelsea Market"/>
                <a:sym typeface="Chelsea Market"/>
              </a:rPr>
              <a:t>ime for this!- Promise!  </a:t>
            </a:r>
            <a:endParaRPr sz="1800">
              <a:latin typeface="Chelsea Market"/>
              <a:ea typeface="Chelsea Market"/>
              <a:cs typeface="Chelsea Market"/>
              <a:sym typeface="Chelsea Market"/>
            </a:endParaRPr>
          </a:p>
        </p:txBody>
      </p:sp>
      <p:pic>
        <p:nvPicPr>
          <p:cNvPr id="176" name="Google Shape;176;p28"/>
          <p:cNvPicPr preferRelativeResize="0"/>
          <p:nvPr/>
        </p:nvPicPr>
        <p:blipFill>
          <a:blip r:embed="rId4">
            <a:alphaModFix/>
          </a:blip>
          <a:stretch>
            <a:fillRect/>
          </a:stretch>
        </p:blipFill>
        <p:spPr>
          <a:xfrm>
            <a:off x="6654048" y="2024898"/>
            <a:ext cx="2357000" cy="1464300"/>
          </a:xfrm>
          <a:prstGeom prst="rect">
            <a:avLst/>
          </a:prstGeom>
          <a:noFill/>
          <a:ln w="76200" cap="flat" cmpd="sng">
            <a:solidFill>
              <a:schemeClr val="accent4"/>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ctrTitle"/>
          </p:nvPr>
        </p:nvSpPr>
        <p:spPr>
          <a:xfrm>
            <a:off x="2312475" y="210250"/>
            <a:ext cx="4821300" cy="6912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b" anchorCtr="0">
            <a:normAutofit/>
          </a:bodyPr>
          <a:lstStyle/>
          <a:p>
            <a:pPr marL="0" lvl="0" indent="0" algn="ctr" rtl="0">
              <a:spcBef>
                <a:spcPts val="0"/>
              </a:spcBef>
              <a:spcAft>
                <a:spcPts val="0"/>
              </a:spcAft>
              <a:buNone/>
            </a:pPr>
            <a:r>
              <a:rPr lang="en" sz="3000" dirty="0">
                <a:latin typeface="Chelsea Market"/>
                <a:ea typeface="Chelsea Market"/>
                <a:cs typeface="Chelsea Market"/>
                <a:sym typeface="Chelsea Market"/>
              </a:rPr>
              <a:t>Learning Objectives </a:t>
            </a:r>
            <a:endParaRPr sz="3000" dirty="0">
              <a:latin typeface="Chelsea Market"/>
              <a:ea typeface="Chelsea Market"/>
              <a:cs typeface="Chelsea Market"/>
              <a:sym typeface="Chelsea Market"/>
            </a:endParaRPr>
          </a:p>
        </p:txBody>
      </p:sp>
      <p:pic>
        <p:nvPicPr>
          <p:cNvPr id="79" name="Google Shape;79;p16"/>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2" name="TextBox 1">
            <a:extLst>
              <a:ext uri="{FF2B5EF4-FFF2-40B4-BE49-F238E27FC236}">
                <a16:creationId xmlns:a16="http://schemas.microsoft.com/office/drawing/2014/main" id="{4E0FEAE5-D54F-C7C9-28F0-9882259554DF}"/>
              </a:ext>
            </a:extLst>
          </p:cNvPr>
          <p:cNvSpPr txBox="1"/>
          <p:nvPr/>
        </p:nvSpPr>
        <p:spPr>
          <a:xfrm>
            <a:off x="161365" y="1475334"/>
            <a:ext cx="8767482" cy="2308324"/>
          </a:xfrm>
          <a:prstGeom prst="rect">
            <a:avLst/>
          </a:prstGeom>
          <a:noFill/>
        </p:spPr>
        <p:txBody>
          <a:bodyPr wrap="square" rtlCol="0">
            <a:spAutoFit/>
          </a:bodyPr>
          <a:lstStyle/>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helsea Market"/>
              </a:rPr>
              <a:t> Students will learn age appropriate terms and concepts related to the parts of the brain that control various functions.  </a:t>
            </a:r>
          </a:p>
          <a:p>
            <a:pPr rtl="0" fontAlgn="base">
              <a:spcBef>
                <a:spcPts val="0"/>
              </a:spcBef>
              <a:spcAft>
                <a:spcPts val="0"/>
              </a:spcAft>
            </a:pPr>
            <a:endParaRPr lang="en-US" sz="2400" b="0" i="0" u="none" strike="noStrike" dirty="0">
              <a:solidFill>
                <a:srgbClr val="000000"/>
              </a:solidFill>
              <a:effectLst/>
              <a:latin typeface="Chelsea Market"/>
            </a:endParaRP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helsea Market"/>
              </a:rPr>
              <a:t> Students will make relevant connections between their body and mind (feelings/ emotions).  </a:t>
            </a:r>
          </a:p>
          <a:p>
            <a:endParaRPr lang="en-US" sz="2400" dirty="0">
              <a:latin typeface="Chelsea Marke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1817050" y="233750"/>
            <a:ext cx="5641800" cy="514200"/>
          </a:xfrm>
          <a:prstGeom prst="rect">
            <a:avLst/>
          </a:prstGeom>
          <a:solidFill>
            <a:schemeClr val="lt1"/>
          </a:solidFill>
          <a:ln w="38100" cap="flat" cmpd="sng">
            <a:solidFill>
              <a:srgbClr val="FF00FF"/>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ts val="3300"/>
              <a:buFont typeface="Century Gothic"/>
              <a:buNone/>
            </a:pPr>
            <a:r>
              <a:rPr lang="en" sz="3000" b="1">
                <a:latin typeface="Chelsea Market"/>
                <a:ea typeface="Chelsea Market"/>
                <a:cs typeface="Chelsea Market"/>
                <a:sym typeface="Chelsea Market"/>
              </a:rPr>
              <a:t>Activity: Relaxation Stations</a:t>
            </a:r>
            <a:endParaRPr sz="3000" b="1">
              <a:latin typeface="Chelsea Market"/>
              <a:ea typeface="Chelsea Market"/>
              <a:cs typeface="Chelsea Market"/>
              <a:sym typeface="Chelsea Market"/>
            </a:endParaRPr>
          </a:p>
        </p:txBody>
      </p:sp>
      <p:pic>
        <p:nvPicPr>
          <p:cNvPr id="182" name="Google Shape;182;p29"/>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183" name="Google Shape;183;p29"/>
          <p:cNvSpPr txBox="1"/>
          <p:nvPr/>
        </p:nvSpPr>
        <p:spPr>
          <a:xfrm>
            <a:off x="190500" y="1021550"/>
            <a:ext cx="8735700" cy="2955300"/>
          </a:xfrm>
          <a:prstGeom prst="rect">
            <a:avLst/>
          </a:prstGeom>
          <a:solidFill>
            <a:schemeClr val="lt1"/>
          </a:solidFill>
          <a:ln w="76200"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457200" lvl="0" indent="-419100" algn="l" rtl="0">
              <a:spcBef>
                <a:spcPts val="0"/>
              </a:spcBef>
              <a:spcAft>
                <a:spcPts val="0"/>
              </a:spcAft>
              <a:buClr>
                <a:schemeClr val="dk1"/>
              </a:buClr>
              <a:buSzPts val="3000"/>
              <a:buFont typeface="Chelsea Market"/>
              <a:buChar char="●"/>
            </a:pPr>
            <a:r>
              <a:rPr lang="en" sz="3000" b="1">
                <a:solidFill>
                  <a:schemeClr val="dk1"/>
                </a:solidFill>
                <a:latin typeface="Chelsea Market"/>
                <a:ea typeface="Chelsea Market"/>
                <a:cs typeface="Chelsea Market"/>
                <a:sym typeface="Chelsea Market"/>
              </a:rPr>
              <a:t>Station #1:  Play Doh-</a:t>
            </a:r>
            <a:r>
              <a:rPr lang="en" sz="3000">
                <a:solidFill>
                  <a:schemeClr val="dk1"/>
                </a:solidFill>
                <a:latin typeface="Chelsea Market"/>
                <a:ea typeface="Chelsea Market"/>
                <a:cs typeface="Chelsea Market"/>
                <a:sym typeface="Chelsea Market"/>
              </a:rPr>
              <a:t> Relax with the soft, squishy, smooth feeling of play dough.  </a:t>
            </a:r>
            <a:endParaRPr sz="3000">
              <a:solidFill>
                <a:schemeClr val="dk1"/>
              </a:solidFill>
              <a:latin typeface="Chelsea Market"/>
              <a:ea typeface="Chelsea Market"/>
              <a:cs typeface="Chelsea Market"/>
              <a:sym typeface="Chelsea Market"/>
            </a:endParaRPr>
          </a:p>
          <a:p>
            <a:pPr marL="457200" lvl="0" indent="-419100" algn="l" rtl="0">
              <a:spcBef>
                <a:spcPts val="0"/>
              </a:spcBef>
              <a:spcAft>
                <a:spcPts val="0"/>
              </a:spcAft>
              <a:buClr>
                <a:schemeClr val="dk1"/>
              </a:buClr>
              <a:buSzPts val="3000"/>
              <a:buFont typeface="Chelsea Market"/>
              <a:buChar char="●"/>
            </a:pPr>
            <a:r>
              <a:rPr lang="en" sz="3000" b="1">
                <a:solidFill>
                  <a:schemeClr val="dk1"/>
                </a:solidFill>
                <a:latin typeface="Chelsea Market"/>
                <a:ea typeface="Chelsea Market"/>
                <a:cs typeface="Chelsea Market"/>
                <a:sym typeface="Chelsea Market"/>
              </a:rPr>
              <a:t>Station #2: </a:t>
            </a:r>
            <a:r>
              <a:rPr lang="en" sz="3000" b="1" u="sng">
                <a:solidFill>
                  <a:schemeClr val="hlink"/>
                </a:solidFill>
                <a:latin typeface="Chelsea Market"/>
                <a:ea typeface="Chelsea Market"/>
                <a:cs typeface="Chelsea Market"/>
                <a:sym typeface="Chelsea Market"/>
                <a:hlinkClick r:id="rId4"/>
              </a:rPr>
              <a:t>Mindful Coloring</a:t>
            </a:r>
            <a:r>
              <a:rPr lang="en" sz="3000" b="1">
                <a:solidFill>
                  <a:schemeClr val="dk1"/>
                </a:solidFill>
                <a:latin typeface="Chelsea Market"/>
                <a:ea typeface="Chelsea Market"/>
                <a:cs typeface="Chelsea Market"/>
                <a:sym typeface="Chelsea Market"/>
              </a:rPr>
              <a:t>-</a:t>
            </a:r>
            <a:r>
              <a:rPr lang="en" sz="3000">
                <a:solidFill>
                  <a:schemeClr val="dk1"/>
                </a:solidFill>
                <a:latin typeface="Chelsea Market"/>
                <a:ea typeface="Chelsea Market"/>
                <a:cs typeface="Chelsea Market"/>
                <a:sym typeface="Chelsea Market"/>
              </a:rPr>
              <a:t> Choose a “Mindful Coloring Sheet” to color.</a:t>
            </a:r>
            <a:endParaRPr sz="3000">
              <a:solidFill>
                <a:schemeClr val="dk1"/>
              </a:solidFill>
              <a:latin typeface="Chelsea Market"/>
              <a:ea typeface="Chelsea Market"/>
              <a:cs typeface="Chelsea Market"/>
              <a:sym typeface="Chelsea Market"/>
            </a:endParaRPr>
          </a:p>
          <a:p>
            <a:pPr marL="457200" lvl="0" indent="-419100" algn="l" rtl="0">
              <a:spcBef>
                <a:spcPts val="0"/>
              </a:spcBef>
              <a:spcAft>
                <a:spcPts val="0"/>
              </a:spcAft>
              <a:buClr>
                <a:schemeClr val="dk1"/>
              </a:buClr>
              <a:buSzPts val="3000"/>
              <a:buFont typeface="Chelsea Market"/>
              <a:buChar char="●"/>
            </a:pPr>
            <a:r>
              <a:rPr lang="en" sz="3000" b="1">
                <a:solidFill>
                  <a:schemeClr val="dk1"/>
                </a:solidFill>
                <a:latin typeface="Chelsea Market"/>
                <a:ea typeface="Chelsea Market"/>
                <a:cs typeface="Chelsea Market"/>
                <a:sym typeface="Chelsea Market"/>
              </a:rPr>
              <a:t>Station #3: “Worry Monsters”- </a:t>
            </a:r>
            <a:r>
              <a:rPr lang="en" sz="3000">
                <a:solidFill>
                  <a:schemeClr val="dk1"/>
                </a:solidFill>
                <a:latin typeface="Chelsea Market"/>
                <a:ea typeface="Chelsea Market"/>
                <a:cs typeface="Chelsea Market"/>
                <a:sym typeface="Chelsea Market"/>
              </a:rPr>
              <a:t>Make a “Monster” to gobble up your worries!  </a:t>
            </a:r>
            <a:endParaRPr sz="3000">
              <a:latin typeface="Chelsea Market"/>
              <a:ea typeface="Chelsea Market"/>
              <a:cs typeface="Chelsea Market"/>
              <a:sym typeface="Chelsea Marke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3135450" y="134025"/>
            <a:ext cx="2873100" cy="534300"/>
          </a:xfrm>
          <a:prstGeom prst="rect">
            <a:avLst/>
          </a:prstGeom>
          <a:solidFill>
            <a:schemeClr val="lt1"/>
          </a:solidFill>
          <a:ln w="38100" cap="flat" cmpd="sng">
            <a:solidFill>
              <a:srgbClr val="FF00FF"/>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ts val="3300"/>
              <a:buFont typeface="Century Gothic"/>
              <a:buNone/>
            </a:pPr>
            <a:r>
              <a:rPr lang="en" sz="3000" b="1">
                <a:latin typeface="Chelsea Market"/>
                <a:ea typeface="Chelsea Market"/>
                <a:cs typeface="Chelsea Market"/>
                <a:sym typeface="Chelsea Market"/>
              </a:rPr>
              <a:t>Closing</a:t>
            </a:r>
            <a:endParaRPr sz="3000" b="1">
              <a:latin typeface="Chelsea Market"/>
              <a:ea typeface="Chelsea Market"/>
              <a:cs typeface="Chelsea Market"/>
              <a:sym typeface="Chelsea Market"/>
            </a:endParaRPr>
          </a:p>
        </p:txBody>
      </p:sp>
      <p:sp>
        <p:nvSpPr>
          <p:cNvPr id="189" name="Google Shape;189;p30"/>
          <p:cNvSpPr txBox="1"/>
          <p:nvPr/>
        </p:nvSpPr>
        <p:spPr>
          <a:xfrm>
            <a:off x="4572000" y="789063"/>
            <a:ext cx="4439700" cy="3124500"/>
          </a:xfrm>
          <a:prstGeom prst="rect">
            <a:avLst/>
          </a:prstGeom>
          <a:solidFill>
            <a:schemeClr val="lt1"/>
          </a:solidFill>
          <a:ln w="76200" cap="flat" cmpd="sng">
            <a:solidFill>
              <a:srgbClr val="00CBCA"/>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Chelsea Market"/>
                <a:ea typeface="Chelsea Market"/>
                <a:cs typeface="Chelsea Market"/>
                <a:sym typeface="Chelsea Market"/>
              </a:rPr>
              <a:t>1) What was your favorite part of this lesson?</a:t>
            </a:r>
            <a:endParaRPr sz="3000">
              <a:solidFill>
                <a:schemeClr val="dk1"/>
              </a:solidFill>
              <a:latin typeface="Chelsea Market"/>
              <a:ea typeface="Chelsea Market"/>
              <a:cs typeface="Chelsea Market"/>
              <a:sym typeface="Chelsea Market"/>
            </a:endParaRPr>
          </a:p>
          <a:p>
            <a:pPr marL="0" lvl="0" indent="0" algn="l" rtl="0">
              <a:spcBef>
                <a:spcPts val="0"/>
              </a:spcBef>
              <a:spcAft>
                <a:spcPts val="0"/>
              </a:spcAft>
              <a:buNone/>
            </a:pPr>
            <a:endParaRPr sz="1100">
              <a:solidFill>
                <a:schemeClr val="dk1"/>
              </a:solidFill>
              <a:latin typeface="Chelsea Market"/>
              <a:ea typeface="Chelsea Market"/>
              <a:cs typeface="Chelsea Market"/>
              <a:sym typeface="Chelsea Market"/>
            </a:endParaRPr>
          </a:p>
          <a:p>
            <a:pPr marL="0" lvl="0" indent="0" algn="l" rtl="0">
              <a:spcBef>
                <a:spcPts val="0"/>
              </a:spcBef>
              <a:spcAft>
                <a:spcPts val="0"/>
              </a:spcAft>
              <a:buNone/>
            </a:pPr>
            <a:r>
              <a:rPr lang="en" sz="3000">
                <a:solidFill>
                  <a:schemeClr val="dk1"/>
                </a:solidFill>
                <a:latin typeface="Chelsea Market"/>
                <a:ea typeface="Chelsea Market"/>
                <a:cs typeface="Chelsea Market"/>
                <a:sym typeface="Chelsea Market"/>
              </a:rPr>
              <a:t>2) What will you remember about this lesson?</a:t>
            </a:r>
            <a:endParaRPr sz="3000">
              <a:solidFill>
                <a:schemeClr val="dk1"/>
              </a:solidFill>
              <a:latin typeface="Chelsea Market"/>
              <a:ea typeface="Chelsea Market"/>
              <a:cs typeface="Chelsea Market"/>
              <a:sym typeface="Chelsea Market"/>
            </a:endParaRPr>
          </a:p>
        </p:txBody>
      </p:sp>
      <p:pic>
        <p:nvPicPr>
          <p:cNvPr id="190" name="Google Shape;190;p30"/>
          <p:cNvPicPr preferRelativeResize="0"/>
          <p:nvPr/>
        </p:nvPicPr>
        <p:blipFill>
          <a:blip r:embed="rId3">
            <a:alphaModFix/>
          </a:blip>
          <a:stretch>
            <a:fillRect/>
          </a:stretch>
        </p:blipFill>
        <p:spPr>
          <a:xfrm>
            <a:off x="116929" y="1437054"/>
            <a:ext cx="4227725" cy="2604650"/>
          </a:xfrm>
          <a:prstGeom prst="rect">
            <a:avLst/>
          </a:prstGeom>
          <a:noFill/>
          <a:ln w="76200" cap="flat" cmpd="sng">
            <a:solidFill>
              <a:schemeClr val="accent4"/>
            </a:solidFill>
            <a:prstDash val="solid"/>
            <a:round/>
            <a:headEnd type="none" w="sm" len="sm"/>
            <a:tailEnd type="none" w="sm" len="sm"/>
          </a:ln>
        </p:spPr>
      </p:pic>
      <p:pic>
        <p:nvPicPr>
          <p:cNvPr id="191" name="Google Shape;191;p30"/>
          <p:cNvPicPr preferRelativeResize="0"/>
          <p:nvPr/>
        </p:nvPicPr>
        <p:blipFill>
          <a:blip r:embed="rId4">
            <a:alphaModFix/>
          </a:blip>
          <a:stretch>
            <a:fillRect/>
          </a:stretch>
        </p:blipFill>
        <p:spPr>
          <a:xfrm>
            <a:off x="8376550" y="4326800"/>
            <a:ext cx="634500" cy="63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subTitle" idx="1"/>
          </p:nvPr>
        </p:nvSpPr>
        <p:spPr>
          <a:xfrm>
            <a:off x="1598800" y="961725"/>
            <a:ext cx="6040500" cy="875400"/>
          </a:xfrm>
          <a:prstGeom prst="rect">
            <a:avLst/>
          </a:prstGeom>
          <a:solidFill>
            <a:schemeClr val="lt1"/>
          </a:solidFill>
          <a:ln w="38100" cap="flat" cmpd="sng">
            <a:solidFill>
              <a:srgbClr val="00CBCA"/>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b="1" u="sng">
                <a:latin typeface="Chelsea Market"/>
                <a:ea typeface="Chelsea Market"/>
                <a:cs typeface="Chelsea Market"/>
                <a:sym typeface="Chelsea Market"/>
              </a:rPr>
              <a:t>Coping Skills Unit</a:t>
            </a:r>
            <a:endParaRPr b="1">
              <a:latin typeface="Chelsea Market"/>
              <a:ea typeface="Chelsea Market"/>
              <a:cs typeface="Chelsea Market"/>
              <a:sym typeface="Chelsea Market"/>
            </a:endParaRPr>
          </a:p>
          <a:p>
            <a:pPr marL="0" lvl="0" indent="0" algn="ctr" rtl="0">
              <a:spcBef>
                <a:spcPts val="0"/>
              </a:spcBef>
              <a:spcAft>
                <a:spcPts val="0"/>
              </a:spcAft>
              <a:buNone/>
            </a:pPr>
            <a:r>
              <a:rPr lang="en">
                <a:latin typeface="Chelsea Market"/>
                <a:ea typeface="Chelsea Market"/>
                <a:cs typeface="Chelsea Market"/>
                <a:sym typeface="Chelsea Market"/>
              </a:rPr>
              <a:t>Lesson #3:  Stress First Aid Kits</a:t>
            </a:r>
            <a:endParaRPr>
              <a:latin typeface="Chelsea Market"/>
              <a:ea typeface="Chelsea Market"/>
              <a:cs typeface="Chelsea Market"/>
              <a:sym typeface="Chelsea Market"/>
            </a:endParaRPr>
          </a:p>
        </p:txBody>
      </p:sp>
      <p:pic>
        <p:nvPicPr>
          <p:cNvPr id="197" name="Google Shape;197;p31"/>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198" name="Google Shape;198;p31"/>
          <p:cNvPicPr preferRelativeResize="0"/>
          <p:nvPr/>
        </p:nvPicPr>
        <p:blipFill>
          <a:blip r:embed="rId4">
            <a:alphaModFix/>
          </a:blip>
          <a:stretch>
            <a:fillRect/>
          </a:stretch>
        </p:blipFill>
        <p:spPr>
          <a:xfrm>
            <a:off x="2811302" y="2017000"/>
            <a:ext cx="3615503" cy="2889425"/>
          </a:xfrm>
          <a:prstGeom prst="rect">
            <a:avLst/>
          </a:prstGeom>
          <a:noFill/>
          <a:ln w="76200" cap="flat" cmpd="sng">
            <a:solidFill>
              <a:srgbClr val="FF00FF"/>
            </a:solidFill>
            <a:prstDash val="solid"/>
            <a:round/>
            <a:headEnd type="none" w="sm" len="sm"/>
            <a:tailEnd type="none" w="sm" len="sm"/>
          </a:ln>
        </p:spPr>
      </p:pic>
      <p:pic>
        <p:nvPicPr>
          <p:cNvPr id="199" name="Google Shape;199;p31"/>
          <p:cNvPicPr preferRelativeResize="0"/>
          <p:nvPr/>
        </p:nvPicPr>
        <p:blipFill>
          <a:blip r:embed="rId5">
            <a:alphaModFix/>
          </a:blip>
          <a:stretch>
            <a:fillRect/>
          </a:stretch>
        </p:blipFill>
        <p:spPr>
          <a:xfrm>
            <a:off x="2685500" y="0"/>
            <a:ext cx="3867150" cy="990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ctrTitle"/>
          </p:nvPr>
        </p:nvSpPr>
        <p:spPr>
          <a:xfrm>
            <a:off x="797775" y="238250"/>
            <a:ext cx="7578900" cy="632700"/>
          </a:xfrm>
          <a:prstGeom prst="rect">
            <a:avLst/>
          </a:prstGeom>
          <a:solidFill>
            <a:schemeClr val="lt1"/>
          </a:solidFill>
          <a:ln w="38100" cap="flat" cmpd="sng">
            <a:solidFill>
              <a:srgbClr val="00CBCA"/>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Agenda:  What are we doing today? </a:t>
            </a:r>
            <a:endParaRPr sz="3000" b="1">
              <a:latin typeface="Chelsea Market"/>
              <a:ea typeface="Chelsea Market"/>
              <a:cs typeface="Chelsea Market"/>
              <a:sym typeface="Chelsea Market"/>
            </a:endParaRPr>
          </a:p>
        </p:txBody>
      </p:sp>
      <p:pic>
        <p:nvPicPr>
          <p:cNvPr id="205" name="Google Shape;205;p32"/>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206" name="Google Shape;206;p32"/>
          <p:cNvSpPr txBox="1"/>
          <p:nvPr/>
        </p:nvSpPr>
        <p:spPr>
          <a:xfrm>
            <a:off x="190625" y="1021538"/>
            <a:ext cx="6474000" cy="3140100"/>
          </a:xfrm>
          <a:prstGeom prst="rect">
            <a:avLst/>
          </a:prstGeom>
          <a:solidFill>
            <a:schemeClr val="lt1"/>
          </a:solidFill>
          <a:ln w="76200"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Introduction: </a:t>
            </a:r>
            <a:endParaRPr sz="2400" b="1">
              <a:latin typeface="Chelsea Market"/>
              <a:ea typeface="Chelsea Market"/>
              <a:cs typeface="Chelsea Market"/>
              <a:sym typeface="Chelsea Market"/>
            </a:endParaRPr>
          </a:p>
          <a:p>
            <a:pPr marL="914400" lvl="1"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Agenda</a:t>
            </a:r>
            <a:endParaRPr sz="2400" b="1">
              <a:latin typeface="Chelsea Market"/>
              <a:ea typeface="Chelsea Market"/>
              <a:cs typeface="Chelsea Market"/>
              <a:sym typeface="Chelsea Market"/>
            </a:endParaRPr>
          </a:p>
          <a:p>
            <a:pPr marL="914400" lvl="1"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Expectations</a:t>
            </a:r>
            <a:endParaRPr sz="2400" b="1">
              <a:latin typeface="Chelsea Market"/>
              <a:ea typeface="Chelsea Market"/>
              <a:cs typeface="Chelsea Market"/>
              <a:sym typeface="Chelsea Market"/>
            </a:endParaRPr>
          </a:p>
          <a:p>
            <a:pPr marL="914400" lvl="1"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Story/ Video: </a:t>
            </a:r>
            <a:r>
              <a:rPr lang="en" sz="2400">
                <a:latin typeface="Chelsea Market"/>
                <a:ea typeface="Chelsea Market"/>
                <a:cs typeface="Chelsea Market"/>
                <a:sym typeface="Chelsea Market"/>
              </a:rPr>
              <a:t>The What-Ifs</a:t>
            </a:r>
            <a:r>
              <a:rPr lang="en" sz="2400" b="1">
                <a:latin typeface="Chelsea Market"/>
                <a:ea typeface="Chelsea Market"/>
                <a:cs typeface="Chelsea Market"/>
                <a:sym typeface="Chelsea Market"/>
              </a:rPr>
              <a:t> </a:t>
            </a:r>
            <a:endParaRPr sz="2400">
              <a:latin typeface="Chelsea Market"/>
              <a:ea typeface="Chelsea Market"/>
              <a:cs typeface="Chelsea Market"/>
              <a:sym typeface="Chelsea Market"/>
            </a:endParaRPr>
          </a:p>
          <a:p>
            <a:pPr marL="457200" lvl="0" indent="-381000" algn="l" rtl="0">
              <a:spcBef>
                <a:spcPts val="0"/>
              </a:spcBef>
              <a:spcAft>
                <a:spcPts val="0"/>
              </a:spcAft>
              <a:buClr>
                <a:schemeClr val="dk1"/>
              </a:buClr>
              <a:buSzPts val="2400"/>
              <a:buFont typeface="Chelsea Market"/>
              <a:buChar char="●"/>
            </a:pPr>
            <a:r>
              <a:rPr lang="en" sz="2400" b="1">
                <a:solidFill>
                  <a:schemeClr val="dk1"/>
                </a:solidFill>
                <a:latin typeface="Chelsea Market"/>
                <a:ea typeface="Chelsea Market"/>
                <a:cs typeface="Chelsea Market"/>
                <a:sym typeface="Chelsea Market"/>
              </a:rPr>
              <a:t>Discussion:  </a:t>
            </a:r>
            <a:r>
              <a:rPr lang="en" sz="2400">
                <a:solidFill>
                  <a:schemeClr val="dk1"/>
                </a:solidFill>
                <a:latin typeface="Chelsea Market"/>
                <a:ea typeface="Chelsea Market"/>
                <a:cs typeface="Chelsea Market"/>
                <a:sym typeface="Chelsea Market"/>
              </a:rPr>
              <a:t>What do you like to do to calm down? </a:t>
            </a:r>
            <a:r>
              <a:rPr lang="en" sz="2400" b="1">
                <a:solidFill>
                  <a:schemeClr val="dk1"/>
                </a:solidFill>
                <a:latin typeface="Chelsea Market"/>
                <a:ea typeface="Chelsea Market"/>
                <a:cs typeface="Chelsea Market"/>
                <a:sym typeface="Chelsea Market"/>
              </a:rPr>
              <a:t> </a:t>
            </a:r>
            <a:endParaRPr sz="2400" b="1">
              <a:solidFill>
                <a:schemeClr val="dk1"/>
              </a:solidFill>
              <a:latin typeface="Chelsea Market"/>
              <a:ea typeface="Chelsea Market"/>
              <a:cs typeface="Chelsea Market"/>
              <a:sym typeface="Chelsea Market"/>
            </a:endParaRPr>
          </a:p>
          <a:p>
            <a:pPr marL="457200" lvl="0" indent="-381000" algn="l" rtl="0">
              <a:spcBef>
                <a:spcPts val="0"/>
              </a:spcBef>
              <a:spcAft>
                <a:spcPts val="0"/>
              </a:spcAft>
              <a:buClr>
                <a:schemeClr val="dk1"/>
              </a:buClr>
              <a:buSzPts val="2400"/>
              <a:buFont typeface="Chelsea Market"/>
              <a:buChar char="●"/>
            </a:pPr>
            <a:r>
              <a:rPr lang="en" sz="2400" b="1">
                <a:solidFill>
                  <a:schemeClr val="dk1"/>
                </a:solidFill>
                <a:latin typeface="Chelsea Market"/>
                <a:ea typeface="Chelsea Market"/>
                <a:cs typeface="Chelsea Market"/>
                <a:sym typeface="Chelsea Market"/>
              </a:rPr>
              <a:t>Activity:  </a:t>
            </a:r>
            <a:r>
              <a:rPr lang="en" sz="2400">
                <a:solidFill>
                  <a:schemeClr val="dk1"/>
                </a:solidFill>
                <a:latin typeface="Chelsea Market"/>
                <a:ea typeface="Chelsea Market"/>
                <a:cs typeface="Chelsea Market"/>
                <a:sym typeface="Chelsea Market"/>
              </a:rPr>
              <a:t>Stress First Aid Kit</a:t>
            </a:r>
            <a:endParaRPr sz="2400">
              <a:solidFill>
                <a:schemeClr val="dk1"/>
              </a:solidFill>
              <a:latin typeface="Chelsea Market"/>
              <a:ea typeface="Chelsea Market"/>
              <a:cs typeface="Chelsea Market"/>
              <a:sym typeface="Chelsea Market"/>
            </a:endParaRPr>
          </a:p>
          <a:p>
            <a:pPr marL="457200" lvl="0"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Close</a:t>
            </a:r>
            <a:endParaRPr sz="2400" b="1">
              <a:latin typeface="Chelsea Market"/>
              <a:ea typeface="Chelsea Market"/>
              <a:cs typeface="Chelsea Market"/>
              <a:sym typeface="Chelsea Market"/>
            </a:endParaRPr>
          </a:p>
        </p:txBody>
      </p:sp>
      <p:pic>
        <p:nvPicPr>
          <p:cNvPr id="207" name="Google Shape;207;p32"/>
          <p:cNvPicPr preferRelativeResize="0"/>
          <p:nvPr/>
        </p:nvPicPr>
        <p:blipFill>
          <a:blip r:embed="rId4">
            <a:alphaModFix/>
          </a:blip>
          <a:stretch>
            <a:fillRect/>
          </a:stretch>
        </p:blipFill>
        <p:spPr>
          <a:xfrm>
            <a:off x="6874076" y="1817275"/>
            <a:ext cx="1956012" cy="1563200"/>
          </a:xfrm>
          <a:prstGeom prst="rect">
            <a:avLst/>
          </a:prstGeom>
          <a:noFill/>
          <a:ln w="76200" cap="flat" cmpd="sng">
            <a:solidFill>
              <a:srgbClr val="FF00FF"/>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ctrTitle"/>
          </p:nvPr>
        </p:nvSpPr>
        <p:spPr>
          <a:xfrm>
            <a:off x="2312475" y="210250"/>
            <a:ext cx="4821300" cy="691200"/>
          </a:xfrm>
          <a:prstGeom prst="rect">
            <a:avLst/>
          </a:prstGeom>
          <a:solidFill>
            <a:schemeClr val="lt1"/>
          </a:solidFill>
          <a:ln w="38100" cap="flat" cmpd="sng">
            <a:solidFill>
              <a:srgbClr val="00CBCA"/>
            </a:solidFill>
            <a:prstDash val="solid"/>
            <a:round/>
            <a:headEnd type="none" w="sm" len="sm"/>
            <a:tailEnd type="none" w="sm" len="sm"/>
          </a:ln>
        </p:spPr>
        <p:txBody>
          <a:bodyPr spcFirstLastPara="1" wrap="square" lIns="91425" tIns="91425" rIns="91425" bIns="91425" anchor="b" anchorCtr="0">
            <a:norm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Lesson Expectations</a:t>
            </a:r>
            <a:endParaRPr sz="3000" b="1">
              <a:latin typeface="Chelsea Market"/>
              <a:ea typeface="Chelsea Market"/>
              <a:cs typeface="Chelsea Market"/>
              <a:sym typeface="Chelsea Market"/>
            </a:endParaRPr>
          </a:p>
        </p:txBody>
      </p:sp>
      <p:pic>
        <p:nvPicPr>
          <p:cNvPr id="213" name="Google Shape;213;p33"/>
          <p:cNvPicPr preferRelativeResize="0"/>
          <p:nvPr/>
        </p:nvPicPr>
        <p:blipFill>
          <a:blip r:embed="rId3">
            <a:alphaModFix/>
          </a:blip>
          <a:stretch>
            <a:fillRect/>
          </a:stretch>
        </p:blipFill>
        <p:spPr>
          <a:xfrm>
            <a:off x="8376550" y="4326800"/>
            <a:ext cx="634500" cy="634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ctrTitle"/>
          </p:nvPr>
        </p:nvSpPr>
        <p:spPr>
          <a:xfrm>
            <a:off x="1805250" y="126100"/>
            <a:ext cx="5533500" cy="565200"/>
          </a:xfrm>
          <a:prstGeom prst="rect">
            <a:avLst/>
          </a:prstGeom>
          <a:solidFill>
            <a:schemeClr val="lt1"/>
          </a:solidFill>
          <a:ln w="38100" cap="flat" cmpd="sng">
            <a:solidFill>
              <a:srgbClr val="00CBCA"/>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000" b="1">
                <a:latin typeface="Chelsea Market"/>
                <a:ea typeface="Chelsea Market"/>
                <a:cs typeface="Chelsea Market"/>
                <a:sym typeface="Chelsea Market"/>
              </a:rPr>
              <a:t>Lesson Expectations: 5 Senses</a:t>
            </a:r>
            <a:endParaRPr sz="3000" b="1">
              <a:latin typeface="Chelsea Market"/>
              <a:ea typeface="Chelsea Market"/>
              <a:cs typeface="Chelsea Market"/>
              <a:sym typeface="Chelsea Market"/>
            </a:endParaRPr>
          </a:p>
        </p:txBody>
      </p:sp>
      <p:sp>
        <p:nvSpPr>
          <p:cNvPr id="219" name="Google Shape;219;p34"/>
          <p:cNvSpPr txBox="1"/>
          <p:nvPr/>
        </p:nvSpPr>
        <p:spPr>
          <a:xfrm>
            <a:off x="378400" y="1009075"/>
            <a:ext cx="440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20" name="Google Shape;220;p34"/>
          <p:cNvSpPr txBox="1">
            <a:spLocks noGrp="1"/>
          </p:cNvSpPr>
          <p:nvPr>
            <p:ph type="ctrTitle"/>
          </p:nvPr>
        </p:nvSpPr>
        <p:spPr>
          <a:xfrm>
            <a:off x="226550" y="1059875"/>
            <a:ext cx="4595400" cy="3496800"/>
          </a:xfrm>
          <a:prstGeom prst="rect">
            <a:avLst/>
          </a:prstGeom>
          <a:solidFill>
            <a:schemeClr val="lt1"/>
          </a:solidFill>
          <a:ln w="76200" cap="flat" cmpd="sng">
            <a:solidFill>
              <a:srgbClr val="9900FF"/>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Eyes: </a:t>
            </a:r>
            <a:r>
              <a:rPr lang="en" sz="1800">
                <a:latin typeface="Chelsea Market"/>
                <a:ea typeface="Chelsea Market"/>
                <a:cs typeface="Chelsea Market"/>
                <a:sym typeface="Chelsea Market"/>
              </a:rPr>
              <a:t> On me!</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Ears:  </a:t>
            </a:r>
            <a:r>
              <a:rPr lang="en" sz="1800">
                <a:latin typeface="Chelsea Market"/>
                <a:ea typeface="Chelsea Market"/>
                <a:cs typeface="Chelsea Market"/>
                <a:sym typeface="Chelsea Market"/>
              </a:rPr>
              <a:t>Open and listening!</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Lips:  </a:t>
            </a:r>
            <a:r>
              <a:rPr lang="en" sz="1800">
                <a:latin typeface="Chelsea Market"/>
                <a:ea typeface="Chelsea Market"/>
                <a:cs typeface="Chelsea Market"/>
                <a:sym typeface="Chelsea Market"/>
              </a:rPr>
              <a:t>Zipped, closed, and quiet!</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Hands: </a:t>
            </a:r>
            <a:r>
              <a:rPr lang="en" sz="1800">
                <a:latin typeface="Chelsea Market"/>
                <a:ea typeface="Chelsea Market"/>
                <a:cs typeface="Chelsea Market"/>
                <a:sym typeface="Chelsea Market"/>
              </a:rPr>
              <a:t>In your lap and to yourself!</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a:latin typeface="Chelsea Market"/>
                <a:ea typeface="Chelsea Market"/>
                <a:cs typeface="Chelsea Market"/>
                <a:sym typeface="Chelsea Market"/>
              </a:rPr>
              <a:t>Nose:  </a:t>
            </a:r>
            <a:r>
              <a:rPr lang="en" sz="1800">
                <a:latin typeface="Chelsea Market"/>
                <a:ea typeface="Chelsea Market"/>
                <a:cs typeface="Chelsea Market"/>
                <a:sym typeface="Chelsea Market"/>
              </a:rPr>
              <a:t>Out of your neighbor’s business!  </a:t>
            </a:r>
            <a:endParaRPr sz="1800">
              <a:latin typeface="Chelsea Market"/>
              <a:ea typeface="Chelsea Market"/>
              <a:cs typeface="Chelsea Market"/>
              <a:sym typeface="Chelsea Market"/>
            </a:endParaRPr>
          </a:p>
          <a:p>
            <a:pPr marL="0" lvl="0" indent="0" algn="l" rtl="0">
              <a:spcBef>
                <a:spcPts val="0"/>
              </a:spcBef>
              <a:spcAft>
                <a:spcPts val="0"/>
              </a:spcAft>
              <a:buNone/>
            </a:pPr>
            <a:r>
              <a:rPr lang="en" sz="1800">
                <a:latin typeface="Chelsea Market"/>
                <a:ea typeface="Chelsea Market"/>
                <a:cs typeface="Chelsea Market"/>
                <a:sym typeface="Chelsea Market"/>
              </a:rPr>
              <a:t>(As a class family, you do SUCH a good job taking care of others, during our lesson, you get to take a “break” and I will take care of everyone!)</a:t>
            </a:r>
            <a:endParaRPr sz="1800">
              <a:latin typeface="Chelsea Market"/>
              <a:ea typeface="Chelsea Market"/>
              <a:cs typeface="Chelsea Market"/>
              <a:sym typeface="Chelsea Market"/>
            </a:endParaRPr>
          </a:p>
        </p:txBody>
      </p:sp>
      <p:pic>
        <p:nvPicPr>
          <p:cNvPr id="221" name="Google Shape;221;p34"/>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222" name="Google Shape;222;p34"/>
          <p:cNvPicPr preferRelativeResize="0"/>
          <p:nvPr/>
        </p:nvPicPr>
        <p:blipFill>
          <a:blip r:embed="rId4">
            <a:alphaModFix/>
          </a:blip>
          <a:stretch>
            <a:fillRect/>
          </a:stretch>
        </p:blipFill>
        <p:spPr>
          <a:xfrm>
            <a:off x="5049625" y="1350513"/>
            <a:ext cx="3830828" cy="2697625"/>
          </a:xfrm>
          <a:prstGeom prst="rect">
            <a:avLst/>
          </a:prstGeom>
          <a:noFill/>
          <a:ln w="76200" cap="flat" cmpd="sng">
            <a:solidFill>
              <a:srgbClr val="FF9900"/>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ctrTitle"/>
          </p:nvPr>
        </p:nvSpPr>
        <p:spPr>
          <a:xfrm>
            <a:off x="2312475" y="210250"/>
            <a:ext cx="4821300" cy="691200"/>
          </a:xfrm>
          <a:prstGeom prst="rect">
            <a:avLst/>
          </a:prstGeom>
          <a:solidFill>
            <a:schemeClr val="lt1"/>
          </a:solidFill>
          <a:ln w="38100" cap="flat" cmpd="sng">
            <a:solidFill>
              <a:srgbClr val="00CBCA"/>
            </a:solidFill>
            <a:prstDash val="solid"/>
            <a:round/>
            <a:headEnd type="none" w="sm" len="sm"/>
            <a:tailEnd type="none" w="sm" len="sm"/>
          </a:ln>
        </p:spPr>
        <p:txBody>
          <a:bodyPr spcFirstLastPara="1" wrap="square" lIns="91425" tIns="91425" rIns="91425" bIns="91425" anchor="b" anchorCtr="0">
            <a:norm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Lesson Expectations</a:t>
            </a:r>
            <a:endParaRPr sz="3000" b="1">
              <a:latin typeface="Chelsea Market"/>
              <a:ea typeface="Chelsea Market"/>
              <a:cs typeface="Chelsea Market"/>
              <a:sym typeface="Chelsea Market"/>
            </a:endParaRPr>
          </a:p>
        </p:txBody>
      </p:sp>
      <p:pic>
        <p:nvPicPr>
          <p:cNvPr id="228" name="Google Shape;228;p35"/>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229" name="Google Shape;229;p35"/>
          <p:cNvSpPr txBox="1">
            <a:spLocks noGrp="1"/>
          </p:cNvSpPr>
          <p:nvPr>
            <p:ph type="ctrTitle"/>
          </p:nvPr>
        </p:nvSpPr>
        <p:spPr>
          <a:xfrm>
            <a:off x="366175" y="1260575"/>
            <a:ext cx="6080100" cy="3157800"/>
          </a:xfrm>
          <a:prstGeom prst="rect">
            <a:avLst/>
          </a:prstGeom>
          <a:solidFill>
            <a:schemeClr val="lt1"/>
          </a:solidFill>
          <a:ln w="7620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S:</a:t>
            </a:r>
            <a:r>
              <a:rPr lang="en" sz="1800" b="1">
                <a:latin typeface="Chelsea Market"/>
                <a:ea typeface="Chelsea Market"/>
                <a:cs typeface="Chelsea Market"/>
                <a:sym typeface="Chelsea Market"/>
              </a:rPr>
              <a:t>  </a:t>
            </a:r>
            <a:r>
              <a:rPr lang="en" sz="1800">
                <a:latin typeface="Chelsea Market"/>
                <a:ea typeface="Chelsea Market"/>
                <a:cs typeface="Chelsea Market"/>
                <a:sym typeface="Chelsea Market"/>
              </a:rPr>
              <a:t>“</a:t>
            </a:r>
            <a:r>
              <a:rPr lang="en" sz="2400" b="1" u="sng">
                <a:latin typeface="Chelsea Market"/>
                <a:ea typeface="Chelsea Market"/>
                <a:cs typeface="Chelsea Market"/>
                <a:sym typeface="Chelsea Market"/>
              </a:rPr>
              <a:t>S</a:t>
            </a:r>
            <a:r>
              <a:rPr lang="en" sz="1800">
                <a:latin typeface="Chelsea Market"/>
                <a:ea typeface="Chelsea Market"/>
                <a:cs typeface="Chelsea Market"/>
                <a:sym typeface="Chelsea Market"/>
              </a:rPr>
              <a:t>itting Mountain” position!  “Mountain Peak” (head) is high in the sky and “Mountain Valleys” (bottom and feet) are grounded.  </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L:</a:t>
            </a:r>
            <a:r>
              <a:rPr lang="en" sz="3000" b="1">
                <a:latin typeface="Chelsea Market"/>
                <a:ea typeface="Chelsea Market"/>
                <a:cs typeface="Chelsea Market"/>
                <a:sym typeface="Chelsea Market"/>
              </a:rPr>
              <a:t>  </a:t>
            </a:r>
            <a:r>
              <a:rPr lang="en" sz="2400" b="1" u="sng">
                <a:latin typeface="Chelsea Market"/>
                <a:ea typeface="Chelsea Market"/>
                <a:cs typeface="Chelsea Market"/>
                <a:sym typeface="Chelsea Market"/>
              </a:rPr>
              <a:t>L</a:t>
            </a:r>
            <a:r>
              <a:rPr lang="en" sz="1800">
                <a:latin typeface="Chelsea Market"/>
                <a:ea typeface="Chelsea Market"/>
                <a:cs typeface="Chelsea Market"/>
                <a:sym typeface="Chelsea Market"/>
              </a:rPr>
              <a:t>istening!</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A:</a:t>
            </a:r>
            <a:r>
              <a:rPr lang="en" sz="3000" b="1">
                <a:latin typeface="Chelsea Market"/>
                <a:ea typeface="Chelsea Market"/>
                <a:cs typeface="Chelsea Market"/>
                <a:sym typeface="Chelsea Market"/>
              </a:rPr>
              <a:t> </a:t>
            </a:r>
            <a:r>
              <a:rPr lang="en" sz="1800" b="1">
                <a:latin typeface="Chelsea Market"/>
                <a:ea typeface="Chelsea Market"/>
                <a:cs typeface="Chelsea Market"/>
                <a:sym typeface="Chelsea Market"/>
              </a:rPr>
              <a:t> </a:t>
            </a:r>
            <a:r>
              <a:rPr lang="en" sz="2400" b="1" u="sng">
                <a:latin typeface="Chelsea Market"/>
                <a:ea typeface="Chelsea Market"/>
                <a:cs typeface="Chelsea Market"/>
                <a:sym typeface="Chelsea Market"/>
              </a:rPr>
              <a:t>A</a:t>
            </a:r>
            <a:r>
              <a:rPr lang="en" sz="1800">
                <a:latin typeface="Chelsea Market"/>
                <a:ea typeface="Chelsea Market"/>
                <a:cs typeface="Chelsea Market"/>
                <a:sym typeface="Chelsea Market"/>
              </a:rPr>
              <a:t>ttention! (This is different than listening.)  </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N: </a:t>
            </a:r>
            <a:r>
              <a:rPr lang="en" sz="2400" b="1" u="sng">
                <a:latin typeface="Chelsea Market"/>
                <a:ea typeface="Chelsea Market"/>
                <a:cs typeface="Chelsea Market"/>
                <a:sym typeface="Chelsea Market"/>
              </a:rPr>
              <a:t>N</a:t>
            </a:r>
            <a:r>
              <a:rPr lang="en" sz="1800">
                <a:latin typeface="Chelsea Market"/>
                <a:ea typeface="Chelsea Market"/>
                <a:cs typeface="Chelsea Market"/>
                <a:sym typeface="Chelsea Market"/>
              </a:rPr>
              <a:t>odding often to show engagement.  </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T: </a:t>
            </a:r>
            <a:r>
              <a:rPr lang="en" sz="1800" b="1">
                <a:latin typeface="Chelsea Market"/>
                <a:ea typeface="Chelsea Market"/>
                <a:cs typeface="Chelsea Market"/>
                <a:sym typeface="Chelsea Market"/>
              </a:rPr>
              <a:t> </a:t>
            </a:r>
            <a:r>
              <a:rPr lang="en" sz="1800">
                <a:latin typeface="Chelsea Market"/>
                <a:ea typeface="Chelsea Market"/>
                <a:cs typeface="Chelsea Market"/>
                <a:sym typeface="Chelsea Market"/>
              </a:rPr>
              <a:t>Not </a:t>
            </a:r>
            <a:r>
              <a:rPr lang="en" sz="2400" b="1" u="sng">
                <a:latin typeface="Chelsea Market"/>
                <a:ea typeface="Chelsea Market"/>
                <a:cs typeface="Chelsea Market"/>
                <a:sym typeface="Chelsea Market"/>
              </a:rPr>
              <a:t>T</a:t>
            </a:r>
            <a:r>
              <a:rPr lang="en" sz="1800">
                <a:latin typeface="Chelsea Market"/>
                <a:ea typeface="Chelsea Market"/>
                <a:cs typeface="Chelsea Market"/>
                <a:sym typeface="Chelsea Market"/>
              </a:rPr>
              <a:t>alking unless I </a:t>
            </a:r>
            <a:r>
              <a:rPr lang="en" sz="2400" b="1" u="sng">
                <a:latin typeface="Chelsea Market"/>
                <a:ea typeface="Chelsea Market"/>
                <a:cs typeface="Chelsea Market"/>
                <a:sym typeface="Chelsea Market"/>
              </a:rPr>
              <a:t>T</a:t>
            </a:r>
            <a:r>
              <a:rPr lang="en" sz="1800">
                <a:latin typeface="Chelsea Market"/>
                <a:ea typeface="Chelsea Market"/>
                <a:cs typeface="Chelsea Market"/>
                <a:sym typeface="Chelsea Market"/>
              </a:rPr>
              <a:t>ell you to and there will be </a:t>
            </a:r>
            <a:r>
              <a:rPr lang="en" sz="2400" b="1" u="sng">
                <a:latin typeface="Chelsea Market"/>
                <a:ea typeface="Chelsea Market"/>
                <a:cs typeface="Chelsea Market"/>
                <a:sym typeface="Chelsea Market"/>
              </a:rPr>
              <a:t>T</a:t>
            </a:r>
            <a:r>
              <a:rPr lang="en" sz="1800">
                <a:latin typeface="Chelsea Market"/>
                <a:ea typeface="Chelsea Market"/>
                <a:cs typeface="Chelsea Market"/>
                <a:sym typeface="Chelsea Market"/>
              </a:rPr>
              <a:t>ime for this!- Promise!  </a:t>
            </a:r>
            <a:endParaRPr sz="1800">
              <a:latin typeface="Chelsea Market"/>
              <a:ea typeface="Chelsea Market"/>
              <a:cs typeface="Chelsea Market"/>
              <a:sym typeface="Chelsea Market"/>
            </a:endParaRPr>
          </a:p>
        </p:txBody>
      </p:sp>
      <p:pic>
        <p:nvPicPr>
          <p:cNvPr id="230" name="Google Shape;230;p35"/>
          <p:cNvPicPr preferRelativeResize="0"/>
          <p:nvPr/>
        </p:nvPicPr>
        <p:blipFill>
          <a:blip r:embed="rId4">
            <a:alphaModFix/>
          </a:blip>
          <a:stretch>
            <a:fillRect/>
          </a:stretch>
        </p:blipFill>
        <p:spPr>
          <a:xfrm>
            <a:off x="6654048" y="2024898"/>
            <a:ext cx="2357000" cy="1464300"/>
          </a:xfrm>
          <a:prstGeom prst="rect">
            <a:avLst/>
          </a:prstGeom>
          <a:noFill/>
          <a:ln w="76200" cap="flat" cmpd="sng">
            <a:solidFill>
              <a:schemeClr val="accent4"/>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ctrTitle"/>
          </p:nvPr>
        </p:nvSpPr>
        <p:spPr>
          <a:xfrm>
            <a:off x="3766200" y="238250"/>
            <a:ext cx="1611600" cy="632700"/>
          </a:xfrm>
          <a:prstGeom prst="rect">
            <a:avLst/>
          </a:prstGeom>
          <a:solidFill>
            <a:schemeClr val="lt1"/>
          </a:solidFill>
          <a:ln w="38100" cap="flat" cmpd="sng">
            <a:solidFill>
              <a:srgbClr val="00CBCA"/>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Story</a:t>
            </a:r>
            <a:endParaRPr sz="3000" b="1">
              <a:latin typeface="Chelsea Market"/>
              <a:ea typeface="Chelsea Market"/>
              <a:cs typeface="Chelsea Market"/>
              <a:sym typeface="Chelsea Market"/>
            </a:endParaRPr>
          </a:p>
        </p:txBody>
      </p:sp>
      <p:pic>
        <p:nvPicPr>
          <p:cNvPr id="236" name="Google Shape;236;p36"/>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237" name="Google Shape;237;p36"/>
          <p:cNvSpPr txBox="1"/>
          <p:nvPr/>
        </p:nvSpPr>
        <p:spPr>
          <a:xfrm>
            <a:off x="370250" y="1555800"/>
            <a:ext cx="4855500" cy="2031900"/>
          </a:xfrm>
          <a:prstGeom prst="rect">
            <a:avLst/>
          </a:prstGeom>
          <a:solidFill>
            <a:schemeClr val="lt1"/>
          </a:solidFill>
          <a:ln w="76200"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Chelsea Market"/>
                <a:ea typeface="Chelsea Market"/>
                <a:cs typeface="Chelsea Market"/>
                <a:sym typeface="Chelsea Market"/>
              </a:rPr>
              <a:t>People who struggle with anxiety and stress often worry about the </a:t>
            </a:r>
            <a:r>
              <a:rPr lang="en" sz="2400" b="1">
                <a:latin typeface="Chelsea Market"/>
                <a:ea typeface="Chelsea Market"/>
                <a:cs typeface="Chelsea Market"/>
                <a:sym typeface="Chelsea Market"/>
              </a:rPr>
              <a:t>“what ifs”</a:t>
            </a:r>
            <a:r>
              <a:rPr lang="en" sz="2400">
                <a:latin typeface="Chelsea Market"/>
                <a:ea typeface="Chelsea Market"/>
                <a:cs typeface="Chelsea Market"/>
                <a:sym typeface="Chelsea Market"/>
              </a:rPr>
              <a:t>.  </a:t>
            </a:r>
            <a:endParaRPr sz="2400">
              <a:latin typeface="Chelsea Market"/>
              <a:ea typeface="Chelsea Market"/>
              <a:cs typeface="Chelsea Market"/>
              <a:sym typeface="Chelsea Market"/>
            </a:endParaRPr>
          </a:p>
          <a:p>
            <a:pPr marL="0" lvl="0" indent="0" algn="ctr" rtl="0">
              <a:spcBef>
                <a:spcPts val="0"/>
              </a:spcBef>
              <a:spcAft>
                <a:spcPts val="0"/>
              </a:spcAft>
              <a:buNone/>
            </a:pPr>
            <a:r>
              <a:rPr lang="en" sz="2400">
                <a:latin typeface="Chelsea Market"/>
                <a:ea typeface="Chelsea Market"/>
                <a:cs typeface="Chelsea Market"/>
                <a:sym typeface="Chelsea Market"/>
              </a:rPr>
              <a:t>Can you think of a time you worried about the </a:t>
            </a:r>
            <a:r>
              <a:rPr lang="en" sz="2400" b="1">
                <a:latin typeface="Chelsea Market"/>
                <a:ea typeface="Chelsea Market"/>
                <a:cs typeface="Chelsea Market"/>
                <a:sym typeface="Chelsea Market"/>
              </a:rPr>
              <a:t>“what ifs</a:t>
            </a:r>
            <a:r>
              <a:rPr lang="en" sz="2400">
                <a:latin typeface="Chelsea Market"/>
                <a:ea typeface="Chelsea Market"/>
                <a:cs typeface="Chelsea Market"/>
                <a:sym typeface="Chelsea Market"/>
              </a:rPr>
              <a:t>”?      </a:t>
            </a:r>
            <a:endParaRPr sz="2400">
              <a:latin typeface="Chelsea Market"/>
              <a:ea typeface="Chelsea Market"/>
              <a:cs typeface="Chelsea Market"/>
              <a:sym typeface="Chelsea Market"/>
            </a:endParaRPr>
          </a:p>
        </p:txBody>
      </p:sp>
      <p:pic>
        <p:nvPicPr>
          <p:cNvPr id="238" name="Google Shape;238;p36">
            <a:hlinkClick r:id="rId4"/>
          </p:cNvPr>
          <p:cNvPicPr preferRelativeResize="0"/>
          <p:nvPr/>
        </p:nvPicPr>
        <p:blipFill>
          <a:blip r:embed="rId5">
            <a:alphaModFix/>
          </a:blip>
          <a:stretch>
            <a:fillRect/>
          </a:stretch>
        </p:blipFill>
        <p:spPr>
          <a:xfrm>
            <a:off x="5598025" y="1039825"/>
            <a:ext cx="3105075" cy="3063850"/>
          </a:xfrm>
          <a:prstGeom prst="rect">
            <a:avLst/>
          </a:prstGeom>
          <a:noFill/>
          <a:ln w="76200" cap="flat" cmpd="sng">
            <a:solidFill>
              <a:srgbClr val="FF9900"/>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1817050" y="233750"/>
            <a:ext cx="5641800" cy="514200"/>
          </a:xfrm>
          <a:prstGeom prst="rect">
            <a:avLst/>
          </a:prstGeom>
          <a:solidFill>
            <a:schemeClr val="lt1"/>
          </a:solidFill>
          <a:ln w="38100" cap="flat" cmpd="sng">
            <a:solidFill>
              <a:srgbClr val="00CBCA"/>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ts val="3300"/>
              <a:buFont typeface="Century Gothic"/>
              <a:buNone/>
            </a:pPr>
            <a:r>
              <a:rPr lang="en" sz="3000" b="1">
                <a:latin typeface="Chelsea Market"/>
                <a:ea typeface="Chelsea Market"/>
                <a:cs typeface="Chelsea Market"/>
                <a:sym typeface="Chelsea Market"/>
              </a:rPr>
              <a:t>Activity: Stress First Aid Kit</a:t>
            </a:r>
            <a:endParaRPr sz="3000" b="1">
              <a:latin typeface="Chelsea Market"/>
              <a:ea typeface="Chelsea Market"/>
              <a:cs typeface="Chelsea Market"/>
              <a:sym typeface="Chelsea Market"/>
            </a:endParaRPr>
          </a:p>
        </p:txBody>
      </p:sp>
      <p:pic>
        <p:nvPicPr>
          <p:cNvPr id="244" name="Google Shape;244;p37"/>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245" name="Google Shape;245;p37">
            <a:hlinkClick r:id="rId4"/>
          </p:cNvPr>
          <p:cNvPicPr preferRelativeResize="0"/>
          <p:nvPr/>
        </p:nvPicPr>
        <p:blipFill>
          <a:blip r:embed="rId5">
            <a:alphaModFix/>
          </a:blip>
          <a:stretch>
            <a:fillRect/>
          </a:stretch>
        </p:blipFill>
        <p:spPr>
          <a:xfrm>
            <a:off x="2830202" y="1270000"/>
            <a:ext cx="3615503" cy="2889425"/>
          </a:xfrm>
          <a:prstGeom prst="rect">
            <a:avLst/>
          </a:prstGeom>
          <a:noFill/>
          <a:ln w="76200" cap="flat" cmpd="sng">
            <a:solidFill>
              <a:srgbClr val="FF00FF"/>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3135450" y="134025"/>
            <a:ext cx="2873100" cy="534300"/>
          </a:xfrm>
          <a:prstGeom prst="rect">
            <a:avLst/>
          </a:prstGeom>
          <a:solidFill>
            <a:schemeClr val="lt1"/>
          </a:solidFill>
          <a:ln w="38100" cap="flat" cmpd="sng">
            <a:solidFill>
              <a:srgbClr val="00CBCA"/>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2"/>
              </a:buClr>
              <a:buSzPts val="3300"/>
              <a:buFont typeface="Century Gothic"/>
              <a:buNone/>
            </a:pPr>
            <a:r>
              <a:rPr lang="en" sz="3000" b="1">
                <a:latin typeface="Chelsea Market"/>
                <a:ea typeface="Chelsea Market"/>
                <a:cs typeface="Chelsea Market"/>
                <a:sym typeface="Chelsea Market"/>
              </a:rPr>
              <a:t>Closing</a:t>
            </a:r>
            <a:endParaRPr sz="3000" b="1">
              <a:latin typeface="Chelsea Market"/>
              <a:ea typeface="Chelsea Market"/>
              <a:cs typeface="Chelsea Market"/>
              <a:sym typeface="Chelsea Market"/>
            </a:endParaRPr>
          </a:p>
        </p:txBody>
      </p:sp>
      <p:sp>
        <p:nvSpPr>
          <p:cNvPr id="251" name="Google Shape;251;p38"/>
          <p:cNvSpPr txBox="1"/>
          <p:nvPr/>
        </p:nvSpPr>
        <p:spPr>
          <a:xfrm>
            <a:off x="4572000" y="1009488"/>
            <a:ext cx="4439700" cy="3124500"/>
          </a:xfrm>
          <a:prstGeom prst="rect">
            <a:avLst/>
          </a:prstGeom>
          <a:solidFill>
            <a:schemeClr val="lt1"/>
          </a:solidFill>
          <a:ln w="76200"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Chelsea Market"/>
                <a:ea typeface="Chelsea Market"/>
                <a:cs typeface="Chelsea Market"/>
                <a:sym typeface="Chelsea Market"/>
              </a:rPr>
              <a:t>1) What was your favorite part of this lesson?</a:t>
            </a:r>
            <a:endParaRPr sz="3000">
              <a:solidFill>
                <a:schemeClr val="dk1"/>
              </a:solidFill>
              <a:latin typeface="Chelsea Market"/>
              <a:ea typeface="Chelsea Market"/>
              <a:cs typeface="Chelsea Market"/>
              <a:sym typeface="Chelsea Market"/>
            </a:endParaRPr>
          </a:p>
          <a:p>
            <a:pPr marL="0" lvl="0" indent="0" algn="l" rtl="0">
              <a:spcBef>
                <a:spcPts val="0"/>
              </a:spcBef>
              <a:spcAft>
                <a:spcPts val="0"/>
              </a:spcAft>
              <a:buNone/>
            </a:pPr>
            <a:endParaRPr sz="1100">
              <a:solidFill>
                <a:schemeClr val="dk1"/>
              </a:solidFill>
              <a:latin typeface="Chelsea Market"/>
              <a:ea typeface="Chelsea Market"/>
              <a:cs typeface="Chelsea Market"/>
              <a:sym typeface="Chelsea Market"/>
            </a:endParaRPr>
          </a:p>
          <a:p>
            <a:pPr marL="0" lvl="0" indent="0" algn="l" rtl="0">
              <a:spcBef>
                <a:spcPts val="0"/>
              </a:spcBef>
              <a:spcAft>
                <a:spcPts val="0"/>
              </a:spcAft>
              <a:buNone/>
            </a:pPr>
            <a:r>
              <a:rPr lang="en" sz="3000">
                <a:solidFill>
                  <a:schemeClr val="dk1"/>
                </a:solidFill>
                <a:latin typeface="Chelsea Market"/>
                <a:ea typeface="Chelsea Market"/>
                <a:cs typeface="Chelsea Market"/>
                <a:sym typeface="Chelsea Market"/>
              </a:rPr>
              <a:t>2) What will you remember about this lesson?</a:t>
            </a:r>
            <a:endParaRPr sz="3000">
              <a:solidFill>
                <a:schemeClr val="dk1"/>
              </a:solidFill>
              <a:latin typeface="Chelsea Market"/>
              <a:ea typeface="Chelsea Market"/>
              <a:cs typeface="Chelsea Market"/>
              <a:sym typeface="Chelsea Market"/>
            </a:endParaRPr>
          </a:p>
        </p:txBody>
      </p:sp>
      <p:pic>
        <p:nvPicPr>
          <p:cNvPr id="252" name="Google Shape;252;p38"/>
          <p:cNvPicPr preferRelativeResize="0"/>
          <p:nvPr/>
        </p:nvPicPr>
        <p:blipFill>
          <a:blip r:embed="rId3">
            <a:alphaModFix/>
          </a:blip>
          <a:stretch>
            <a:fillRect/>
          </a:stretch>
        </p:blipFill>
        <p:spPr>
          <a:xfrm>
            <a:off x="116929" y="1437054"/>
            <a:ext cx="4227725" cy="2604650"/>
          </a:xfrm>
          <a:prstGeom prst="rect">
            <a:avLst/>
          </a:prstGeom>
          <a:noFill/>
          <a:ln w="76200" cap="flat" cmpd="sng">
            <a:solidFill>
              <a:schemeClr val="accent4"/>
            </a:solidFill>
            <a:prstDash val="solid"/>
            <a:round/>
            <a:headEnd type="none" w="sm" len="sm"/>
            <a:tailEnd type="none" w="sm" len="sm"/>
          </a:ln>
        </p:spPr>
      </p:pic>
      <p:pic>
        <p:nvPicPr>
          <p:cNvPr id="253" name="Google Shape;253;p38"/>
          <p:cNvPicPr preferRelativeResize="0"/>
          <p:nvPr/>
        </p:nvPicPr>
        <p:blipFill>
          <a:blip r:embed="rId4">
            <a:alphaModFix/>
          </a:blip>
          <a:stretch>
            <a:fillRect/>
          </a:stretch>
        </p:blipFill>
        <p:spPr>
          <a:xfrm>
            <a:off x="8376550" y="4326800"/>
            <a:ext cx="634500" cy="63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ctrTitle"/>
          </p:nvPr>
        </p:nvSpPr>
        <p:spPr>
          <a:xfrm>
            <a:off x="797775" y="238250"/>
            <a:ext cx="7578900" cy="6327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Agenda:  What are we doing today? </a:t>
            </a:r>
            <a:endParaRPr sz="3000" b="1">
              <a:latin typeface="Chelsea Market"/>
              <a:ea typeface="Chelsea Market"/>
              <a:cs typeface="Chelsea Market"/>
              <a:sym typeface="Chelsea Market"/>
            </a:endParaRPr>
          </a:p>
        </p:txBody>
      </p:sp>
      <p:pic>
        <p:nvPicPr>
          <p:cNvPr id="80" name="Google Shape;80;p16"/>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81" name="Google Shape;81;p16"/>
          <p:cNvSpPr txBox="1"/>
          <p:nvPr/>
        </p:nvSpPr>
        <p:spPr>
          <a:xfrm>
            <a:off x="456250" y="1021538"/>
            <a:ext cx="5235900" cy="3140100"/>
          </a:xfrm>
          <a:prstGeom prst="rect">
            <a:avLst/>
          </a:prstGeom>
          <a:solidFill>
            <a:schemeClr val="lt1"/>
          </a:solidFill>
          <a:ln w="76200" cap="flat" cmpd="sng">
            <a:solidFill>
              <a:srgbClr val="00CBCA"/>
            </a:solidFill>
            <a:prstDash val="solid"/>
            <a:round/>
            <a:headEnd type="none" w="sm" len="sm"/>
            <a:tailEnd type="none" w="sm" len="sm"/>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Introduction: </a:t>
            </a:r>
            <a:endParaRPr sz="2400" b="1">
              <a:latin typeface="Chelsea Market"/>
              <a:ea typeface="Chelsea Market"/>
              <a:cs typeface="Chelsea Market"/>
              <a:sym typeface="Chelsea Market"/>
            </a:endParaRPr>
          </a:p>
          <a:p>
            <a:pPr marL="914400" lvl="1"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Agenda</a:t>
            </a:r>
            <a:endParaRPr sz="2400" b="1">
              <a:latin typeface="Chelsea Market"/>
              <a:ea typeface="Chelsea Market"/>
              <a:cs typeface="Chelsea Market"/>
              <a:sym typeface="Chelsea Market"/>
            </a:endParaRPr>
          </a:p>
          <a:p>
            <a:pPr marL="914400" lvl="1"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Expectations</a:t>
            </a:r>
            <a:endParaRPr sz="2400" b="1">
              <a:latin typeface="Chelsea Market"/>
              <a:ea typeface="Chelsea Market"/>
              <a:cs typeface="Chelsea Market"/>
              <a:sym typeface="Chelsea Market"/>
            </a:endParaRPr>
          </a:p>
          <a:p>
            <a:pPr marL="914400" lvl="1"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Video:  “</a:t>
            </a:r>
            <a:r>
              <a:rPr lang="en" sz="2400">
                <a:latin typeface="Chelsea Market"/>
                <a:ea typeface="Chelsea Market"/>
                <a:cs typeface="Chelsea Market"/>
                <a:sym typeface="Chelsea Market"/>
              </a:rPr>
              <a:t>Just Breathe”</a:t>
            </a:r>
            <a:r>
              <a:rPr lang="en" sz="1050">
                <a:solidFill>
                  <a:schemeClr val="dk1"/>
                </a:solidFill>
                <a:latin typeface="Open Sans"/>
                <a:ea typeface="Open Sans"/>
                <a:cs typeface="Open Sans"/>
                <a:sym typeface="Open Sans"/>
              </a:rPr>
              <a:t> </a:t>
            </a:r>
            <a:endParaRPr sz="1050">
              <a:solidFill>
                <a:schemeClr val="dk1"/>
              </a:solidFill>
              <a:latin typeface="Open Sans"/>
              <a:ea typeface="Open Sans"/>
              <a:cs typeface="Open Sans"/>
              <a:sym typeface="Open Sans"/>
            </a:endParaRPr>
          </a:p>
          <a:p>
            <a:pPr marL="457200" lvl="0" indent="-381000" algn="l" rtl="0">
              <a:spcBef>
                <a:spcPts val="0"/>
              </a:spcBef>
              <a:spcAft>
                <a:spcPts val="0"/>
              </a:spcAft>
              <a:buClr>
                <a:schemeClr val="dk1"/>
              </a:buClr>
              <a:buSzPts val="2400"/>
              <a:buFont typeface="Chelsea Market"/>
              <a:buChar char="●"/>
            </a:pPr>
            <a:r>
              <a:rPr lang="en" sz="2400" b="1">
                <a:solidFill>
                  <a:schemeClr val="dk1"/>
                </a:solidFill>
                <a:latin typeface="Chelsea Market"/>
                <a:ea typeface="Chelsea Market"/>
                <a:cs typeface="Chelsea Market"/>
                <a:sym typeface="Chelsea Market"/>
              </a:rPr>
              <a:t>Story/ Video:  My Body Sends a Signal </a:t>
            </a:r>
            <a:endParaRPr sz="2400" b="1">
              <a:solidFill>
                <a:schemeClr val="dk1"/>
              </a:solidFill>
              <a:latin typeface="Chelsea Market"/>
              <a:ea typeface="Chelsea Market"/>
              <a:cs typeface="Chelsea Market"/>
              <a:sym typeface="Chelsea Market"/>
            </a:endParaRPr>
          </a:p>
          <a:p>
            <a:pPr marL="457200" lvl="0" indent="-381000" algn="l" rtl="0">
              <a:spcBef>
                <a:spcPts val="0"/>
              </a:spcBef>
              <a:spcAft>
                <a:spcPts val="0"/>
              </a:spcAft>
              <a:buClr>
                <a:schemeClr val="dk1"/>
              </a:buClr>
              <a:buSzPts val="2400"/>
              <a:buFont typeface="Chelsea Market"/>
              <a:buChar char="●"/>
            </a:pPr>
            <a:r>
              <a:rPr lang="en" sz="2400" b="1">
                <a:solidFill>
                  <a:schemeClr val="dk1"/>
                </a:solidFill>
                <a:latin typeface="Chelsea Market"/>
                <a:ea typeface="Chelsea Market"/>
                <a:cs typeface="Chelsea Market"/>
                <a:sym typeface="Chelsea Market"/>
              </a:rPr>
              <a:t>Activity: </a:t>
            </a:r>
            <a:r>
              <a:rPr lang="en" sz="2400">
                <a:solidFill>
                  <a:schemeClr val="dk1"/>
                </a:solidFill>
                <a:latin typeface="Chelsea Market"/>
                <a:ea typeface="Chelsea Market"/>
                <a:cs typeface="Chelsea Market"/>
                <a:sym typeface="Chelsea Market"/>
              </a:rPr>
              <a:t>Brain Parts Sort</a:t>
            </a:r>
            <a:endParaRPr sz="2400">
              <a:solidFill>
                <a:schemeClr val="dk1"/>
              </a:solidFill>
              <a:latin typeface="Chelsea Market"/>
              <a:ea typeface="Chelsea Market"/>
              <a:cs typeface="Chelsea Market"/>
              <a:sym typeface="Chelsea Market"/>
            </a:endParaRPr>
          </a:p>
          <a:p>
            <a:pPr marL="457200" lvl="0" indent="-381000" algn="l" rtl="0">
              <a:spcBef>
                <a:spcPts val="0"/>
              </a:spcBef>
              <a:spcAft>
                <a:spcPts val="0"/>
              </a:spcAft>
              <a:buSzPts val="2400"/>
              <a:buFont typeface="Chelsea Market"/>
              <a:buChar char="●"/>
            </a:pPr>
            <a:r>
              <a:rPr lang="en" sz="2400" b="1">
                <a:latin typeface="Chelsea Market"/>
                <a:ea typeface="Chelsea Market"/>
                <a:cs typeface="Chelsea Market"/>
                <a:sym typeface="Chelsea Market"/>
              </a:rPr>
              <a:t>Close</a:t>
            </a:r>
            <a:endParaRPr sz="2400" b="1">
              <a:latin typeface="Chelsea Market"/>
              <a:ea typeface="Chelsea Market"/>
              <a:cs typeface="Chelsea Market"/>
              <a:sym typeface="Chelsea Market"/>
            </a:endParaRPr>
          </a:p>
        </p:txBody>
      </p:sp>
      <p:pic>
        <p:nvPicPr>
          <p:cNvPr id="82" name="Google Shape;82;p16"/>
          <p:cNvPicPr preferRelativeResize="0"/>
          <p:nvPr/>
        </p:nvPicPr>
        <p:blipFill>
          <a:blip r:embed="rId4">
            <a:alphaModFix/>
          </a:blip>
          <a:stretch>
            <a:fillRect/>
          </a:stretch>
        </p:blipFill>
        <p:spPr>
          <a:xfrm>
            <a:off x="6021113" y="1488513"/>
            <a:ext cx="2607135" cy="2453288"/>
          </a:xfrm>
          <a:prstGeom prst="rect">
            <a:avLst/>
          </a:prstGeom>
          <a:noFill/>
          <a:ln w="76200" cap="flat" cmpd="sng">
            <a:solidFill>
              <a:srgbClr val="F1C23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ctrTitle"/>
          </p:nvPr>
        </p:nvSpPr>
        <p:spPr>
          <a:xfrm>
            <a:off x="1805250" y="126100"/>
            <a:ext cx="5533500" cy="5652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000">
                <a:latin typeface="Chelsea Market"/>
                <a:ea typeface="Chelsea Market"/>
                <a:cs typeface="Chelsea Market"/>
                <a:sym typeface="Chelsea Market"/>
              </a:rPr>
              <a:t>Lesson Expectations: 5 Senses</a:t>
            </a:r>
            <a:endParaRPr sz="3000">
              <a:latin typeface="Chelsea Market"/>
              <a:ea typeface="Chelsea Market"/>
              <a:cs typeface="Chelsea Market"/>
              <a:sym typeface="Chelsea Market"/>
            </a:endParaRPr>
          </a:p>
        </p:txBody>
      </p:sp>
      <p:sp>
        <p:nvSpPr>
          <p:cNvPr id="85" name="Google Shape;85;p17"/>
          <p:cNvSpPr txBox="1"/>
          <p:nvPr/>
        </p:nvSpPr>
        <p:spPr>
          <a:xfrm>
            <a:off x="378400" y="1009075"/>
            <a:ext cx="440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6" name="Google Shape;86;p17"/>
          <p:cNvSpPr txBox="1">
            <a:spLocks noGrp="1"/>
          </p:cNvSpPr>
          <p:nvPr>
            <p:ph type="ctrTitle"/>
          </p:nvPr>
        </p:nvSpPr>
        <p:spPr>
          <a:xfrm>
            <a:off x="85900" y="993975"/>
            <a:ext cx="4693200" cy="3410700"/>
          </a:xfrm>
          <a:prstGeom prst="rect">
            <a:avLst/>
          </a:prstGeom>
          <a:solidFill>
            <a:schemeClr val="lt1"/>
          </a:solidFill>
          <a:ln w="76200" cap="flat" cmpd="sng">
            <a:solidFill>
              <a:srgbClr val="00CBCA"/>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helsea Market"/>
              <a:buChar char="●"/>
            </a:pPr>
            <a:r>
              <a:rPr lang="en" sz="1800" b="1" dirty="0">
                <a:latin typeface="Chelsea Market"/>
                <a:ea typeface="Chelsea Market"/>
                <a:cs typeface="Chelsea Market"/>
                <a:sym typeface="Chelsea Market"/>
              </a:rPr>
              <a:t>Eyes: </a:t>
            </a:r>
            <a:r>
              <a:rPr lang="en" sz="1800" dirty="0">
                <a:latin typeface="Chelsea Market"/>
                <a:ea typeface="Chelsea Market"/>
                <a:cs typeface="Chelsea Market"/>
                <a:sym typeface="Chelsea Market"/>
              </a:rPr>
              <a:t> On me!</a:t>
            </a:r>
            <a:endParaRPr sz="1800" dirty="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dirty="0">
                <a:latin typeface="Chelsea Market"/>
                <a:ea typeface="Chelsea Market"/>
                <a:cs typeface="Chelsea Market"/>
                <a:sym typeface="Chelsea Market"/>
              </a:rPr>
              <a:t>Ears:  </a:t>
            </a:r>
            <a:r>
              <a:rPr lang="en" sz="1800" dirty="0">
                <a:latin typeface="Chelsea Market"/>
                <a:ea typeface="Chelsea Market"/>
                <a:cs typeface="Chelsea Market"/>
                <a:sym typeface="Chelsea Market"/>
              </a:rPr>
              <a:t>Open and listening!</a:t>
            </a:r>
            <a:endParaRPr sz="1800" dirty="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dirty="0">
                <a:latin typeface="Chelsea Market"/>
                <a:ea typeface="Chelsea Market"/>
                <a:cs typeface="Chelsea Market"/>
                <a:sym typeface="Chelsea Market"/>
              </a:rPr>
              <a:t>Lips:  </a:t>
            </a:r>
            <a:r>
              <a:rPr lang="en" sz="1800" dirty="0">
                <a:latin typeface="Chelsea Market"/>
                <a:ea typeface="Chelsea Market"/>
                <a:cs typeface="Chelsea Market"/>
                <a:sym typeface="Chelsea Market"/>
              </a:rPr>
              <a:t>Zipped, closed, and quiet!</a:t>
            </a:r>
            <a:endParaRPr sz="1800" dirty="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dirty="0">
                <a:latin typeface="Chelsea Market"/>
                <a:ea typeface="Chelsea Market"/>
                <a:cs typeface="Chelsea Market"/>
                <a:sym typeface="Chelsea Market"/>
              </a:rPr>
              <a:t>Hands: </a:t>
            </a:r>
            <a:r>
              <a:rPr lang="en" sz="1800" dirty="0">
                <a:latin typeface="Chelsea Market"/>
                <a:ea typeface="Chelsea Market"/>
                <a:cs typeface="Chelsea Market"/>
                <a:sym typeface="Chelsea Market"/>
              </a:rPr>
              <a:t>In your lap and to yourself!</a:t>
            </a:r>
            <a:endParaRPr sz="1800" dirty="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1800" b="1" dirty="0">
                <a:latin typeface="Chelsea Market"/>
                <a:ea typeface="Chelsea Market"/>
                <a:cs typeface="Chelsea Market"/>
                <a:sym typeface="Chelsea Market"/>
              </a:rPr>
              <a:t>Nose:  </a:t>
            </a:r>
            <a:r>
              <a:rPr lang="en" sz="1800" dirty="0">
                <a:latin typeface="Chelsea Market"/>
                <a:ea typeface="Chelsea Market"/>
                <a:cs typeface="Chelsea Market"/>
                <a:sym typeface="Chelsea Market"/>
              </a:rPr>
              <a:t>Out of your neighbor’s business!  </a:t>
            </a:r>
            <a:endParaRPr sz="1800" dirty="0">
              <a:latin typeface="Chelsea Market"/>
              <a:ea typeface="Chelsea Market"/>
              <a:cs typeface="Chelsea Market"/>
              <a:sym typeface="Chelsea Market"/>
            </a:endParaRPr>
          </a:p>
          <a:p>
            <a:pPr marL="0" lvl="0" indent="0" algn="l" rtl="0">
              <a:spcBef>
                <a:spcPts val="0"/>
              </a:spcBef>
              <a:spcAft>
                <a:spcPts val="0"/>
              </a:spcAft>
              <a:buNone/>
            </a:pPr>
            <a:r>
              <a:rPr lang="en" sz="1800" dirty="0">
                <a:latin typeface="Chelsea Market"/>
                <a:ea typeface="Chelsea Market"/>
                <a:cs typeface="Chelsea Market"/>
                <a:sym typeface="Chelsea Market"/>
              </a:rPr>
              <a:t>(As a class family, you do SUCH a good job taking care of others, during our lesson, you get to take a “break” and I will take care of everyone!)</a:t>
            </a:r>
            <a:endParaRPr sz="1800" dirty="0">
              <a:latin typeface="Chelsea Market"/>
              <a:ea typeface="Chelsea Market"/>
              <a:cs typeface="Chelsea Market"/>
              <a:sym typeface="Chelsea Market"/>
            </a:endParaRPr>
          </a:p>
        </p:txBody>
      </p:sp>
      <p:pic>
        <p:nvPicPr>
          <p:cNvPr id="87" name="Google Shape;87;p17"/>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88" name="Google Shape;88;p17"/>
          <p:cNvPicPr preferRelativeResize="0"/>
          <p:nvPr/>
        </p:nvPicPr>
        <p:blipFill>
          <a:blip r:embed="rId4">
            <a:alphaModFix/>
          </a:blip>
          <a:stretch>
            <a:fillRect/>
          </a:stretch>
        </p:blipFill>
        <p:spPr>
          <a:xfrm>
            <a:off x="4992800" y="1202876"/>
            <a:ext cx="4018250" cy="2829600"/>
          </a:xfrm>
          <a:prstGeom prst="rect">
            <a:avLst/>
          </a:prstGeom>
          <a:noFill/>
          <a:ln w="76200" cap="flat" cmpd="sng">
            <a:solidFill>
              <a:srgbClr val="9900FF"/>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1"/>
          <p:cNvSpPr txBox="1">
            <a:spLocks noGrp="1"/>
          </p:cNvSpPr>
          <p:nvPr>
            <p:ph type="ctrTitle"/>
          </p:nvPr>
        </p:nvSpPr>
        <p:spPr>
          <a:xfrm>
            <a:off x="2312475" y="210250"/>
            <a:ext cx="4821300" cy="6912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b" anchorCtr="0">
            <a:normAutofit/>
          </a:bodyPr>
          <a:lstStyle/>
          <a:p>
            <a:pPr marL="0" lvl="0" indent="0" algn="ctr" rtl="0">
              <a:spcBef>
                <a:spcPts val="0"/>
              </a:spcBef>
              <a:spcAft>
                <a:spcPts val="0"/>
              </a:spcAft>
              <a:buNone/>
            </a:pPr>
            <a:r>
              <a:rPr lang="en" sz="3000" dirty="0">
                <a:latin typeface="Chelsea Market"/>
                <a:ea typeface="Chelsea Market"/>
                <a:cs typeface="Chelsea Market"/>
                <a:sym typeface="Chelsea Market"/>
              </a:rPr>
              <a:t>Lesson Expectations (3</a:t>
            </a:r>
            <a:r>
              <a:rPr lang="en" sz="3000" baseline="30000" dirty="0">
                <a:latin typeface="Chelsea Market"/>
                <a:ea typeface="Chelsea Market"/>
                <a:cs typeface="Chelsea Market"/>
                <a:sym typeface="Chelsea Market"/>
              </a:rPr>
              <a:t>rd</a:t>
            </a:r>
            <a:r>
              <a:rPr lang="en" sz="3000" dirty="0">
                <a:latin typeface="Chelsea Market"/>
                <a:ea typeface="Chelsea Market"/>
                <a:cs typeface="Chelsea Market"/>
                <a:sym typeface="Chelsea Market"/>
              </a:rPr>
              <a:t>) </a:t>
            </a:r>
            <a:endParaRPr sz="3000" dirty="0">
              <a:latin typeface="Chelsea Market"/>
              <a:ea typeface="Chelsea Market"/>
              <a:cs typeface="Chelsea Market"/>
              <a:sym typeface="Chelsea Market"/>
            </a:endParaRPr>
          </a:p>
        </p:txBody>
      </p:sp>
      <p:pic>
        <p:nvPicPr>
          <p:cNvPr id="145" name="Google Shape;145;p31"/>
          <p:cNvPicPr preferRelativeResize="0"/>
          <p:nvPr/>
        </p:nvPicPr>
        <p:blipFill>
          <a:blip r:embed="rId3">
            <a:alphaModFix/>
          </a:blip>
          <a:stretch>
            <a:fillRect/>
          </a:stretch>
        </p:blipFill>
        <p:spPr>
          <a:xfrm>
            <a:off x="8376550" y="4326800"/>
            <a:ext cx="634500" cy="634500"/>
          </a:xfrm>
          <a:prstGeom prst="rect">
            <a:avLst/>
          </a:prstGeom>
          <a:noFill/>
          <a:ln>
            <a:noFill/>
          </a:ln>
        </p:spPr>
      </p:pic>
      <p:sp>
        <p:nvSpPr>
          <p:cNvPr id="146" name="Google Shape;146;p31"/>
          <p:cNvSpPr txBox="1">
            <a:spLocks noGrp="1"/>
          </p:cNvSpPr>
          <p:nvPr>
            <p:ph type="ctrTitle"/>
          </p:nvPr>
        </p:nvSpPr>
        <p:spPr>
          <a:xfrm>
            <a:off x="366175" y="1260575"/>
            <a:ext cx="6080100" cy="3157800"/>
          </a:xfrm>
          <a:prstGeom prst="rect">
            <a:avLst/>
          </a:prstGeom>
          <a:solidFill>
            <a:schemeClr val="lt1"/>
          </a:solidFill>
          <a:ln w="76200" cap="flat" cmpd="sng">
            <a:solidFill>
              <a:srgbClr val="00CBCA"/>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S:</a:t>
            </a:r>
            <a:r>
              <a:rPr lang="en" sz="1800" b="1">
                <a:latin typeface="Chelsea Market"/>
                <a:ea typeface="Chelsea Market"/>
                <a:cs typeface="Chelsea Market"/>
                <a:sym typeface="Chelsea Market"/>
              </a:rPr>
              <a:t>  </a:t>
            </a:r>
            <a:r>
              <a:rPr lang="en" sz="1800">
                <a:latin typeface="Chelsea Market"/>
                <a:ea typeface="Chelsea Market"/>
                <a:cs typeface="Chelsea Market"/>
                <a:sym typeface="Chelsea Market"/>
              </a:rPr>
              <a:t>“</a:t>
            </a:r>
            <a:r>
              <a:rPr lang="en" sz="2400" b="1" u="sng">
                <a:latin typeface="Chelsea Market"/>
                <a:ea typeface="Chelsea Market"/>
                <a:cs typeface="Chelsea Market"/>
                <a:sym typeface="Chelsea Market"/>
              </a:rPr>
              <a:t>S</a:t>
            </a:r>
            <a:r>
              <a:rPr lang="en" sz="1800">
                <a:latin typeface="Chelsea Market"/>
                <a:ea typeface="Chelsea Market"/>
                <a:cs typeface="Chelsea Market"/>
                <a:sym typeface="Chelsea Market"/>
              </a:rPr>
              <a:t>itting Mountain” position!  “Mountain Peak” (head) is high in the sky and “Mountain Valleys” (bottom and feet) are grounded.  </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L:</a:t>
            </a:r>
            <a:r>
              <a:rPr lang="en" sz="3000" b="1">
                <a:latin typeface="Chelsea Market"/>
                <a:ea typeface="Chelsea Market"/>
                <a:cs typeface="Chelsea Market"/>
                <a:sym typeface="Chelsea Market"/>
              </a:rPr>
              <a:t>  </a:t>
            </a:r>
            <a:r>
              <a:rPr lang="en" sz="2400" b="1" u="sng">
                <a:latin typeface="Chelsea Market"/>
                <a:ea typeface="Chelsea Market"/>
                <a:cs typeface="Chelsea Market"/>
                <a:sym typeface="Chelsea Market"/>
              </a:rPr>
              <a:t>L</a:t>
            </a:r>
            <a:r>
              <a:rPr lang="en" sz="1800">
                <a:latin typeface="Chelsea Market"/>
                <a:ea typeface="Chelsea Market"/>
                <a:cs typeface="Chelsea Market"/>
                <a:sym typeface="Chelsea Market"/>
              </a:rPr>
              <a:t>istening!</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A:</a:t>
            </a:r>
            <a:r>
              <a:rPr lang="en" sz="3000" b="1">
                <a:latin typeface="Chelsea Market"/>
                <a:ea typeface="Chelsea Market"/>
                <a:cs typeface="Chelsea Market"/>
                <a:sym typeface="Chelsea Market"/>
              </a:rPr>
              <a:t> </a:t>
            </a:r>
            <a:r>
              <a:rPr lang="en" sz="1800" b="1">
                <a:latin typeface="Chelsea Market"/>
                <a:ea typeface="Chelsea Market"/>
                <a:cs typeface="Chelsea Market"/>
                <a:sym typeface="Chelsea Market"/>
              </a:rPr>
              <a:t> </a:t>
            </a:r>
            <a:r>
              <a:rPr lang="en" sz="2400" b="1" u="sng">
                <a:latin typeface="Chelsea Market"/>
                <a:ea typeface="Chelsea Market"/>
                <a:cs typeface="Chelsea Market"/>
                <a:sym typeface="Chelsea Market"/>
              </a:rPr>
              <a:t>A</a:t>
            </a:r>
            <a:r>
              <a:rPr lang="en" sz="1800">
                <a:latin typeface="Chelsea Market"/>
                <a:ea typeface="Chelsea Market"/>
                <a:cs typeface="Chelsea Market"/>
                <a:sym typeface="Chelsea Market"/>
              </a:rPr>
              <a:t>ttention! (This is different than listening.)  </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N: </a:t>
            </a:r>
            <a:r>
              <a:rPr lang="en" sz="2400" b="1" u="sng">
                <a:latin typeface="Chelsea Market"/>
                <a:ea typeface="Chelsea Market"/>
                <a:cs typeface="Chelsea Market"/>
                <a:sym typeface="Chelsea Market"/>
              </a:rPr>
              <a:t>N</a:t>
            </a:r>
            <a:r>
              <a:rPr lang="en" sz="1800">
                <a:latin typeface="Chelsea Market"/>
                <a:ea typeface="Chelsea Market"/>
                <a:cs typeface="Chelsea Market"/>
                <a:sym typeface="Chelsea Market"/>
              </a:rPr>
              <a:t>odding often to show engagement.  </a:t>
            </a:r>
            <a:endParaRPr sz="1800">
              <a:latin typeface="Chelsea Market"/>
              <a:ea typeface="Chelsea Market"/>
              <a:cs typeface="Chelsea Market"/>
              <a:sym typeface="Chelsea Market"/>
            </a:endParaRPr>
          </a:p>
          <a:p>
            <a:pPr marL="457200" lvl="0" indent="-342900" algn="l" rtl="0">
              <a:spcBef>
                <a:spcPts val="0"/>
              </a:spcBef>
              <a:spcAft>
                <a:spcPts val="0"/>
              </a:spcAft>
              <a:buSzPts val="1800"/>
              <a:buFont typeface="Chelsea Market"/>
              <a:buChar char="●"/>
            </a:pPr>
            <a:r>
              <a:rPr lang="en" sz="2400" b="1">
                <a:latin typeface="Chelsea Market"/>
                <a:ea typeface="Chelsea Market"/>
                <a:cs typeface="Chelsea Market"/>
                <a:sym typeface="Chelsea Market"/>
              </a:rPr>
              <a:t>T: </a:t>
            </a:r>
            <a:r>
              <a:rPr lang="en" sz="1800" b="1">
                <a:latin typeface="Chelsea Market"/>
                <a:ea typeface="Chelsea Market"/>
                <a:cs typeface="Chelsea Market"/>
                <a:sym typeface="Chelsea Market"/>
              </a:rPr>
              <a:t> </a:t>
            </a:r>
            <a:r>
              <a:rPr lang="en" sz="1800">
                <a:latin typeface="Chelsea Market"/>
                <a:ea typeface="Chelsea Market"/>
                <a:cs typeface="Chelsea Market"/>
                <a:sym typeface="Chelsea Market"/>
              </a:rPr>
              <a:t>Not </a:t>
            </a:r>
            <a:r>
              <a:rPr lang="en" sz="2400" b="1" u="sng">
                <a:latin typeface="Chelsea Market"/>
                <a:ea typeface="Chelsea Market"/>
                <a:cs typeface="Chelsea Market"/>
                <a:sym typeface="Chelsea Market"/>
              </a:rPr>
              <a:t>T</a:t>
            </a:r>
            <a:r>
              <a:rPr lang="en" sz="1800">
                <a:latin typeface="Chelsea Market"/>
                <a:ea typeface="Chelsea Market"/>
                <a:cs typeface="Chelsea Market"/>
                <a:sym typeface="Chelsea Market"/>
              </a:rPr>
              <a:t>alking unless I </a:t>
            </a:r>
            <a:r>
              <a:rPr lang="en" sz="2400" b="1" u="sng">
                <a:latin typeface="Chelsea Market"/>
                <a:ea typeface="Chelsea Market"/>
                <a:cs typeface="Chelsea Market"/>
                <a:sym typeface="Chelsea Market"/>
              </a:rPr>
              <a:t>T</a:t>
            </a:r>
            <a:r>
              <a:rPr lang="en" sz="1800">
                <a:latin typeface="Chelsea Market"/>
                <a:ea typeface="Chelsea Market"/>
                <a:cs typeface="Chelsea Market"/>
                <a:sym typeface="Chelsea Market"/>
              </a:rPr>
              <a:t>ell you to and there will be </a:t>
            </a:r>
            <a:r>
              <a:rPr lang="en" sz="2400" b="1" u="sng">
                <a:latin typeface="Chelsea Market"/>
                <a:ea typeface="Chelsea Market"/>
                <a:cs typeface="Chelsea Market"/>
                <a:sym typeface="Chelsea Market"/>
              </a:rPr>
              <a:t>T</a:t>
            </a:r>
            <a:r>
              <a:rPr lang="en" sz="1800">
                <a:latin typeface="Chelsea Market"/>
                <a:ea typeface="Chelsea Market"/>
                <a:cs typeface="Chelsea Market"/>
                <a:sym typeface="Chelsea Market"/>
              </a:rPr>
              <a:t>ime for this!- Promise!  </a:t>
            </a:r>
            <a:endParaRPr sz="1800">
              <a:latin typeface="Chelsea Market"/>
              <a:ea typeface="Chelsea Market"/>
              <a:cs typeface="Chelsea Market"/>
              <a:sym typeface="Chelsea Market"/>
            </a:endParaRPr>
          </a:p>
        </p:txBody>
      </p:sp>
      <p:pic>
        <p:nvPicPr>
          <p:cNvPr id="147" name="Google Shape;147;p31"/>
          <p:cNvPicPr preferRelativeResize="0"/>
          <p:nvPr/>
        </p:nvPicPr>
        <p:blipFill>
          <a:blip r:embed="rId4">
            <a:alphaModFix/>
          </a:blip>
          <a:stretch>
            <a:fillRect/>
          </a:stretch>
        </p:blipFill>
        <p:spPr>
          <a:xfrm>
            <a:off x="6654048" y="2024898"/>
            <a:ext cx="2357000" cy="1464300"/>
          </a:xfrm>
          <a:prstGeom prst="rect">
            <a:avLst/>
          </a:prstGeom>
          <a:noFill/>
          <a:ln w="76200" cap="flat" cmpd="sng">
            <a:solidFill>
              <a:srgbClr val="9900FF"/>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subTitle" idx="1"/>
          </p:nvPr>
        </p:nvSpPr>
        <p:spPr>
          <a:xfrm>
            <a:off x="1598800" y="961725"/>
            <a:ext cx="6040500" cy="8754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b="1" u="sng">
                <a:latin typeface="Chelsea Market"/>
                <a:ea typeface="Chelsea Market"/>
                <a:cs typeface="Chelsea Market"/>
                <a:sym typeface="Chelsea Market"/>
              </a:rPr>
              <a:t>Coping Skills Unit</a:t>
            </a:r>
            <a:endParaRPr b="1">
              <a:latin typeface="Chelsea Market"/>
              <a:ea typeface="Chelsea Market"/>
              <a:cs typeface="Chelsea Market"/>
              <a:sym typeface="Chelsea Market"/>
            </a:endParaRPr>
          </a:p>
          <a:p>
            <a:pPr marL="0" lvl="0" indent="0" algn="ctr" rtl="0">
              <a:spcBef>
                <a:spcPts val="0"/>
              </a:spcBef>
              <a:spcAft>
                <a:spcPts val="0"/>
              </a:spcAft>
              <a:buNone/>
            </a:pPr>
            <a:r>
              <a:rPr lang="en">
                <a:latin typeface="Chelsea Market"/>
                <a:ea typeface="Chelsea Market"/>
                <a:cs typeface="Chelsea Market"/>
                <a:sym typeface="Chelsea Market"/>
              </a:rPr>
              <a:t>Lesson #1:  The Amygdala</a:t>
            </a:r>
            <a:endParaRPr>
              <a:latin typeface="Chelsea Market"/>
              <a:ea typeface="Chelsea Market"/>
              <a:cs typeface="Chelsea Market"/>
              <a:sym typeface="Chelsea Market"/>
            </a:endParaRPr>
          </a:p>
        </p:txBody>
      </p:sp>
      <p:pic>
        <p:nvPicPr>
          <p:cNvPr id="72" name="Google Shape;72;p15"/>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73" name="Google Shape;73;p15"/>
          <p:cNvPicPr preferRelativeResize="0"/>
          <p:nvPr/>
        </p:nvPicPr>
        <p:blipFill>
          <a:blip r:embed="rId4">
            <a:alphaModFix/>
          </a:blip>
          <a:stretch>
            <a:fillRect/>
          </a:stretch>
        </p:blipFill>
        <p:spPr>
          <a:xfrm>
            <a:off x="3083713" y="2071875"/>
            <a:ext cx="3070680" cy="2889425"/>
          </a:xfrm>
          <a:prstGeom prst="rect">
            <a:avLst/>
          </a:prstGeom>
          <a:noFill/>
          <a:ln w="76200" cap="flat" cmpd="sng">
            <a:solidFill>
              <a:srgbClr val="F1C232"/>
            </a:solidFill>
            <a:prstDash val="solid"/>
            <a:round/>
            <a:headEnd type="none" w="sm" len="sm"/>
            <a:tailEnd type="none" w="sm" len="sm"/>
          </a:ln>
        </p:spPr>
      </p:pic>
      <p:pic>
        <p:nvPicPr>
          <p:cNvPr id="74" name="Google Shape;74;p15"/>
          <p:cNvPicPr preferRelativeResize="0"/>
          <p:nvPr/>
        </p:nvPicPr>
        <p:blipFill>
          <a:blip r:embed="rId5">
            <a:alphaModFix/>
          </a:blip>
          <a:stretch>
            <a:fillRect/>
          </a:stretch>
        </p:blipFill>
        <p:spPr>
          <a:xfrm>
            <a:off x="2685500" y="0"/>
            <a:ext cx="3867150" cy="990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ctrTitle"/>
          </p:nvPr>
        </p:nvSpPr>
        <p:spPr>
          <a:xfrm>
            <a:off x="2837700" y="238250"/>
            <a:ext cx="3468600" cy="14625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Introduction: “</a:t>
            </a:r>
            <a:r>
              <a:rPr lang="en" sz="3000">
                <a:latin typeface="Chelsea Market"/>
                <a:ea typeface="Chelsea Market"/>
                <a:cs typeface="Chelsea Market"/>
                <a:sym typeface="Chelsea Market"/>
              </a:rPr>
              <a:t>Just Breathe” Video</a:t>
            </a:r>
            <a:endParaRPr sz="3000">
              <a:latin typeface="Chelsea Market"/>
              <a:ea typeface="Chelsea Market"/>
              <a:cs typeface="Chelsea Market"/>
              <a:sym typeface="Chelsea Market"/>
            </a:endParaRPr>
          </a:p>
        </p:txBody>
      </p:sp>
      <p:pic>
        <p:nvPicPr>
          <p:cNvPr id="103" name="Google Shape;103;p19"/>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104" name="Google Shape;104;p19">
            <a:hlinkClick r:id="rId4"/>
          </p:cNvPr>
          <p:cNvPicPr preferRelativeResize="0"/>
          <p:nvPr/>
        </p:nvPicPr>
        <p:blipFill>
          <a:blip r:embed="rId5">
            <a:alphaModFix/>
          </a:blip>
          <a:stretch>
            <a:fillRect/>
          </a:stretch>
        </p:blipFill>
        <p:spPr>
          <a:xfrm>
            <a:off x="3149925" y="1853150"/>
            <a:ext cx="2844138" cy="2675975"/>
          </a:xfrm>
          <a:prstGeom prst="rect">
            <a:avLst/>
          </a:prstGeom>
          <a:noFill/>
          <a:ln w="76200" cap="flat" cmpd="sng">
            <a:solidFill>
              <a:srgbClr val="FF00FF"/>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ctrTitle"/>
          </p:nvPr>
        </p:nvSpPr>
        <p:spPr>
          <a:xfrm>
            <a:off x="3766200" y="238250"/>
            <a:ext cx="1611600" cy="632700"/>
          </a:xfrm>
          <a:prstGeom prst="rect">
            <a:avLst/>
          </a:prstGeom>
          <a:solidFill>
            <a:schemeClr val="lt1"/>
          </a:solidFill>
          <a:ln w="38100" cap="flat" cmpd="sng">
            <a:solidFill>
              <a:srgbClr val="F1C232"/>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3000" b="1">
                <a:latin typeface="Chelsea Market"/>
                <a:ea typeface="Chelsea Market"/>
                <a:cs typeface="Chelsea Market"/>
                <a:sym typeface="Chelsea Market"/>
              </a:rPr>
              <a:t>Story</a:t>
            </a:r>
            <a:endParaRPr sz="3000" b="1">
              <a:latin typeface="Chelsea Market"/>
              <a:ea typeface="Chelsea Market"/>
              <a:cs typeface="Chelsea Market"/>
              <a:sym typeface="Chelsea Market"/>
            </a:endParaRPr>
          </a:p>
        </p:txBody>
      </p:sp>
      <p:pic>
        <p:nvPicPr>
          <p:cNvPr id="110" name="Google Shape;110;p20"/>
          <p:cNvPicPr preferRelativeResize="0"/>
          <p:nvPr/>
        </p:nvPicPr>
        <p:blipFill>
          <a:blip r:embed="rId3">
            <a:alphaModFix/>
          </a:blip>
          <a:stretch>
            <a:fillRect/>
          </a:stretch>
        </p:blipFill>
        <p:spPr>
          <a:xfrm>
            <a:off x="8376550" y="4326800"/>
            <a:ext cx="634500" cy="634500"/>
          </a:xfrm>
          <a:prstGeom prst="rect">
            <a:avLst/>
          </a:prstGeom>
          <a:noFill/>
          <a:ln>
            <a:noFill/>
          </a:ln>
        </p:spPr>
      </p:pic>
      <p:pic>
        <p:nvPicPr>
          <p:cNvPr id="111" name="Google Shape;111;p20">
            <a:hlinkClick r:id="rId4"/>
          </p:cNvPr>
          <p:cNvPicPr preferRelativeResize="0"/>
          <p:nvPr/>
        </p:nvPicPr>
        <p:blipFill>
          <a:blip r:embed="rId5">
            <a:alphaModFix/>
          </a:blip>
          <a:stretch>
            <a:fillRect/>
          </a:stretch>
        </p:blipFill>
        <p:spPr>
          <a:xfrm>
            <a:off x="5568700" y="1001438"/>
            <a:ext cx="3140600" cy="3140625"/>
          </a:xfrm>
          <a:prstGeom prst="rect">
            <a:avLst/>
          </a:prstGeom>
          <a:noFill/>
          <a:ln w="76200" cap="flat" cmpd="sng">
            <a:solidFill>
              <a:srgbClr val="FF9900"/>
            </a:solidFill>
            <a:prstDash val="solid"/>
            <a:round/>
            <a:headEnd type="none" w="sm" len="sm"/>
            <a:tailEnd type="none" w="sm" len="sm"/>
          </a:ln>
        </p:spPr>
      </p:pic>
      <p:sp>
        <p:nvSpPr>
          <p:cNvPr id="112" name="Google Shape;112;p20"/>
          <p:cNvSpPr txBox="1"/>
          <p:nvPr/>
        </p:nvSpPr>
        <p:spPr>
          <a:xfrm>
            <a:off x="370250" y="1186500"/>
            <a:ext cx="4855500" cy="2770500"/>
          </a:xfrm>
          <a:prstGeom prst="rect">
            <a:avLst/>
          </a:prstGeom>
          <a:solidFill>
            <a:schemeClr val="lt1"/>
          </a:solidFill>
          <a:ln w="76200" cap="flat" cmpd="sng">
            <a:solidFill>
              <a:srgbClr val="00CBCA"/>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Chelsea Market"/>
                <a:ea typeface="Chelsea Market"/>
                <a:cs typeface="Chelsea Market"/>
                <a:sym typeface="Chelsea Market"/>
              </a:rPr>
              <a:t>Today, we will be learning about our feelings and emotions.  Our feelings and emotions are controlled by a part of our brain called </a:t>
            </a:r>
            <a:r>
              <a:rPr lang="en" sz="2400" b="1">
                <a:latin typeface="Chelsea Market"/>
                <a:ea typeface="Chelsea Market"/>
                <a:cs typeface="Chelsea Market"/>
                <a:sym typeface="Chelsea Market"/>
              </a:rPr>
              <a:t>THE AMYGDALA</a:t>
            </a:r>
            <a:r>
              <a:rPr lang="en" sz="2400">
                <a:latin typeface="Chelsea Market"/>
                <a:ea typeface="Chelsea Market"/>
                <a:cs typeface="Chelsea Market"/>
                <a:sym typeface="Chelsea Market"/>
              </a:rPr>
              <a:t>.  Let’s practice saying that word!  It’s tricky!  </a:t>
            </a:r>
            <a:endParaRPr sz="2400">
              <a:latin typeface="Chelsea Market"/>
              <a:ea typeface="Chelsea Market"/>
              <a:cs typeface="Chelsea Market"/>
              <a:sym typeface="Chelsea Marke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333375" y="400051"/>
            <a:ext cx="8410575" cy="461665"/>
          </a:xfrm>
        </p:spPr>
        <p:txBody>
          <a:bodyPr/>
          <a:lstStyle/>
          <a:p>
            <a:r>
              <a:rPr lang="en-US" dirty="0"/>
              <a:t>Brain Break Time!</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33375" y="1219039"/>
            <a:ext cx="5038725" cy="3415105"/>
          </a:xfrm>
        </p:spPr>
        <p:txBody>
          <a:bodyPr/>
          <a:lstStyle/>
          <a:p>
            <a:pPr marL="0" indent="0">
              <a:buNone/>
            </a:pPr>
            <a:endParaRPr lang="en-US" sz="2400" dirty="0"/>
          </a:p>
          <a:p>
            <a:pPr marL="0" indent="0">
              <a:buNone/>
            </a:pP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normAutofit fontScale="92500" lnSpcReduction="20000"/>
          </a:bodyPr>
          <a:lstStyle/>
          <a:p>
            <a:fld id="{C263D6C4-4840-40CC-AC84-17E24B3B7BDE}" type="slidenum">
              <a:rPr lang="en-US" smtClean="0"/>
              <a:pPr/>
              <a:t>9</a:t>
            </a:fld>
            <a:endParaRPr lang="en-US" dirty="0"/>
          </a:p>
        </p:txBody>
      </p:sp>
      <p:pic>
        <p:nvPicPr>
          <p:cNvPr id="3" name="Online Media 2" title="&quot;The Wiggle Dance!&quot; 🪱 /// Danny Go! Brain Break Songs for Kids">
            <a:hlinkClick r:id="" action="ppaction://media"/>
            <a:extLst>
              <a:ext uri="{FF2B5EF4-FFF2-40B4-BE49-F238E27FC236}">
                <a16:creationId xmlns:a16="http://schemas.microsoft.com/office/drawing/2014/main" id="{DCFFB5F2-3B19-6E1E-CB66-71194C957904}"/>
              </a:ext>
            </a:extLst>
          </p:cNvPr>
          <p:cNvPicPr>
            <a:picLocks noRot="1" noChangeAspect="1"/>
          </p:cNvPicPr>
          <p:nvPr>
            <a:videoFile r:link="rId1"/>
          </p:nvPr>
        </p:nvPicPr>
        <p:blipFill>
          <a:blip r:embed="rId4"/>
          <a:stretch>
            <a:fillRect/>
          </a:stretch>
        </p:blipFill>
        <p:spPr>
          <a:xfrm>
            <a:off x="333375" y="861716"/>
            <a:ext cx="8610840" cy="4148435"/>
          </a:xfrm>
          <a:prstGeom prst="rect">
            <a:avLst/>
          </a:prstGeom>
        </p:spPr>
      </p:pic>
    </p:spTree>
    <p:extLst>
      <p:ext uri="{BB962C8B-B14F-4D97-AF65-F5344CB8AC3E}">
        <p14:creationId xmlns:p14="http://schemas.microsoft.com/office/powerpoint/2010/main" val="36352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1776</Words>
  <Application>Microsoft Office PowerPoint</Application>
  <PresentationFormat>On-screen Show (16:9)</PresentationFormat>
  <Paragraphs>183</Paragraphs>
  <Slides>29</Slides>
  <Notes>28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Century Gothic</vt:lpstr>
      <vt:lpstr>Chelsea Market</vt:lpstr>
      <vt:lpstr>Open Sans</vt:lpstr>
      <vt:lpstr>Trade Gothic LT Pro</vt:lpstr>
      <vt:lpstr>Simple Light</vt:lpstr>
      <vt:lpstr>PowerPoint Presentation</vt:lpstr>
      <vt:lpstr>Learning Objectives </vt:lpstr>
      <vt:lpstr>Agenda:  What are we doing today? </vt:lpstr>
      <vt:lpstr>Lesson Expectations: 5 Senses</vt:lpstr>
      <vt:lpstr>Lesson Expectations (3rd) </vt:lpstr>
      <vt:lpstr>PowerPoint Presentation</vt:lpstr>
      <vt:lpstr>Introduction: “Just Breathe” Video</vt:lpstr>
      <vt:lpstr>Story</vt:lpstr>
      <vt:lpstr>Brain Break Time!</vt:lpstr>
      <vt:lpstr>Activity: Brain Parts Sort</vt:lpstr>
      <vt:lpstr>Activity: Brain Parts Sort</vt:lpstr>
      <vt:lpstr>Closing</vt:lpstr>
      <vt:lpstr>Post-Test </vt:lpstr>
      <vt:lpstr>End of Lesson</vt:lpstr>
      <vt:lpstr>PowerPoint Presentation</vt:lpstr>
      <vt:lpstr>Agenda:  What are we doing today? </vt:lpstr>
      <vt:lpstr>Lesson Expectations</vt:lpstr>
      <vt:lpstr>Lesson Expectations: 5 Senses</vt:lpstr>
      <vt:lpstr>Lesson Expectations</vt:lpstr>
      <vt:lpstr>Activity: Relaxation Stations</vt:lpstr>
      <vt:lpstr>Closing</vt:lpstr>
      <vt:lpstr>PowerPoint Presentation</vt:lpstr>
      <vt:lpstr>Agenda:  What are we doing today? </vt:lpstr>
      <vt:lpstr>Lesson Expectations</vt:lpstr>
      <vt:lpstr>Lesson Expectations: 5 Senses</vt:lpstr>
      <vt:lpstr>Lesson Expectations</vt:lpstr>
      <vt:lpstr>Story</vt:lpstr>
      <vt:lpstr>Activity: Stress First Aid Kit</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A. Payne</dc:creator>
  <cp:lastModifiedBy>Marissa A. Payne</cp:lastModifiedBy>
  <cp:revision>2</cp:revision>
  <dcterms:modified xsi:type="dcterms:W3CDTF">2023-09-11T12:41:34Z</dcterms:modified>
</cp:coreProperties>
</file>