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7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E9D20-41B5-27D8-38F4-8B542EE95431}" v="14" dt="2023-11-06T18:47:30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QbJsLLS7lGCSQY-Tzo164T55K2Wh5xYVXSjWL0VoqzU/edit?usp=sharin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b19805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b19805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Unit Cover Slide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3aacc6259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Process/ Closing: </a:t>
            </a: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(5 Minutes)</a:t>
            </a:r>
            <a:endParaRPr b="1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As time allows, have students share answers to the questions on the slide.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Encourage students to be your “newsletters and cheerleaders” and share their books with their families.  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Encourage Students to share what they learned with their families.  </a:t>
            </a:r>
            <a:endParaRPr b="1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13aacc6259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449d679d4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449d679d4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Greet students and introduce topic.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(2 Minutes)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4e9f4638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4e9f4638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Go over objectives and provide examples.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Use this slide to insert your own classroom expectations or use the ones on the next slide.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indent="0"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(3 Minutes) 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4c62ac990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4c62ac990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Go over agenda for lesson and answer questions.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(3 minutes) 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aacc6259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3aacc6259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Go over expectations and provide examples.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Use the ones on this slide or insert your own classroom expectations on the previous slide.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(3 Minutes) 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3aacc62598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3aacc62598_1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What is Growth Mindset?  (5 Minutes) 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49d679d48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449d679d48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helsea Market"/>
                <a:ea typeface="Chelsea Market"/>
                <a:cs typeface="Chelsea Market"/>
                <a:sym typeface="Chelsea Market"/>
              </a:rPr>
              <a:t>Read story and stop to process/ highlight key points.  (10 Minutes) </a:t>
            </a:r>
            <a:endParaRPr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r>
              <a:rPr lang="en-US"/>
              <a:t>Brain Break</a:t>
            </a:r>
          </a:p>
        </p:txBody>
      </p:sp>
    </p:spTree>
    <p:extLst>
      <p:ext uri="{BB962C8B-B14F-4D97-AF65-F5344CB8AC3E}">
        <p14:creationId xmlns:p14="http://schemas.microsoft.com/office/powerpoint/2010/main" val="2212756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6b198058f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3300"/>
              <a:buFont typeface="Century Gothic"/>
              <a:buNone/>
            </a:pPr>
            <a:r>
              <a:rPr lang="en" b="1" u="sng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  <a:hlinkClick r:id="rId3"/>
              </a:rPr>
              <a:t>Decorate -A- Dot Activity</a:t>
            </a: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 (15 Minutes) 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Directions: Decorate and create your own “dots” like Vashti in the story!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i="1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*Students could color the “dots” or you can challenge them to turn the “dots” into things like flowers, suns, people, etc.</a:t>
            </a:r>
            <a:endParaRPr i="1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f6b198058f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4800601"/>
            <a:ext cx="20574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2931645" y="4800601"/>
            <a:ext cx="46635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7627346" y="4800601"/>
            <a:ext cx="8310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838200" y="1276350"/>
            <a:ext cx="76200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750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048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8200" y="57150"/>
            <a:ext cx="7620000" cy="10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0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407194"/>
            <a:ext cx="8410575" cy="461665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2400" b="1" spc="-53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/>
          <a:lstStyle>
            <a:lvl1pPr>
              <a:defRPr sz="75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noProof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375" y="1219039"/>
            <a:ext cx="5038725" cy="30699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defRPr sz="105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defRPr sz="9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965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B6D7A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outu.be/2zrtHt3bBmQ?list=TLGGNXQ5xp9yU3wxNzA4MjAyMg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s://www.yout-ube.com/watch?v=vKCsqbiCxE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-y5yuLuw7KQ?feature=oembed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docs.google.com/document/d/1QbJsLLS7lGCSQY-Tzo164T55K2Wh5xYVXSjWL0VoqzU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2590375" y="892900"/>
            <a:ext cx="3815100" cy="892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indent="0"/>
            <a:r>
              <a:rPr lang="en" sz="3500" b="1" u="sng" dirty="0">
                <a:latin typeface="Chelsea Market"/>
                <a:ea typeface="Chelsea Market"/>
                <a:cs typeface="Chelsea Market"/>
                <a:sym typeface="Chelsea Market"/>
              </a:rPr>
              <a:t>Academic Confidence Building Unit K-1st </a:t>
            </a:r>
            <a:endParaRPr b="1"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6925" y="1956400"/>
            <a:ext cx="2635525" cy="1794125"/>
          </a:xfrm>
          <a:prstGeom prst="rect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7750" y="1909375"/>
            <a:ext cx="1912594" cy="2234050"/>
          </a:xfrm>
          <a:prstGeom prst="rect">
            <a:avLst/>
          </a:prstGeom>
          <a:noFill/>
          <a:ln w="762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51550" y="1912635"/>
            <a:ext cx="1912600" cy="1408160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24338" y="3507400"/>
            <a:ext cx="1589425" cy="1484150"/>
          </a:xfrm>
          <a:prstGeom prst="rect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64350" y="0"/>
            <a:ext cx="386715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>
            <a:spLocks noGrp="1"/>
          </p:cNvSpPr>
          <p:nvPr>
            <p:ph type="title"/>
          </p:nvPr>
        </p:nvSpPr>
        <p:spPr>
          <a:xfrm>
            <a:off x="3135450" y="134025"/>
            <a:ext cx="2873100" cy="534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entury Gothic"/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Closing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4572000" y="1009500"/>
            <a:ext cx="4439700" cy="312450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1) What was your favorite part of this lesson?</a:t>
            </a:r>
            <a:endParaRPr sz="30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2) What will you remember about this lesson?</a:t>
            </a:r>
            <a:endParaRPr sz="30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629" y="1372592"/>
            <a:ext cx="4227725" cy="2604650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34" name="Google Shape;13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421950" y="851475"/>
            <a:ext cx="8300100" cy="15690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u="sng">
                <a:solidFill>
                  <a:schemeClr val="dk2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Academic Confidence Building Unit</a:t>
            </a:r>
            <a:endParaRPr sz="2800" b="1" u="sng">
              <a:solidFill>
                <a:srgbClr val="595959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Lesson #1:  “I Do”</a:t>
            </a:r>
            <a:endParaRPr sz="2800">
              <a:solidFill>
                <a:srgbClr val="595959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95959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Growth Mindset/ The Power of Yet</a:t>
            </a:r>
            <a:endParaRPr sz="2800" b="1">
              <a:solidFill>
                <a:srgbClr val="595959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06025" y="2631550"/>
            <a:ext cx="2180180" cy="1484150"/>
          </a:xfrm>
          <a:prstGeom prst="rect">
            <a:avLst/>
          </a:prstGeom>
          <a:noFill/>
          <a:ln w="762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28713" y="2842650"/>
            <a:ext cx="1589425" cy="1484150"/>
          </a:xfrm>
          <a:prstGeom prst="rect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55775" y="3553135"/>
            <a:ext cx="1912600" cy="1408160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5800" y="2727238"/>
            <a:ext cx="1912594" cy="2234050"/>
          </a:xfrm>
          <a:prstGeom prst="rect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64350" y="0"/>
            <a:ext cx="386715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ctrTitle"/>
          </p:nvPr>
        </p:nvSpPr>
        <p:spPr>
          <a:xfrm>
            <a:off x="2312475" y="210250"/>
            <a:ext cx="4821300" cy="691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helsea Market"/>
                <a:ea typeface="Chelsea Market"/>
                <a:cs typeface="Chelsea Market"/>
                <a:sym typeface="Chelsea Market"/>
              </a:rPr>
              <a:t>Learning Objectives</a:t>
            </a:r>
            <a:endParaRPr lang="en-US" sz="3000" dirty="0">
              <a:latin typeface="Chelsea Market"/>
              <a:ea typeface="Chelsea Market"/>
              <a:cs typeface="Chelsea Market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DC1F64-49DF-0B80-2F60-C4590CA7F5E9}"/>
              </a:ext>
            </a:extLst>
          </p:cNvPr>
          <p:cNvSpPr txBox="1"/>
          <p:nvPr/>
        </p:nvSpPr>
        <p:spPr>
          <a:xfrm>
            <a:off x="880533" y="1185333"/>
            <a:ext cx="7496017" cy="23083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0" u="none" strike="noStrike">
                <a:solidFill>
                  <a:srgbClr val="000000"/>
                </a:solidFill>
                <a:effectLst/>
                <a:latin typeface="Chelsea Market"/>
              </a:rPr>
              <a:t>Students will build a basic foundation for developing a growth mindset.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2400" i="0" u="none" strike="noStrike">
              <a:solidFill>
                <a:srgbClr val="000000"/>
              </a:solidFill>
              <a:effectLst/>
              <a:latin typeface="Chelsea Marke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i="0" u="none" strike="noStrike">
                <a:solidFill>
                  <a:srgbClr val="000000"/>
                </a:solidFill>
                <a:effectLst/>
                <a:latin typeface="Chelsea Market"/>
              </a:rPr>
              <a:t>Students will build and apply relevant connections between growth mindset and coping with daily challenges.</a:t>
            </a:r>
            <a:r>
              <a:rPr lang="en-US" sz="2400">
                <a:latin typeface="Chelsea Market"/>
              </a:rPr>
              <a:t> </a:t>
            </a:r>
            <a:endParaRPr lang="en-US" sz="2400" i="0" u="none" strike="noStrike">
              <a:solidFill>
                <a:srgbClr val="000000"/>
              </a:solidFill>
              <a:effectLst/>
              <a:latin typeface="Chelsea Market"/>
            </a:endParaRPr>
          </a:p>
        </p:txBody>
      </p:sp>
    </p:spTree>
    <p:extLst>
      <p:ext uri="{BB962C8B-B14F-4D97-AF65-F5344CB8AC3E}">
        <p14:creationId xmlns:p14="http://schemas.microsoft.com/office/powerpoint/2010/main" val="345357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ctrTitle"/>
          </p:nvPr>
        </p:nvSpPr>
        <p:spPr>
          <a:xfrm>
            <a:off x="797775" y="238250"/>
            <a:ext cx="7578900" cy="632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Agenda:  What are we doing today? 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/>
        </p:nvSpPr>
        <p:spPr>
          <a:xfrm>
            <a:off x="396175" y="1219950"/>
            <a:ext cx="6590100" cy="28911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●"/>
            </a:pPr>
            <a:r>
              <a:rPr lang="en" sz="2200" b="1" u="sng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Introduction:  </a:t>
            </a:r>
            <a:endParaRPr sz="2200" b="1" u="sng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○"/>
            </a:pPr>
            <a:r>
              <a:rPr lang="en" sz="220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Agenda </a:t>
            </a:r>
            <a:endParaRPr sz="2200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○"/>
            </a:pPr>
            <a:r>
              <a:rPr lang="en" sz="220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Lesson Expectations</a:t>
            </a:r>
            <a:endParaRPr sz="2200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Sedgwick Ave Display"/>
              <a:buChar char="○"/>
            </a:pPr>
            <a:r>
              <a:rPr lang="en" sz="220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Story/ Video: </a:t>
            </a:r>
            <a:r>
              <a:rPr lang="en" sz="2200">
                <a:latin typeface="Chelsea Market"/>
                <a:ea typeface="Chelsea Market"/>
                <a:cs typeface="Chelsea Market"/>
                <a:sym typeface="Chelsea Market"/>
              </a:rPr>
              <a:t>Mojo- Growth Mindset</a:t>
            </a:r>
            <a:r>
              <a:rPr lang="en" sz="2200" b="1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2200" b="1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●"/>
            </a:pPr>
            <a:r>
              <a:rPr lang="en" sz="2200" b="1" u="sng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Discussion/ Skill/ Practice:</a:t>
            </a:r>
            <a:r>
              <a:rPr lang="en" sz="2200" b="1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 </a:t>
            </a:r>
            <a:r>
              <a:rPr lang="en" sz="22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“The Dot” </a:t>
            </a:r>
            <a:endParaRPr sz="2200" u="sng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●"/>
            </a:pPr>
            <a:r>
              <a:rPr lang="en" sz="2200" b="1" u="sng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Skill/Practice:</a:t>
            </a:r>
            <a:r>
              <a:rPr lang="en" sz="220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 Worksheet/ Activity</a:t>
            </a:r>
            <a:r>
              <a:rPr lang="en" sz="2200">
                <a:latin typeface="Chelsea Market"/>
                <a:ea typeface="Chelsea Market"/>
                <a:cs typeface="Chelsea Market"/>
                <a:sym typeface="Chelsea Market"/>
              </a:rPr>
              <a:t>- Decorate -A- Dot Activity</a:t>
            </a:r>
            <a:endParaRPr sz="22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●"/>
            </a:pPr>
            <a:r>
              <a:rPr lang="en" sz="2200" b="1" u="sng">
                <a:latin typeface="Chelsea Market"/>
                <a:ea typeface="Chelsea Market"/>
                <a:cs typeface="Chelsea Market"/>
                <a:sym typeface="Chelsea Market"/>
              </a:rPr>
              <a:t>Close</a:t>
            </a:r>
            <a:endParaRPr sz="2200" b="1" u="sng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19975" y="1267725"/>
            <a:ext cx="1320125" cy="2795550"/>
          </a:xfrm>
          <a:prstGeom prst="rect">
            <a:avLst/>
          </a:prstGeom>
          <a:noFill/>
          <a:ln w="762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69963" y="3464675"/>
            <a:ext cx="1538162" cy="1531225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ctrTitle"/>
          </p:nvPr>
        </p:nvSpPr>
        <p:spPr>
          <a:xfrm>
            <a:off x="1805250" y="126100"/>
            <a:ext cx="5533500" cy="565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Lesson Expectations: 5 Senses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378400" y="1009075"/>
            <a:ext cx="440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ctrTitle"/>
          </p:nvPr>
        </p:nvSpPr>
        <p:spPr>
          <a:xfrm>
            <a:off x="226550" y="1059875"/>
            <a:ext cx="4595400" cy="348990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Eyes: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 On me!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Ears: 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Open and listening!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Lips: 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Zipped, closed, and quiet!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Hands: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In your lap and to yourself!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Nose: 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Out of your neighbor’s business!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(As a class family, you do SUCH a good job taking care of others, during our lesson, you get to take a “break” and I will take care of everyone!)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9625" y="1350513"/>
            <a:ext cx="3830828" cy="2697625"/>
          </a:xfrm>
          <a:prstGeom prst="rect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ctrTitle"/>
          </p:nvPr>
        </p:nvSpPr>
        <p:spPr>
          <a:xfrm>
            <a:off x="2987875" y="238250"/>
            <a:ext cx="3328800" cy="632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Introduction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66825" y="1587000"/>
            <a:ext cx="2114550" cy="2105025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09" name="Google Shape;109;p19"/>
          <p:cNvSpPr txBox="1">
            <a:spLocks noGrp="1"/>
          </p:cNvSpPr>
          <p:nvPr>
            <p:ph type="ctrTitle"/>
          </p:nvPr>
        </p:nvSpPr>
        <p:spPr>
          <a:xfrm>
            <a:off x="4418650" y="1354625"/>
            <a:ext cx="3616800" cy="256980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What is GROWTH MINDSET? 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Watch </a:t>
            </a:r>
            <a:r>
              <a:rPr lang="en" sz="3000" b="1" u="sng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  <a:hlinkClick r:id="rId5"/>
              </a:rPr>
              <a:t>this short video</a:t>
            </a: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 to find out!  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ctrTitle"/>
          </p:nvPr>
        </p:nvSpPr>
        <p:spPr>
          <a:xfrm>
            <a:off x="3766200" y="238250"/>
            <a:ext cx="1611600" cy="632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Story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65100" y="1023350"/>
            <a:ext cx="3613800" cy="3380149"/>
          </a:xfrm>
          <a:prstGeom prst="rect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400051"/>
            <a:ext cx="8410575" cy="461665"/>
          </a:xfrm>
        </p:spPr>
        <p:txBody>
          <a:bodyPr/>
          <a:lstStyle/>
          <a:p>
            <a:r>
              <a:rPr lang="en-US"/>
              <a:t>Brain Break Time!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375" y="1219039"/>
            <a:ext cx="5038725" cy="3415105"/>
          </a:xfrm>
        </p:spPr>
        <p:txBody>
          <a:bodyPr/>
          <a:lstStyle/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C263D6C4-4840-40CC-AC84-17E24B3B7BD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Online Media 3" title="&quot;Move Your Body!&quot; (Exercise Dance Song) 💥 /// Danny Go! Brain Break &amp; Movement Activity for Kids">
            <a:hlinkClick r:id="" action="ppaction://media"/>
            <a:extLst>
              <a:ext uri="{FF2B5EF4-FFF2-40B4-BE49-F238E27FC236}">
                <a16:creationId xmlns:a16="http://schemas.microsoft.com/office/drawing/2014/main" id="{50A277A0-EC46-B94E-92CC-8AA666B060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30275" y="853678"/>
            <a:ext cx="7283450" cy="37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5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1361850" y="234250"/>
            <a:ext cx="6420300" cy="514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0000"/>
              <a:buFont typeface="Century Gothic"/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Activity: Decorate -A- Dot Activity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3350" y="2114400"/>
            <a:ext cx="1986200" cy="2056025"/>
          </a:xfrm>
          <a:prstGeom prst="rect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24" name="Google Shape;124;p21">
            <a:hlinkClick r:id="rId4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38375" y="1223738"/>
            <a:ext cx="869250" cy="968275"/>
          </a:xfrm>
          <a:prstGeom prst="rect">
            <a:avLst/>
          </a:prstGeom>
          <a:noFill/>
          <a:ln w="762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25" name="Google Shape;125;p21">
            <a:hlinkClick r:id="rId4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89075" y="2667300"/>
            <a:ext cx="1767861" cy="1755050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26" name="Google Shape;126;p21">
            <a:hlinkClick r:id="rId4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20100" y="1481000"/>
            <a:ext cx="1819275" cy="1800225"/>
          </a:xfrm>
          <a:prstGeom prst="rect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441</Words>
  <Application>Microsoft Office PowerPoint</Application>
  <PresentationFormat>On-screen Show (16:9)</PresentationFormat>
  <Paragraphs>56</Paragraphs>
  <Slides>10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Chelsea Market</vt:lpstr>
      <vt:lpstr>Sedgwick Ave Display</vt:lpstr>
      <vt:lpstr>Trade Gothic LT Pro</vt:lpstr>
      <vt:lpstr>Simple Light</vt:lpstr>
      <vt:lpstr>PowerPoint Presentation</vt:lpstr>
      <vt:lpstr>PowerPoint Presentation</vt:lpstr>
      <vt:lpstr>Learning Objectives</vt:lpstr>
      <vt:lpstr>Agenda:  What are we doing today? </vt:lpstr>
      <vt:lpstr>Lesson Expectations: 5 Senses</vt:lpstr>
      <vt:lpstr>Introduction</vt:lpstr>
      <vt:lpstr>Story</vt:lpstr>
      <vt:lpstr>Brain Break Time!</vt:lpstr>
      <vt:lpstr>Activity: Decorate -A- Dot Activity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Marissa A. Payne</dc:creator>
  <cp:lastModifiedBy>Marissa A. Payne</cp:lastModifiedBy>
  <cp:revision>27</cp:revision>
  <dcterms:modified xsi:type="dcterms:W3CDTF">2023-11-06T18:51:00Z</dcterms:modified>
</cp:coreProperties>
</file>