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83" r:id="rId10"/>
    <p:sldId id="264" r:id="rId11"/>
    <p:sldId id="265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pvozID3dH8xK8K9Gi0-SJfdlSigEeF7S/edit?usp=sharing&amp;ouid=103153932147825378281&amp;rtpof=true&amp;sd=true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44e9f463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44e9f463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helsea Market"/>
                <a:ea typeface="Chelsea Market"/>
                <a:cs typeface="Chelsea Market"/>
                <a:sym typeface="Chelsea Market"/>
              </a:rPr>
              <a:t>Unit Cover Slide</a:t>
            </a:r>
            <a:endParaRPr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44e9f46389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85000"/>
              </a:lnSpc>
              <a:buNone/>
            </a:pPr>
            <a:r>
              <a:rPr lang="en" b="1" u="sng" dirty="0">
                <a:solidFill>
                  <a:schemeClr val="hlink"/>
                </a:solidFill>
                <a:latin typeface="Chelsea Market"/>
                <a:ea typeface="Chelsea Market"/>
                <a:cs typeface="Chelsea Market"/>
                <a:sym typeface="Chelsea Market"/>
                <a:hlinkClick r:id="rId3"/>
              </a:rPr>
              <a:t>My "Ish" Drawings Activity</a:t>
            </a:r>
            <a:r>
              <a:rPr lang="en" dirty="0">
                <a:latin typeface="Chelsea Market"/>
                <a:ea typeface="Chelsea Market"/>
                <a:cs typeface="Chelsea Market"/>
                <a:sym typeface="Chelsea Market"/>
              </a:rPr>
              <a:t> (20 Minutes) </a:t>
            </a:r>
            <a:endParaRPr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indent="0">
              <a:lnSpc>
                <a:spcPct val="107916"/>
              </a:lnSpc>
              <a:buNone/>
            </a:pPr>
            <a:r>
              <a:rPr lang="en" dirty="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Directions: Decorate and create your own “</a:t>
            </a:r>
            <a:r>
              <a:rPr lang="en" dirty="0" err="1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ish</a:t>
            </a:r>
            <a:r>
              <a:rPr lang="en" dirty="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” drawings like Ramon in the story!</a:t>
            </a:r>
            <a:endParaRPr dirty="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i="1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126" name="Google Shape;126;g144e9f46389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79413" y="685800"/>
            <a:ext cx="6097587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44e9f46389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Process/ Closing: </a:t>
            </a:r>
            <a:r>
              <a:rPr lang="en" dirty="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(5 Minutes)</a:t>
            </a:r>
            <a:endParaRPr b="1" dirty="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As time allows, have students share answers to the questions on the slide.</a:t>
            </a:r>
            <a:endParaRPr dirty="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Encourage students to be your “newsletters and cheerleaders” and share their books with their families.  </a:t>
            </a:r>
            <a:endParaRPr dirty="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Encourage Students to share what they learned with their families.  </a:t>
            </a:r>
            <a:endParaRPr b="1" dirty="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3" name="Google Shape;133;g144e9f46389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79413" y="685800"/>
            <a:ext cx="6097587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44e9f46389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44e9f46389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helsea Market"/>
                <a:ea typeface="Chelsea Market"/>
                <a:cs typeface="Chelsea Market"/>
                <a:sym typeface="Chelsea Market"/>
              </a:rPr>
              <a:t>Greet students and introduce topic.</a:t>
            </a:r>
            <a:endParaRPr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helsea Market"/>
                <a:ea typeface="Chelsea Market"/>
                <a:cs typeface="Chelsea Market"/>
                <a:sym typeface="Chelsea Market"/>
              </a:rPr>
              <a:t>(2 Minutes)</a:t>
            </a:r>
            <a:endParaRPr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44e9f46389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44e9f46389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" dirty="0">
                <a:latin typeface="Chelsea Market"/>
                <a:ea typeface="Chelsea Market"/>
                <a:cs typeface="Chelsea Market"/>
                <a:sym typeface="Chelsea Market"/>
              </a:rPr>
              <a:t>Go over objectives and provide examples.</a:t>
            </a:r>
            <a:endParaRPr dirty="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helsea Market"/>
                <a:ea typeface="Chelsea Market"/>
                <a:cs typeface="Chelsea Market"/>
                <a:sym typeface="Chelsea Market"/>
              </a:rPr>
              <a:t>Use this slide to insert your own classroom expectations or use the ones on the next slide.</a:t>
            </a:r>
            <a:endParaRPr dirty="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indent="0">
              <a:buNone/>
            </a:pPr>
            <a:r>
              <a:rPr lang="en" dirty="0">
                <a:latin typeface="Chelsea Market"/>
                <a:ea typeface="Chelsea Market"/>
                <a:cs typeface="Chelsea Market"/>
                <a:sym typeface="Chelsea Market"/>
              </a:rPr>
              <a:t>(3 Minutes) </a:t>
            </a:r>
            <a:endParaRPr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44e9f46389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44e9f46389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helsea Market"/>
                <a:ea typeface="Chelsea Market"/>
                <a:cs typeface="Chelsea Market"/>
                <a:sym typeface="Chelsea Market"/>
              </a:rPr>
              <a:t>Go over agenda for lesson and answer questions.</a:t>
            </a:r>
            <a:endParaRPr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helsea Market"/>
                <a:ea typeface="Chelsea Market"/>
                <a:cs typeface="Chelsea Market"/>
                <a:sym typeface="Chelsea Market"/>
              </a:rPr>
              <a:t>(3 minutes) </a:t>
            </a:r>
            <a:endParaRPr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44e9f46389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144e9f46389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2nd Grade</a:t>
            </a:r>
            <a:endParaRPr b="1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Go over expectations and provide examples.</a:t>
            </a:r>
            <a:endParaRPr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Use the ones on this slide or insert your own classroom expectations on the previous slide.</a:t>
            </a:r>
            <a:endParaRPr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(3 Minutes) </a:t>
            </a:r>
            <a:endParaRPr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44e9f46389_0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44e9f46389_0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3rd Grade</a:t>
            </a:r>
            <a:endParaRPr b="1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Go over expectations and provide examples.</a:t>
            </a:r>
            <a:endParaRPr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Use the ones on this slide or insert your own classroom expectations on the previous slide.</a:t>
            </a:r>
            <a:endParaRPr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(3 Minutes) </a:t>
            </a:r>
            <a:endParaRPr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44e9f46389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44e9f46389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helsea Market"/>
                <a:ea typeface="Chelsea Market"/>
                <a:cs typeface="Chelsea Market"/>
                <a:sym typeface="Chelsea Market"/>
              </a:rPr>
              <a:t>What is Growth Mindset?  (3 Minutes) </a:t>
            </a:r>
            <a:endParaRPr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44e9f46389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44e9f46389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" dirty="0">
                <a:latin typeface="Chelsea Market"/>
                <a:ea typeface="Chelsea Market"/>
                <a:cs typeface="Chelsea Market"/>
                <a:sym typeface="Chelsea Market"/>
              </a:rPr>
              <a:t>Read story and stop to process/ highlight key points.  (5 Minutes) </a:t>
            </a:r>
            <a:endParaRPr dirty="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1766" indent="0">
              <a:buNone/>
            </a:pPr>
            <a:r>
              <a:rPr lang="en-US" dirty="0"/>
              <a:t>Brain Break</a:t>
            </a:r>
          </a:p>
        </p:txBody>
      </p:sp>
    </p:spTree>
    <p:extLst>
      <p:ext uri="{BB962C8B-B14F-4D97-AF65-F5344CB8AC3E}">
        <p14:creationId xmlns:p14="http://schemas.microsoft.com/office/powerpoint/2010/main" val="2212756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838200" y="4800601"/>
            <a:ext cx="2057400" cy="2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2931645" y="4800601"/>
            <a:ext cx="4663500" cy="2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7627346" y="4800601"/>
            <a:ext cx="831000" cy="2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lnSpcReduction="10000"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838200" y="1276350"/>
            <a:ext cx="7620000" cy="33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7500" algn="l" rtl="0">
              <a:lnSpc>
                <a:spcPct val="95000"/>
              </a:lnSpc>
              <a:spcBef>
                <a:spcPts val="140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048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838200" y="57150"/>
            <a:ext cx="7620000" cy="10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1"/>
            <a:ext cx="9144000" cy="516314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1"/>
            <a:ext cx="9144001" cy="5163143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50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1998471" y="-1998470"/>
            <a:ext cx="5147058" cy="9144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5" y="407194"/>
            <a:ext cx="8410575" cy="461665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2400" b="1" spc="-53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9150" y="4736307"/>
            <a:ext cx="304800" cy="273844"/>
          </a:xfrm>
        </p:spPr>
        <p:txBody>
          <a:bodyPr/>
          <a:lstStyle>
            <a:lvl1pPr>
              <a:defRPr sz="75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374542" y="-241991"/>
            <a:ext cx="401648" cy="483982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noProof="0" dirty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3375" y="1219039"/>
            <a:ext cx="5038725" cy="3069932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450"/>
              </a:spcBef>
              <a:spcAft>
                <a:spcPts val="3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450"/>
              </a:spcBef>
              <a:spcAft>
                <a:spcPts val="300"/>
              </a:spcAft>
              <a:defRPr sz="105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450"/>
              </a:spcBef>
              <a:spcAft>
                <a:spcPts val="300"/>
              </a:spcAft>
              <a:defRPr sz="9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5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9654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B6D7A8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hyperlink" Target="https://docs.google.com/document/d/1pvozID3dH8xK8K9Gi0-SJfdlSigEeF7S/edit?usp=sharing&amp;ouid=103153932147825378281&amp;rtpof=true&amp;sd=tru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youtu.be/2zrtHt3bBmQ?list=TLGGNXQ5xp9yU3wxNzA4MjAyMg" TargetMode="Externa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rxVSEUZiNWE?feature=oembed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-y5yuLuw7KQ?feature=oembed" TargetMode="Externa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subTitle" idx="1"/>
          </p:nvPr>
        </p:nvSpPr>
        <p:spPr>
          <a:xfrm>
            <a:off x="2468200" y="833525"/>
            <a:ext cx="4301700" cy="8925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 u="sng" dirty="0">
                <a:latin typeface="Chelsea Market"/>
                <a:ea typeface="Chelsea Market"/>
                <a:cs typeface="Chelsea Market"/>
                <a:sym typeface="Chelsea Market"/>
              </a:rPr>
              <a:t>Academic Confidence Building Unit 2</a:t>
            </a:r>
            <a:r>
              <a:rPr lang="en" sz="3500" b="1" u="sng" baseline="30000" dirty="0">
                <a:latin typeface="Chelsea Market"/>
                <a:ea typeface="Chelsea Market"/>
                <a:cs typeface="Chelsea Market"/>
                <a:sym typeface="Chelsea Market"/>
              </a:rPr>
              <a:t>nd</a:t>
            </a:r>
            <a:r>
              <a:rPr lang="en" sz="3500" b="1" u="sng" dirty="0">
                <a:latin typeface="Chelsea Market"/>
                <a:ea typeface="Chelsea Market"/>
                <a:cs typeface="Chelsea Market"/>
                <a:sym typeface="Chelsea Market"/>
              </a:rPr>
              <a:t> and 3</a:t>
            </a:r>
            <a:r>
              <a:rPr lang="en" sz="3500" b="1" u="sng" baseline="30000" dirty="0">
                <a:latin typeface="Chelsea Market"/>
                <a:ea typeface="Chelsea Market"/>
                <a:cs typeface="Chelsea Market"/>
                <a:sym typeface="Chelsea Market"/>
              </a:rPr>
              <a:t>rd</a:t>
            </a:r>
            <a:r>
              <a:rPr lang="en" sz="3500" b="1" u="sng" dirty="0"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endParaRPr b="1" dirty="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76550" y="4326800"/>
            <a:ext cx="634500" cy="63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71000" y="1973700"/>
            <a:ext cx="2635525" cy="1794125"/>
          </a:xfrm>
          <a:prstGeom prst="rect">
            <a:avLst/>
          </a:prstGeom>
          <a:noFill/>
          <a:ln w="7620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87750" y="1909375"/>
            <a:ext cx="1912594" cy="2234050"/>
          </a:xfrm>
          <a:prstGeom prst="rect">
            <a:avLst/>
          </a:prstGeom>
          <a:noFill/>
          <a:ln w="76200" cap="flat" cmpd="sng">
            <a:solidFill>
              <a:srgbClr val="00CBCA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251550" y="1912635"/>
            <a:ext cx="1912600" cy="1408160"/>
          </a:xfrm>
          <a:prstGeom prst="rect">
            <a:avLst/>
          </a:prstGeom>
          <a:noFill/>
          <a:ln w="762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824338" y="3507400"/>
            <a:ext cx="1589425" cy="1484150"/>
          </a:xfrm>
          <a:prstGeom prst="rect">
            <a:avLst/>
          </a:prstGeom>
          <a:noFill/>
          <a:ln w="762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638425" y="0"/>
            <a:ext cx="386715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>
            <a:spLocks noGrp="1"/>
          </p:cNvSpPr>
          <p:nvPr>
            <p:ph type="title"/>
          </p:nvPr>
        </p:nvSpPr>
        <p:spPr>
          <a:xfrm>
            <a:off x="1361850" y="234250"/>
            <a:ext cx="6420300" cy="5142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Century Gothic"/>
              <a:buNone/>
            </a:pPr>
            <a:r>
              <a:rPr lang="en" sz="3000" b="1">
                <a:latin typeface="Chelsea Market"/>
                <a:ea typeface="Chelsea Market"/>
                <a:cs typeface="Chelsea Market"/>
                <a:sym typeface="Chelsea Market"/>
              </a:rPr>
              <a:t>Activity: My “Ish” Drawings</a:t>
            </a:r>
            <a:endParaRPr sz="3000" b="1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pic>
        <p:nvPicPr>
          <p:cNvPr id="129" name="Google Shape;12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76550" y="4326800"/>
            <a:ext cx="634500" cy="63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2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71775" y="1086200"/>
            <a:ext cx="3400425" cy="3257550"/>
          </a:xfrm>
          <a:prstGeom prst="rect">
            <a:avLst/>
          </a:prstGeom>
          <a:noFill/>
          <a:ln w="7620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3135450" y="134025"/>
            <a:ext cx="2873100" cy="5343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300"/>
              <a:buFont typeface="Century Gothic"/>
              <a:buNone/>
            </a:pPr>
            <a:r>
              <a:rPr lang="en" sz="3000" b="1">
                <a:latin typeface="Chelsea Market"/>
                <a:ea typeface="Chelsea Market"/>
                <a:cs typeface="Chelsea Market"/>
                <a:sym typeface="Chelsea Market"/>
              </a:rPr>
              <a:t>Closing</a:t>
            </a:r>
            <a:endParaRPr sz="3000" b="1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136" name="Google Shape;136;p23"/>
          <p:cNvSpPr txBox="1"/>
          <p:nvPr/>
        </p:nvSpPr>
        <p:spPr>
          <a:xfrm>
            <a:off x="4572000" y="1009488"/>
            <a:ext cx="4439700" cy="3124500"/>
          </a:xfrm>
          <a:prstGeom prst="rect">
            <a:avLst/>
          </a:prstGeom>
          <a:solidFill>
            <a:schemeClr val="lt1"/>
          </a:solidFill>
          <a:ln w="762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1) What was your favorite part of this lesson?</a:t>
            </a:r>
            <a:endParaRPr sz="300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2) What will you remember about this lesson?</a:t>
            </a:r>
            <a:endParaRPr sz="3000">
              <a:solidFill>
                <a:schemeClr val="dk1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pic>
        <p:nvPicPr>
          <p:cNvPr id="137" name="Google Shape;13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929" y="1269429"/>
            <a:ext cx="4227725" cy="2604650"/>
          </a:xfrm>
          <a:prstGeom prst="rect">
            <a:avLst/>
          </a:prstGeom>
          <a:noFill/>
          <a:ln w="762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138" name="Google Shape;138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76550" y="4326800"/>
            <a:ext cx="634500" cy="63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76550" y="4326800"/>
            <a:ext cx="634500" cy="6345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421950" y="851475"/>
            <a:ext cx="8300100" cy="15690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b="1" u="sng">
                <a:solidFill>
                  <a:schemeClr val="dk2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Academic Confidence Building Unit</a:t>
            </a:r>
            <a:endParaRPr sz="2800" b="1" u="sng">
              <a:solidFill>
                <a:srgbClr val="595959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>
                <a:solidFill>
                  <a:srgbClr val="595959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Lesson #1:  “I Do”</a:t>
            </a:r>
            <a:endParaRPr sz="2800">
              <a:solidFill>
                <a:srgbClr val="595959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595959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Growth Mindset/ The Power of Yet</a:t>
            </a:r>
            <a:endParaRPr sz="2800" b="1">
              <a:solidFill>
                <a:srgbClr val="595959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06025" y="2631550"/>
            <a:ext cx="2180180" cy="1484150"/>
          </a:xfrm>
          <a:prstGeom prst="rect">
            <a:avLst/>
          </a:prstGeom>
          <a:noFill/>
          <a:ln w="76200" cap="flat" cmpd="sng">
            <a:solidFill>
              <a:srgbClr val="00CBCA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74" name="Google Shape;74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28713" y="2842650"/>
            <a:ext cx="1589425" cy="1484150"/>
          </a:xfrm>
          <a:prstGeom prst="rect">
            <a:avLst/>
          </a:prstGeom>
          <a:noFill/>
          <a:ln w="762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75" name="Google Shape;75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55775" y="3553135"/>
            <a:ext cx="1912600" cy="1408160"/>
          </a:xfrm>
          <a:prstGeom prst="rect">
            <a:avLst/>
          </a:prstGeom>
          <a:noFill/>
          <a:ln w="762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76" name="Google Shape;76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35800" y="2727238"/>
            <a:ext cx="1912594" cy="2234050"/>
          </a:xfrm>
          <a:prstGeom prst="rect">
            <a:avLst/>
          </a:prstGeom>
          <a:noFill/>
          <a:ln w="7620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77" name="Google Shape;77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638425" y="0"/>
            <a:ext cx="3867150" cy="99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ctrTitle"/>
          </p:nvPr>
        </p:nvSpPr>
        <p:spPr>
          <a:xfrm>
            <a:off x="2312475" y="210250"/>
            <a:ext cx="4821300" cy="6912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latin typeface="Chelsea Market"/>
                <a:ea typeface="Chelsea Market"/>
                <a:cs typeface="Chelsea Market"/>
                <a:sym typeface="Chelsea Market"/>
              </a:rPr>
              <a:t>Learning Objectives</a:t>
            </a:r>
            <a:endParaRPr lang="en-US" sz="3000" dirty="0">
              <a:latin typeface="Chelsea Market"/>
              <a:ea typeface="Chelsea Market"/>
              <a:cs typeface="Chelsea Market"/>
            </a:endParaRPr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76550" y="4326800"/>
            <a:ext cx="634500" cy="6345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2DC1F64-49DF-0B80-2F60-C4590CA7F5E9}"/>
              </a:ext>
            </a:extLst>
          </p:cNvPr>
          <p:cNvSpPr txBox="1"/>
          <p:nvPr/>
        </p:nvSpPr>
        <p:spPr>
          <a:xfrm>
            <a:off x="880533" y="1185333"/>
            <a:ext cx="7496017" cy="230832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Chelsea Market"/>
              </a:rPr>
              <a:t>Students will build a basic foundation for developing a growth mindset. 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en-US" sz="2400" i="0" u="none" strike="noStrike" dirty="0">
              <a:solidFill>
                <a:srgbClr val="000000"/>
              </a:solidFill>
              <a:effectLst/>
              <a:latin typeface="Chelsea Marke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Chelsea Market"/>
              </a:rPr>
              <a:t>Students will build and apply relevant connections between growth mindset and coping with daily challenges.</a:t>
            </a:r>
            <a:r>
              <a:rPr lang="en-US" sz="2400" dirty="0">
                <a:latin typeface="Chelsea Market"/>
              </a:rPr>
              <a:t> </a:t>
            </a:r>
            <a:endParaRPr lang="en-US" sz="2400" i="0" u="none" strike="noStrike" dirty="0">
              <a:solidFill>
                <a:srgbClr val="000000"/>
              </a:solidFill>
              <a:effectLst/>
              <a:latin typeface="Chelsea Marke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ctrTitle"/>
          </p:nvPr>
        </p:nvSpPr>
        <p:spPr>
          <a:xfrm>
            <a:off x="797775" y="238250"/>
            <a:ext cx="7578900" cy="6327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Chelsea Market"/>
                <a:ea typeface="Chelsea Market"/>
                <a:cs typeface="Chelsea Market"/>
                <a:sym typeface="Chelsea Market"/>
              </a:rPr>
              <a:t>Agenda:  What are we doing today? </a:t>
            </a:r>
            <a:endParaRPr sz="3000" b="1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76550" y="4326800"/>
            <a:ext cx="634500" cy="6345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6"/>
          <p:cNvSpPr txBox="1"/>
          <p:nvPr/>
        </p:nvSpPr>
        <p:spPr>
          <a:xfrm>
            <a:off x="396175" y="1219950"/>
            <a:ext cx="6590100" cy="2891100"/>
          </a:xfrm>
          <a:prstGeom prst="rect">
            <a:avLst/>
          </a:prstGeom>
          <a:solidFill>
            <a:srgbClr val="FFFFFF"/>
          </a:solidFill>
          <a:ln w="762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helsea Market"/>
              <a:buChar char="●"/>
            </a:pPr>
            <a:r>
              <a:rPr lang="en" sz="2200" b="1" u="sng">
                <a:solidFill>
                  <a:srgbClr val="00000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Introduction:  </a:t>
            </a:r>
            <a:endParaRPr sz="2200" b="1" u="sng">
              <a:solidFill>
                <a:srgbClr val="000000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helsea Market"/>
              <a:buChar char="○"/>
            </a:pPr>
            <a:r>
              <a:rPr lang="en" sz="2200">
                <a:solidFill>
                  <a:srgbClr val="00000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Agenda </a:t>
            </a:r>
            <a:endParaRPr sz="2200">
              <a:solidFill>
                <a:srgbClr val="000000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helsea Market"/>
              <a:buChar char="○"/>
            </a:pPr>
            <a:r>
              <a:rPr lang="en" sz="2200">
                <a:solidFill>
                  <a:srgbClr val="00000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Lesson Expectations</a:t>
            </a:r>
            <a:endParaRPr sz="2200">
              <a:solidFill>
                <a:srgbClr val="000000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Sedgwick Ave Display"/>
              <a:buChar char="○"/>
            </a:pPr>
            <a:r>
              <a:rPr lang="en" sz="2200">
                <a:solidFill>
                  <a:srgbClr val="00000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Story/ Video: </a:t>
            </a:r>
            <a:r>
              <a:rPr lang="en" sz="2200">
                <a:latin typeface="Chelsea Market"/>
                <a:ea typeface="Chelsea Market"/>
                <a:cs typeface="Chelsea Market"/>
                <a:sym typeface="Chelsea Market"/>
              </a:rPr>
              <a:t>Mojo- Growth Mindset</a:t>
            </a:r>
            <a:r>
              <a:rPr lang="en" sz="2200" b="1">
                <a:solidFill>
                  <a:srgbClr val="00000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endParaRPr sz="2200" b="1">
              <a:solidFill>
                <a:srgbClr val="000000"/>
              </a:solidFill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helsea Market"/>
              <a:buChar char="●"/>
            </a:pPr>
            <a:r>
              <a:rPr lang="en" sz="2200" b="1" u="sng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Discussion/ Skill/ Practice:</a:t>
            </a:r>
            <a:r>
              <a:rPr lang="en" sz="2200" b="1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  </a:t>
            </a:r>
            <a:r>
              <a:rPr lang="en" sz="2200">
                <a:solidFill>
                  <a:schemeClr val="dk1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“Ish” </a:t>
            </a:r>
            <a:endParaRPr sz="2200" u="sng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helsea Market"/>
              <a:buChar char="●"/>
            </a:pPr>
            <a:r>
              <a:rPr lang="en" sz="2200" b="1" u="sng">
                <a:solidFill>
                  <a:srgbClr val="00000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Skill/Practice:</a:t>
            </a:r>
            <a:r>
              <a:rPr lang="en" sz="2200">
                <a:solidFill>
                  <a:srgbClr val="000000"/>
                </a:solidFill>
                <a:latin typeface="Chelsea Market"/>
                <a:ea typeface="Chelsea Market"/>
                <a:cs typeface="Chelsea Market"/>
                <a:sym typeface="Chelsea Market"/>
              </a:rPr>
              <a:t>  Worksheet/ Activity</a:t>
            </a:r>
            <a:r>
              <a:rPr lang="en" sz="2200">
                <a:latin typeface="Chelsea Market"/>
                <a:ea typeface="Chelsea Market"/>
                <a:cs typeface="Chelsea Market"/>
                <a:sym typeface="Chelsea Market"/>
              </a:rPr>
              <a:t>- “My Ish Drawings”</a:t>
            </a:r>
            <a:endParaRPr sz="220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helsea Market"/>
              <a:buChar char="●"/>
            </a:pPr>
            <a:r>
              <a:rPr lang="en" sz="2200" b="1" u="sng">
                <a:latin typeface="Chelsea Market"/>
                <a:ea typeface="Chelsea Market"/>
                <a:cs typeface="Chelsea Market"/>
                <a:sym typeface="Chelsea Market"/>
              </a:rPr>
              <a:t>Close</a:t>
            </a:r>
            <a:endParaRPr sz="2200" b="1" u="sng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pic>
        <p:nvPicPr>
          <p:cNvPr id="85" name="Google Shape;8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11700" y="1976800"/>
            <a:ext cx="1606100" cy="1598873"/>
          </a:xfrm>
          <a:prstGeom prst="rect">
            <a:avLst/>
          </a:prstGeom>
          <a:noFill/>
          <a:ln w="7620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ctrTitle"/>
          </p:nvPr>
        </p:nvSpPr>
        <p:spPr>
          <a:xfrm>
            <a:off x="1805250" y="126100"/>
            <a:ext cx="5533500" cy="5652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Chelsea Market"/>
                <a:ea typeface="Chelsea Market"/>
                <a:cs typeface="Chelsea Market"/>
                <a:sym typeface="Chelsea Market"/>
              </a:rPr>
              <a:t>Lesson Expectations: 5 Senses</a:t>
            </a:r>
            <a:endParaRPr sz="3000" b="1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sp>
        <p:nvSpPr>
          <p:cNvPr id="97" name="Google Shape;97;p18"/>
          <p:cNvSpPr txBox="1"/>
          <p:nvPr/>
        </p:nvSpPr>
        <p:spPr>
          <a:xfrm>
            <a:off x="378400" y="1009075"/>
            <a:ext cx="4400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8"/>
          <p:cNvSpPr txBox="1">
            <a:spLocks noGrp="1"/>
          </p:cNvSpPr>
          <p:nvPr>
            <p:ph type="ctrTitle"/>
          </p:nvPr>
        </p:nvSpPr>
        <p:spPr>
          <a:xfrm>
            <a:off x="226550" y="1059875"/>
            <a:ext cx="4595400" cy="3507300"/>
          </a:xfrm>
          <a:prstGeom prst="rect">
            <a:avLst/>
          </a:prstGeom>
          <a:solidFill>
            <a:schemeClr val="lt1"/>
          </a:solidFill>
          <a:ln w="76200" cap="flat" cmpd="sng">
            <a:solidFill>
              <a:srgbClr val="FF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helsea Market"/>
              <a:buChar char="●"/>
            </a:pPr>
            <a:r>
              <a:rPr lang="en" sz="1800" b="1">
                <a:latin typeface="Chelsea Market"/>
                <a:ea typeface="Chelsea Market"/>
                <a:cs typeface="Chelsea Market"/>
                <a:sym typeface="Chelsea Market"/>
              </a:rPr>
              <a:t>Eyes: </a:t>
            </a:r>
            <a:r>
              <a:rPr lang="en" sz="1800">
                <a:latin typeface="Chelsea Market"/>
                <a:ea typeface="Chelsea Market"/>
                <a:cs typeface="Chelsea Market"/>
                <a:sym typeface="Chelsea Market"/>
              </a:rPr>
              <a:t> On me!</a:t>
            </a:r>
            <a:endParaRPr sz="180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helsea Market"/>
              <a:buChar char="●"/>
            </a:pPr>
            <a:r>
              <a:rPr lang="en" sz="1800" b="1">
                <a:latin typeface="Chelsea Market"/>
                <a:ea typeface="Chelsea Market"/>
                <a:cs typeface="Chelsea Market"/>
                <a:sym typeface="Chelsea Market"/>
              </a:rPr>
              <a:t>Ears:  </a:t>
            </a:r>
            <a:r>
              <a:rPr lang="en" sz="1800">
                <a:latin typeface="Chelsea Market"/>
                <a:ea typeface="Chelsea Market"/>
                <a:cs typeface="Chelsea Market"/>
                <a:sym typeface="Chelsea Market"/>
              </a:rPr>
              <a:t>Open and listening!</a:t>
            </a:r>
            <a:endParaRPr sz="180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helsea Market"/>
              <a:buChar char="●"/>
            </a:pPr>
            <a:r>
              <a:rPr lang="en" sz="1800" b="1">
                <a:latin typeface="Chelsea Market"/>
                <a:ea typeface="Chelsea Market"/>
                <a:cs typeface="Chelsea Market"/>
                <a:sym typeface="Chelsea Market"/>
              </a:rPr>
              <a:t>Lips:  </a:t>
            </a:r>
            <a:r>
              <a:rPr lang="en" sz="1800">
                <a:latin typeface="Chelsea Market"/>
                <a:ea typeface="Chelsea Market"/>
                <a:cs typeface="Chelsea Market"/>
                <a:sym typeface="Chelsea Market"/>
              </a:rPr>
              <a:t>Zipped, closed, and quiet!</a:t>
            </a:r>
            <a:endParaRPr sz="180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helsea Market"/>
              <a:buChar char="●"/>
            </a:pPr>
            <a:r>
              <a:rPr lang="en" sz="1800" b="1">
                <a:latin typeface="Chelsea Market"/>
                <a:ea typeface="Chelsea Market"/>
                <a:cs typeface="Chelsea Market"/>
                <a:sym typeface="Chelsea Market"/>
              </a:rPr>
              <a:t>Hands: </a:t>
            </a:r>
            <a:r>
              <a:rPr lang="en" sz="1800">
                <a:latin typeface="Chelsea Market"/>
                <a:ea typeface="Chelsea Market"/>
                <a:cs typeface="Chelsea Market"/>
                <a:sym typeface="Chelsea Market"/>
              </a:rPr>
              <a:t>In your lap and to yourself!</a:t>
            </a:r>
            <a:endParaRPr sz="180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helsea Market"/>
              <a:buChar char="●"/>
            </a:pPr>
            <a:r>
              <a:rPr lang="en" sz="1800" b="1">
                <a:latin typeface="Chelsea Market"/>
                <a:ea typeface="Chelsea Market"/>
                <a:cs typeface="Chelsea Market"/>
                <a:sym typeface="Chelsea Market"/>
              </a:rPr>
              <a:t>Nose:  </a:t>
            </a:r>
            <a:r>
              <a:rPr lang="en" sz="1800">
                <a:latin typeface="Chelsea Market"/>
                <a:ea typeface="Chelsea Market"/>
                <a:cs typeface="Chelsea Market"/>
                <a:sym typeface="Chelsea Market"/>
              </a:rPr>
              <a:t>Out of your neighbor’s business!  </a:t>
            </a:r>
            <a:endParaRPr sz="180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helsea Market"/>
                <a:ea typeface="Chelsea Market"/>
                <a:cs typeface="Chelsea Market"/>
                <a:sym typeface="Chelsea Market"/>
              </a:rPr>
              <a:t>(As a class family, you do SUCH a good job taking care of others, during our lesson, you get to take a “break” and I will take care of everyone!)</a:t>
            </a:r>
            <a:endParaRPr sz="18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pic>
        <p:nvPicPr>
          <p:cNvPr id="99" name="Google Shape;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76550" y="4326800"/>
            <a:ext cx="634500" cy="63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49625" y="1350513"/>
            <a:ext cx="3830828" cy="2697625"/>
          </a:xfrm>
          <a:prstGeom prst="rect">
            <a:avLst/>
          </a:prstGeom>
          <a:noFill/>
          <a:ln w="762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>
            <a:spLocks noGrp="1"/>
          </p:cNvSpPr>
          <p:nvPr>
            <p:ph type="ctrTitle"/>
          </p:nvPr>
        </p:nvSpPr>
        <p:spPr>
          <a:xfrm>
            <a:off x="2312475" y="210250"/>
            <a:ext cx="4821300" cy="6912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Chelsea Market"/>
                <a:ea typeface="Chelsea Market"/>
                <a:cs typeface="Chelsea Market"/>
                <a:sym typeface="Chelsea Market"/>
              </a:rPr>
              <a:t>Lesson Expectations</a:t>
            </a:r>
            <a:endParaRPr sz="3000" b="1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pic>
        <p:nvPicPr>
          <p:cNvPr id="106" name="Google Shape;10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76550" y="4326800"/>
            <a:ext cx="634500" cy="634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19"/>
          <p:cNvSpPr txBox="1">
            <a:spLocks noGrp="1"/>
          </p:cNvSpPr>
          <p:nvPr>
            <p:ph type="ctrTitle"/>
          </p:nvPr>
        </p:nvSpPr>
        <p:spPr>
          <a:xfrm>
            <a:off x="366175" y="1260575"/>
            <a:ext cx="6080100" cy="3157800"/>
          </a:xfrm>
          <a:prstGeom prst="rect">
            <a:avLst/>
          </a:prstGeom>
          <a:solidFill>
            <a:schemeClr val="lt1"/>
          </a:solidFill>
          <a:ln w="76200" cap="flat" cmpd="sng">
            <a:solidFill>
              <a:srgbClr val="99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helsea Market"/>
              <a:buChar char="●"/>
            </a:pPr>
            <a:r>
              <a:rPr lang="en" sz="2400" b="1">
                <a:latin typeface="Chelsea Market"/>
                <a:ea typeface="Chelsea Market"/>
                <a:cs typeface="Chelsea Market"/>
                <a:sym typeface="Chelsea Market"/>
              </a:rPr>
              <a:t>S:</a:t>
            </a:r>
            <a:r>
              <a:rPr lang="en" sz="1800" b="1">
                <a:latin typeface="Chelsea Market"/>
                <a:ea typeface="Chelsea Market"/>
                <a:cs typeface="Chelsea Market"/>
                <a:sym typeface="Chelsea Market"/>
              </a:rPr>
              <a:t>  </a:t>
            </a:r>
            <a:r>
              <a:rPr lang="en" sz="1800">
                <a:latin typeface="Chelsea Market"/>
                <a:ea typeface="Chelsea Market"/>
                <a:cs typeface="Chelsea Market"/>
                <a:sym typeface="Chelsea Market"/>
              </a:rPr>
              <a:t>“</a:t>
            </a:r>
            <a:r>
              <a:rPr lang="en" sz="2400" b="1" u="sng">
                <a:latin typeface="Chelsea Market"/>
                <a:ea typeface="Chelsea Market"/>
                <a:cs typeface="Chelsea Market"/>
                <a:sym typeface="Chelsea Market"/>
              </a:rPr>
              <a:t>S</a:t>
            </a:r>
            <a:r>
              <a:rPr lang="en" sz="1800">
                <a:latin typeface="Chelsea Market"/>
                <a:ea typeface="Chelsea Market"/>
                <a:cs typeface="Chelsea Market"/>
                <a:sym typeface="Chelsea Market"/>
              </a:rPr>
              <a:t>itting Mountain” position!  “Mountain Peak” (head) is high in the sky and “Mountain Valleys” (bottom and feet) are grounded.  </a:t>
            </a:r>
            <a:endParaRPr sz="180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helsea Market"/>
              <a:buChar char="●"/>
            </a:pPr>
            <a:r>
              <a:rPr lang="en" sz="2400" b="1">
                <a:latin typeface="Chelsea Market"/>
                <a:ea typeface="Chelsea Market"/>
                <a:cs typeface="Chelsea Market"/>
                <a:sym typeface="Chelsea Market"/>
              </a:rPr>
              <a:t>L:</a:t>
            </a:r>
            <a:r>
              <a:rPr lang="en" sz="3000" b="1">
                <a:latin typeface="Chelsea Market"/>
                <a:ea typeface="Chelsea Market"/>
                <a:cs typeface="Chelsea Market"/>
                <a:sym typeface="Chelsea Market"/>
              </a:rPr>
              <a:t>  </a:t>
            </a:r>
            <a:r>
              <a:rPr lang="en" sz="2400" b="1" u="sng">
                <a:latin typeface="Chelsea Market"/>
                <a:ea typeface="Chelsea Market"/>
                <a:cs typeface="Chelsea Market"/>
                <a:sym typeface="Chelsea Market"/>
              </a:rPr>
              <a:t>L</a:t>
            </a:r>
            <a:r>
              <a:rPr lang="en" sz="1800">
                <a:latin typeface="Chelsea Market"/>
                <a:ea typeface="Chelsea Market"/>
                <a:cs typeface="Chelsea Market"/>
                <a:sym typeface="Chelsea Market"/>
              </a:rPr>
              <a:t>istening!</a:t>
            </a:r>
            <a:endParaRPr sz="180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helsea Market"/>
              <a:buChar char="●"/>
            </a:pPr>
            <a:r>
              <a:rPr lang="en" sz="2400" b="1">
                <a:latin typeface="Chelsea Market"/>
                <a:ea typeface="Chelsea Market"/>
                <a:cs typeface="Chelsea Market"/>
                <a:sym typeface="Chelsea Market"/>
              </a:rPr>
              <a:t>A:</a:t>
            </a:r>
            <a:r>
              <a:rPr lang="en" sz="3000" b="1"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r>
              <a:rPr lang="en" sz="1800" b="1"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r>
              <a:rPr lang="en" sz="2400" b="1" u="sng">
                <a:latin typeface="Chelsea Market"/>
                <a:ea typeface="Chelsea Market"/>
                <a:cs typeface="Chelsea Market"/>
                <a:sym typeface="Chelsea Market"/>
              </a:rPr>
              <a:t>A</a:t>
            </a:r>
            <a:r>
              <a:rPr lang="en" sz="1800">
                <a:latin typeface="Chelsea Market"/>
                <a:ea typeface="Chelsea Market"/>
                <a:cs typeface="Chelsea Market"/>
                <a:sym typeface="Chelsea Market"/>
              </a:rPr>
              <a:t>ttention! (This is different than listening.)  </a:t>
            </a:r>
            <a:endParaRPr sz="180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helsea Market"/>
              <a:buChar char="●"/>
            </a:pPr>
            <a:r>
              <a:rPr lang="en" sz="2400" b="1">
                <a:latin typeface="Chelsea Market"/>
                <a:ea typeface="Chelsea Market"/>
                <a:cs typeface="Chelsea Market"/>
                <a:sym typeface="Chelsea Market"/>
              </a:rPr>
              <a:t>N: </a:t>
            </a:r>
            <a:r>
              <a:rPr lang="en" sz="2400" b="1" u="sng">
                <a:latin typeface="Chelsea Market"/>
                <a:ea typeface="Chelsea Market"/>
                <a:cs typeface="Chelsea Market"/>
                <a:sym typeface="Chelsea Market"/>
              </a:rPr>
              <a:t>N</a:t>
            </a:r>
            <a:r>
              <a:rPr lang="en" sz="1800">
                <a:latin typeface="Chelsea Market"/>
                <a:ea typeface="Chelsea Market"/>
                <a:cs typeface="Chelsea Market"/>
                <a:sym typeface="Chelsea Market"/>
              </a:rPr>
              <a:t>odding often to show engagement.  </a:t>
            </a:r>
            <a:endParaRPr sz="180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helsea Market"/>
              <a:buChar char="●"/>
            </a:pPr>
            <a:r>
              <a:rPr lang="en" sz="2400" b="1">
                <a:latin typeface="Chelsea Market"/>
                <a:ea typeface="Chelsea Market"/>
                <a:cs typeface="Chelsea Market"/>
                <a:sym typeface="Chelsea Market"/>
              </a:rPr>
              <a:t>T: </a:t>
            </a:r>
            <a:r>
              <a:rPr lang="en" sz="1800" b="1">
                <a:latin typeface="Chelsea Market"/>
                <a:ea typeface="Chelsea Market"/>
                <a:cs typeface="Chelsea Market"/>
                <a:sym typeface="Chelsea Market"/>
              </a:rPr>
              <a:t> </a:t>
            </a:r>
            <a:r>
              <a:rPr lang="en" sz="1800">
                <a:latin typeface="Chelsea Market"/>
                <a:ea typeface="Chelsea Market"/>
                <a:cs typeface="Chelsea Market"/>
                <a:sym typeface="Chelsea Market"/>
              </a:rPr>
              <a:t>Not </a:t>
            </a:r>
            <a:r>
              <a:rPr lang="en" sz="2400" b="1" u="sng">
                <a:latin typeface="Chelsea Market"/>
                <a:ea typeface="Chelsea Market"/>
                <a:cs typeface="Chelsea Market"/>
                <a:sym typeface="Chelsea Market"/>
              </a:rPr>
              <a:t>T</a:t>
            </a:r>
            <a:r>
              <a:rPr lang="en" sz="1800">
                <a:latin typeface="Chelsea Market"/>
                <a:ea typeface="Chelsea Market"/>
                <a:cs typeface="Chelsea Market"/>
                <a:sym typeface="Chelsea Market"/>
              </a:rPr>
              <a:t>alking unless I </a:t>
            </a:r>
            <a:r>
              <a:rPr lang="en" sz="2400" b="1" u="sng">
                <a:latin typeface="Chelsea Market"/>
                <a:ea typeface="Chelsea Market"/>
                <a:cs typeface="Chelsea Market"/>
                <a:sym typeface="Chelsea Market"/>
              </a:rPr>
              <a:t>T</a:t>
            </a:r>
            <a:r>
              <a:rPr lang="en" sz="1800">
                <a:latin typeface="Chelsea Market"/>
                <a:ea typeface="Chelsea Market"/>
                <a:cs typeface="Chelsea Market"/>
                <a:sym typeface="Chelsea Market"/>
              </a:rPr>
              <a:t>ell you to and there will be </a:t>
            </a:r>
            <a:r>
              <a:rPr lang="en" sz="2400" b="1" u="sng">
                <a:latin typeface="Chelsea Market"/>
                <a:ea typeface="Chelsea Market"/>
                <a:cs typeface="Chelsea Market"/>
                <a:sym typeface="Chelsea Market"/>
              </a:rPr>
              <a:t>T</a:t>
            </a:r>
            <a:r>
              <a:rPr lang="en" sz="1800">
                <a:latin typeface="Chelsea Market"/>
                <a:ea typeface="Chelsea Market"/>
                <a:cs typeface="Chelsea Market"/>
                <a:sym typeface="Chelsea Market"/>
              </a:rPr>
              <a:t>ime for this!- Promise!  </a:t>
            </a:r>
            <a:endParaRPr sz="180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pic>
        <p:nvPicPr>
          <p:cNvPr id="108" name="Google Shape;10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54048" y="2024898"/>
            <a:ext cx="2357000" cy="1464300"/>
          </a:xfrm>
          <a:prstGeom prst="rect">
            <a:avLst/>
          </a:prstGeom>
          <a:noFill/>
          <a:ln w="762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>
            <a:spLocks noGrp="1"/>
          </p:cNvSpPr>
          <p:nvPr>
            <p:ph type="ctrTitle"/>
          </p:nvPr>
        </p:nvSpPr>
        <p:spPr>
          <a:xfrm>
            <a:off x="2987875" y="238250"/>
            <a:ext cx="3328800" cy="6327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Chelsea Market"/>
                <a:ea typeface="Chelsea Market"/>
                <a:cs typeface="Chelsea Market"/>
                <a:sym typeface="Chelsea Market"/>
              </a:rPr>
              <a:t>Introduction</a:t>
            </a:r>
            <a:endParaRPr sz="3000" b="1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pic>
        <p:nvPicPr>
          <p:cNvPr id="114" name="Google Shape;11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76550" y="4326800"/>
            <a:ext cx="634500" cy="63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66825" y="1587000"/>
            <a:ext cx="2114550" cy="2105025"/>
          </a:xfrm>
          <a:prstGeom prst="rect">
            <a:avLst/>
          </a:prstGeom>
          <a:noFill/>
          <a:ln w="76200" cap="flat" cmpd="sng">
            <a:solidFill>
              <a:srgbClr val="00CBCA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116" name="Google Shape;116;p20"/>
          <p:cNvSpPr txBox="1">
            <a:spLocks noGrp="1"/>
          </p:cNvSpPr>
          <p:nvPr>
            <p:ph type="ctrTitle"/>
          </p:nvPr>
        </p:nvSpPr>
        <p:spPr>
          <a:xfrm>
            <a:off x="4418650" y="1354625"/>
            <a:ext cx="3616800" cy="2569800"/>
          </a:xfrm>
          <a:prstGeom prst="rect">
            <a:avLst/>
          </a:prstGeom>
          <a:solidFill>
            <a:schemeClr val="lt1"/>
          </a:solidFill>
          <a:ln w="76200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latin typeface="Chelsea Market"/>
                <a:ea typeface="Chelsea Market"/>
                <a:cs typeface="Chelsea Market"/>
                <a:sym typeface="Chelsea Market"/>
              </a:rPr>
              <a:t>What is GROWTH MINDSET? </a:t>
            </a:r>
            <a:endParaRPr sz="3000" b="1" dirty="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latin typeface="Chelsea Market"/>
              <a:ea typeface="Chelsea Market"/>
              <a:cs typeface="Chelsea Market"/>
              <a:sym typeface="Chelsea Marke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latin typeface="Chelsea Market"/>
                <a:ea typeface="Chelsea Market"/>
                <a:cs typeface="Chelsea Market"/>
                <a:sym typeface="Chelsea Market"/>
              </a:rPr>
              <a:t>Watch </a:t>
            </a:r>
            <a:r>
              <a:rPr lang="en" sz="3000" b="1" u="sng" dirty="0">
                <a:solidFill>
                  <a:schemeClr val="hlink"/>
                </a:solidFill>
                <a:latin typeface="Chelsea Market"/>
                <a:ea typeface="Chelsea Market"/>
                <a:cs typeface="Chelsea Market"/>
                <a:sym typeface="Chelsea Market"/>
                <a:hlinkClick r:id="rId5"/>
              </a:rPr>
              <a:t>this short video</a:t>
            </a:r>
            <a:r>
              <a:rPr lang="en" sz="3000" b="1" dirty="0">
                <a:latin typeface="Chelsea Market"/>
                <a:ea typeface="Chelsea Market"/>
                <a:cs typeface="Chelsea Market"/>
                <a:sym typeface="Chelsea Market"/>
              </a:rPr>
              <a:t> to find out!  </a:t>
            </a:r>
            <a:endParaRPr sz="3000" b="1" dirty="0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>
            <a:spLocks noGrp="1"/>
          </p:cNvSpPr>
          <p:nvPr>
            <p:ph type="ctrTitle"/>
          </p:nvPr>
        </p:nvSpPr>
        <p:spPr>
          <a:xfrm>
            <a:off x="3766200" y="134500"/>
            <a:ext cx="1611600" cy="6327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latin typeface="Chelsea Market"/>
                <a:ea typeface="Chelsea Market"/>
                <a:cs typeface="Chelsea Market"/>
                <a:sym typeface="Chelsea Market"/>
              </a:rPr>
              <a:t>Story</a:t>
            </a:r>
            <a:endParaRPr sz="3000" b="1">
              <a:latin typeface="Chelsea Market"/>
              <a:ea typeface="Chelsea Market"/>
              <a:cs typeface="Chelsea Market"/>
              <a:sym typeface="Chelsea Market"/>
            </a:endParaRPr>
          </a:p>
        </p:txBody>
      </p:sp>
      <p:pic>
        <p:nvPicPr>
          <p:cNvPr id="122" name="Google Shape;122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76550" y="4326800"/>
            <a:ext cx="634500" cy="63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Online Media 1" title="Ish, by Peter H. Reynolds">
            <a:hlinkClick r:id="" action="ppaction://media"/>
            <a:extLst>
              <a:ext uri="{FF2B5EF4-FFF2-40B4-BE49-F238E27FC236}">
                <a16:creationId xmlns:a16="http://schemas.microsoft.com/office/drawing/2014/main" id="{F2EAD36D-8C9E-88D0-5C83-5A46691E779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930275" y="978176"/>
            <a:ext cx="7283450" cy="4114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875C19A-1AAE-476A-A316-A2CF92D76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5" y="400051"/>
            <a:ext cx="8410575" cy="461665"/>
          </a:xfrm>
        </p:spPr>
        <p:txBody>
          <a:bodyPr/>
          <a:lstStyle/>
          <a:p>
            <a:r>
              <a:rPr lang="en-US" dirty="0"/>
              <a:t>Brain Break Time!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F2BC084-E6DB-4DE7-B309-042A85EBA7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3375" y="1219039"/>
            <a:ext cx="5038725" cy="3415105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E9800F6-D571-48C4-8466-12AA1ADB6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C263D6C4-4840-40CC-AC84-17E24B3B7BDE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4" name="Online Media 3" title="&quot;Move Your Body!&quot; (Exercise Dance Song) 💥 /// Danny Go! Brain Break &amp; Movement Activity for Kids">
            <a:hlinkClick r:id="" action="ppaction://media"/>
            <a:extLst>
              <a:ext uri="{FF2B5EF4-FFF2-40B4-BE49-F238E27FC236}">
                <a16:creationId xmlns:a16="http://schemas.microsoft.com/office/drawing/2014/main" id="{50A277A0-EC46-B94E-92CC-8AA666B060D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30275" y="853678"/>
            <a:ext cx="7283450" cy="37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31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523</Words>
  <Application>Microsoft Office PowerPoint</Application>
  <PresentationFormat>On-screen Show (16:9)</PresentationFormat>
  <Paragraphs>66</Paragraphs>
  <Slides>11</Slides>
  <Notes>11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Chelsea Market</vt:lpstr>
      <vt:lpstr>Sedgwick Ave Display</vt:lpstr>
      <vt:lpstr>Trade Gothic LT Pro</vt:lpstr>
      <vt:lpstr>Simple Light</vt:lpstr>
      <vt:lpstr>PowerPoint Presentation</vt:lpstr>
      <vt:lpstr>PowerPoint Presentation</vt:lpstr>
      <vt:lpstr>Learning Objectives</vt:lpstr>
      <vt:lpstr>Agenda:  What are we doing today? </vt:lpstr>
      <vt:lpstr>Lesson Expectations: 5 Senses</vt:lpstr>
      <vt:lpstr>Lesson Expectations</vt:lpstr>
      <vt:lpstr>Introduction</vt:lpstr>
      <vt:lpstr>Story</vt:lpstr>
      <vt:lpstr>Brain Break Time!</vt:lpstr>
      <vt:lpstr>Activity: My “Ish” Drawings</vt:lpstr>
      <vt:lpstr>Closing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Marissa A. Payne</dc:creator>
  <cp:lastModifiedBy>Marissa A. Payne</cp:lastModifiedBy>
  <cp:revision>37</cp:revision>
  <dcterms:modified xsi:type="dcterms:W3CDTF">2023-11-06T19:03:18Z</dcterms:modified>
</cp:coreProperties>
</file>