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65E5C-6259-9C6D-EF5B-70EEB0C8D4FC}" v="16" dt="2023-11-06T14:56:26.361"/>
    <p1510:client id="{C037BAD2-F2DF-BFE6-DB94-8C178A2616E1}" v="45" dt="2023-11-06T19:01:3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rawings/d/1rhL_ShY2RgC7a6JQdArr0pzcYTCkLzqkGrYLGEMUytI/edi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58f3e5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58f3e5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Unit Cover Slide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58f3e546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Process/ Closing: </a:t>
            </a: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(5 Minutes)</a:t>
            </a:r>
            <a:endParaRPr b="1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have students share answers to the questions on the slide.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be your “newsletters and cheerleaders” and share their books with their families.  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share what they learned with their families.  </a:t>
            </a:r>
            <a:endParaRPr b="1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458f3e546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8f3e5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58f3e5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Greet students and introduce topic.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(2 Minutes)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58f3e54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58f3e54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Go over objectives and provide examples.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Use this slide to insert your own classroom expectations or use the ones on the next slide.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(3 Minutes) 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58f3e546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58f3e546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Go over agenda for lesson and answer questions.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58f3e546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58f3e546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 over expectations and provide examples.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Use the ones on this slide or insert your own classroom expectations on the previous slide.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58f3e546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58f3e546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What is Growth Mindset?  (3 Minutes)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58f3e546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58f3e546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Read story and stop to process/ highlight key points.  (5 Minutes) 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58f3e546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58f3e546d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Discussion</a:t>
            </a:r>
            <a:r>
              <a:rPr lang="en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</a:t>
            </a: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(5 Minutes) 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Consider a quick wiggle/ movement break, if needed, prior to the last question.  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58f3e546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Sinkin’ Thinkin’</a:t>
            </a: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 (15 Minutes)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Directions:</a:t>
            </a: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Read the following example sentences that use NEGATIVE thought patterns or “sinkin’ thinkin” that the girl in the story was struggling with.  Choose four to re- write with a GROWTH MINDSET in mind.  </a:t>
            </a:r>
            <a:endParaRPr/>
          </a:p>
        </p:txBody>
      </p:sp>
      <p:sp>
        <p:nvSpPr>
          <p:cNvPr id="125" name="Google Shape;125;g1458f3e546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4800601"/>
            <a:ext cx="2057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931645" y="4800601"/>
            <a:ext cx="46635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627346" y="4800601"/>
            <a:ext cx="83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57150"/>
            <a:ext cx="7620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5163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5163143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998471" y="-1998470"/>
            <a:ext cx="5147058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7194"/>
            <a:ext cx="8410575" cy="461665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4736307"/>
            <a:ext cx="304800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74542" y="-241991"/>
            <a:ext cx="401648" cy="483982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0699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6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2zrtHt3bBmQ?list=TLGGNXQ5xp9yU3wxNzA4MjAyM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M8oN4yzJqw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-FKe4vQ4dM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2786325" y="833525"/>
            <a:ext cx="3867000" cy="892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indent="0"/>
            <a:r>
              <a:rPr lang="en" sz="3500" b="1" u="sng" dirty="0">
                <a:latin typeface="Chelsea Market"/>
                <a:ea typeface="Chelsea Market"/>
                <a:cs typeface="Chelsea Market"/>
                <a:sym typeface="Chelsea Market"/>
              </a:rPr>
              <a:t>Academic Confidence Building Unit 4th-5th </a:t>
            </a:r>
            <a:endParaRPr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925" y="1956400"/>
            <a:ext cx="2635525" cy="1794125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750" y="1909375"/>
            <a:ext cx="1912594" cy="2234050"/>
          </a:xfrm>
          <a:prstGeom prst="rect">
            <a:avLst/>
          </a:prstGeom>
          <a:noFill/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1550" y="1912635"/>
            <a:ext cx="1912600" cy="140816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4338" y="3507400"/>
            <a:ext cx="1589425" cy="14841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38425" y="-43225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2000250" y="234250"/>
            <a:ext cx="5143500" cy="51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Activity: Sinkin’ Thinkin’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boat&#10;&#10;Description automatically generated">
            <a:extLst>
              <a:ext uri="{FF2B5EF4-FFF2-40B4-BE49-F238E27FC236}">
                <a16:creationId xmlns:a16="http://schemas.microsoft.com/office/drawing/2014/main" id="{D316F6DD-DC30-6CD7-9E92-B83B2904B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58" y="904785"/>
            <a:ext cx="6270426" cy="422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35450" y="134025"/>
            <a:ext cx="2873100" cy="534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Closing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572000" y="1009488"/>
            <a:ext cx="4439700" cy="3124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1) What was your favorite part of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2) What will you remember about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29" y="1269429"/>
            <a:ext cx="4227725" cy="260465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21950" y="851475"/>
            <a:ext cx="8300100" cy="1569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Academic Confidence Building Unit</a:t>
            </a:r>
            <a:endParaRPr sz="2800" b="1" u="sng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Lesson #1:  “I Do”</a:t>
            </a:r>
            <a:endParaRPr sz="280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5959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Growth Mindset/ The Power of Yet</a:t>
            </a:r>
            <a:endParaRPr sz="2800" b="1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025" y="2631550"/>
            <a:ext cx="2180180" cy="1484150"/>
          </a:xfrm>
          <a:prstGeom prst="rect">
            <a:avLst/>
          </a:prstGeom>
          <a:noFill/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713" y="2842650"/>
            <a:ext cx="1589425" cy="14841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5775" y="3553135"/>
            <a:ext cx="1912600" cy="140816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800" y="2727238"/>
            <a:ext cx="1912594" cy="223405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38425" y="0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2312475" y="210250"/>
            <a:ext cx="4821300" cy="691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sz="3000" dirty="0">
                <a:latin typeface="Chelsea Market"/>
                <a:ea typeface="Chelsea Market"/>
                <a:cs typeface="Chelsea Market"/>
                <a:sym typeface="Chelsea Market"/>
              </a:rPr>
              <a:t>Learning Objectives </a:t>
            </a:r>
            <a:endParaRPr lang="en-US" sz="3000">
              <a:latin typeface="Chelsea Market"/>
              <a:ea typeface="Chelsea Market"/>
              <a:cs typeface="Chelsea Marke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3329B1-E7D5-077A-9173-2A7C337DBD1B}"/>
              </a:ext>
            </a:extLst>
          </p:cNvPr>
          <p:cNvSpPr txBox="1"/>
          <p:nvPr/>
        </p:nvSpPr>
        <p:spPr>
          <a:xfrm>
            <a:off x="762000" y="1165479"/>
            <a:ext cx="838200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build a basic foundation for developing a growth mindset. 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build and apply relevant connections between growth mindset and coping with daily challenges. </a:t>
            </a:r>
            <a:r>
              <a:rPr lang="en-US" sz="2800" dirty="0">
                <a:latin typeface="Chelsea Market"/>
              </a:rPr>
              <a:t> </a:t>
            </a:r>
            <a:endParaRPr lang="en-US" sz="28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797775" y="238250"/>
            <a:ext cx="75789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Agenda:  What are we doing today?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96175" y="1219950"/>
            <a:ext cx="6590100" cy="32391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Introduction:  </a:t>
            </a:r>
            <a:endParaRPr sz="2200" b="1" u="sng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○"/>
            </a:pP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Agenda </a:t>
            </a:r>
            <a:endParaRPr sz="22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○"/>
            </a:pP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Lesson Expectations</a:t>
            </a:r>
            <a:endParaRPr sz="22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edgwick Ave Display"/>
              <a:buChar char="○"/>
            </a:pP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Story/ Video: </a:t>
            </a: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Mojo- Growth Mindset</a:t>
            </a:r>
            <a:r>
              <a:rPr lang="en" sz="2200" b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2200" b="1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Discussion/ Skill/ Practice:</a:t>
            </a:r>
            <a:r>
              <a:rPr lang="en" sz="22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" sz="22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Most Magnificent Thing</a:t>
            </a:r>
            <a:endParaRPr sz="2200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Skill/Practice:</a:t>
            </a: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Worksheet/ Activity</a:t>
            </a: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- “Sinkin Thinkin”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latin typeface="Chelsea Market"/>
                <a:ea typeface="Chelsea Market"/>
                <a:cs typeface="Chelsea Market"/>
                <a:sym typeface="Chelsea Market"/>
              </a:rPr>
              <a:t>Close</a:t>
            </a:r>
            <a:endParaRPr sz="2200" b="1" u="sng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8950" y="1219950"/>
            <a:ext cx="1606100" cy="1598873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2312475" y="210250"/>
            <a:ext cx="4821300" cy="691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Lesson Expectations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366175" y="1260575"/>
            <a:ext cx="6080100" cy="3157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S:</a:t>
            </a: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“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S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itting Mountain” position!  “Mountain Peak” (head) is high in the sky and “Mountain Valleys” (bottom and feet) are grounded.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L:</a:t>
            </a: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L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istening!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A:</a:t>
            </a: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A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ttention! (This is different than listening.)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N: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N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odding often to show engagement.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T: </a:t>
            </a: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Not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T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alking unless I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T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ell you to and there will be </a:t>
            </a: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T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ime for this!- Promise!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048" y="2024898"/>
            <a:ext cx="2357000" cy="14643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2987875" y="238250"/>
            <a:ext cx="33288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Introduction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6825" y="1587000"/>
            <a:ext cx="2114550" cy="2105025"/>
          </a:xfrm>
          <a:prstGeom prst="rect">
            <a:avLst/>
          </a:prstGeom>
          <a:noFill/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4418650" y="1354625"/>
            <a:ext cx="3616800" cy="2569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What is GROWTH MINDSET?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Watch </a:t>
            </a:r>
            <a:r>
              <a:rPr lang="en" sz="3000" b="1" u="sng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5"/>
              </a:rPr>
              <a:t>this short video</a:t>
            </a: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 to find out! 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ctrTitle"/>
          </p:nvPr>
        </p:nvSpPr>
        <p:spPr>
          <a:xfrm>
            <a:off x="3766200" y="134500"/>
            <a:ext cx="16116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Story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The Most Magnificent Thing by Ashley Spires">
            <a:hlinkClick r:id="" action="ppaction://media"/>
            <a:extLst>
              <a:ext uri="{FF2B5EF4-FFF2-40B4-BE49-F238E27FC236}">
                <a16:creationId xmlns:a16="http://schemas.microsoft.com/office/drawing/2014/main" id="{FCE30CFD-21DC-0513-CE84-D27FF923AF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30275" y="853678"/>
            <a:ext cx="72834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728400" y="2310113"/>
            <a:ext cx="7687200" cy="923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What did the girl do to deal/ cope with her frustration?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991650" y="242850"/>
            <a:ext cx="3275100" cy="7389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Discussion</a:t>
            </a:r>
            <a:endParaRPr sz="36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51450" y="1210025"/>
            <a:ext cx="8441100" cy="923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Have you ever been frustrated like the girl in the story? What happened?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13050" y="3410213"/>
            <a:ext cx="7917900" cy="1293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could you use what you learned from the story in your own life?  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 school?  Outside of school?  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6A48-2A5C-491D-9A71-6C7E2543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0" y="438912"/>
            <a:ext cx="3595457" cy="29701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Brain break!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sz="2025" dirty="0">
                <a:solidFill>
                  <a:srgbClr val="2F303A"/>
                </a:solidFill>
                <a:latin typeface="Lato"/>
              </a:rPr>
            </a:br>
            <a:r>
              <a:rPr lang="en-US" sz="2025" dirty="0">
                <a:solidFill>
                  <a:schemeClr val="bg1"/>
                </a:solidFill>
                <a:latin typeface="Lato"/>
              </a:rPr>
              <a:t>Using your paper or dry-erase board, silently doodle/draw. </a:t>
            </a:r>
            <a:endParaRPr lang="en-US" sz="2025" dirty="0">
              <a:solidFill>
                <a:schemeClr val="bg1"/>
              </a:solidFill>
            </a:endParaRPr>
          </a:p>
        </p:txBody>
      </p:sp>
      <p:pic>
        <p:nvPicPr>
          <p:cNvPr id="4" name="Online Media 3" title="Relax 1 Minute - Rainforest Sounds, Waterfall and Rain">
            <a:hlinkClick r:id="" action="ppaction://media"/>
            <a:extLst>
              <a:ext uri="{FF2B5EF4-FFF2-40B4-BE49-F238E27FC236}">
                <a16:creationId xmlns:a16="http://schemas.microsoft.com/office/drawing/2014/main" id="{CDED9AFC-C028-4A94-8B83-27BAD4BA4D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70508" y="978763"/>
            <a:ext cx="4311854" cy="28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59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Chelsea Market</vt:lpstr>
      <vt:lpstr>Lato</vt:lpstr>
      <vt:lpstr>Sedgwick Ave Display</vt:lpstr>
      <vt:lpstr>Trade Gothic LT Pro</vt:lpstr>
      <vt:lpstr>Simple Light</vt:lpstr>
      <vt:lpstr>PowerPoint Presentation</vt:lpstr>
      <vt:lpstr>PowerPoint Presentation</vt:lpstr>
      <vt:lpstr>Learning Objectives </vt:lpstr>
      <vt:lpstr>Agenda:  What are we doing today? </vt:lpstr>
      <vt:lpstr>Lesson Expectations</vt:lpstr>
      <vt:lpstr>Introduction</vt:lpstr>
      <vt:lpstr>Story</vt:lpstr>
      <vt:lpstr>PowerPoint Presentation</vt:lpstr>
      <vt:lpstr>Brain break!   Using your paper or dry-erase board, silently doodle/draw. </vt:lpstr>
      <vt:lpstr>Activity: Sinkin’ Thinkin’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A. Payne</dc:creator>
  <cp:lastModifiedBy>Marissa A. Payne</cp:lastModifiedBy>
  <cp:revision>54</cp:revision>
  <dcterms:modified xsi:type="dcterms:W3CDTF">2023-11-06T19:02:16Z</dcterms:modified>
</cp:coreProperties>
</file>