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57" r:id="rId3"/>
    <p:sldId id="274" r:id="rId4"/>
    <p:sldId id="275" r:id="rId5"/>
    <p:sldId id="259" r:id="rId6"/>
    <p:sldId id="277" r:id="rId7"/>
    <p:sldId id="273" r:id="rId8"/>
    <p:sldId id="261" r:id="rId9"/>
    <p:sldId id="262" r:id="rId10"/>
    <p:sldId id="263" r:id="rId11"/>
    <p:sldId id="264" r:id="rId12"/>
    <p:sldId id="267" r:id="rId13"/>
    <p:sldId id="268" r:id="rId14"/>
    <p:sldId id="266" r:id="rId15"/>
    <p:sldId id="280" r:id="rId16"/>
    <p:sldId id="26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9A4D3-BF0D-218A-ED32-D17E203EA665}" v="7" dt="2023-07-26T16:39:43.997"/>
    <p1510:client id="{469B0105-0337-4DEB-3778-CA3ECC0EC9AF}" v="141" dt="2023-09-29T17:02:42.371"/>
    <p1510:client id="{5FF43E1F-4E0A-5D51-6D9E-25F62FE68F58}" v="41" dt="2023-10-25T12:57:41.449"/>
    <p1510:client id="{6D118914-8958-C81E-D61A-E4E6C5AA1D33}" v="45" dt="2023-09-07T13:20:27.161"/>
    <p1510:client id="{9468B65B-661F-2EE7-E095-6EE4E7DF0137}" v="5" dt="2023-09-29T16:47:18.011"/>
    <p1510:client id="{CCDA5A8B-C07F-F1D5-E52E-438FB2223D37}" v="48" dt="2023-10-25T12:56:48.679"/>
    <p1510:client id="{D9D4C31C-CD15-1174-7118-AC5E003594A5}" v="65" dt="2023-11-01T17:18:38.082"/>
    <p1510:client id="{DE58C607-C00E-C474-AD0E-8B00AB837C43}" v="6" dt="2023-09-05T14:31:17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24026D-FA83-46B9-BA2F-E15FFE96E5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B4BC0D8-8011-4784-99A0-3F316762F5AA}">
      <dgm:prSet/>
      <dgm:spPr/>
      <dgm:t>
        <a:bodyPr/>
        <a:lstStyle/>
        <a:p>
          <a:r>
            <a:rPr lang="en-US"/>
            <a:t>You are the author</a:t>
          </a:r>
          <a:r>
            <a:rPr lang="en-US">
              <a:latin typeface="Calibri Light" panose="020F0302020204030204"/>
            </a:rPr>
            <a:t>,</a:t>
          </a:r>
          <a:r>
            <a:rPr lang="en-US"/>
            <a:t> and you get to:</a:t>
          </a:r>
        </a:p>
      </dgm:t>
    </dgm:pt>
    <dgm:pt modelId="{3C159410-27AC-454A-8E30-AC0C3B319F7D}" type="parTrans" cxnId="{BF711E87-F7C4-43F2-B8F3-144C18E6258F}">
      <dgm:prSet/>
      <dgm:spPr/>
      <dgm:t>
        <a:bodyPr/>
        <a:lstStyle/>
        <a:p>
          <a:endParaRPr lang="en-US"/>
        </a:p>
      </dgm:t>
    </dgm:pt>
    <dgm:pt modelId="{A437E9D6-BAC2-4B59-9C4B-B1F9091F0684}" type="sibTrans" cxnId="{BF711E87-F7C4-43F2-B8F3-144C18E6258F}">
      <dgm:prSet/>
      <dgm:spPr/>
      <dgm:t>
        <a:bodyPr/>
        <a:lstStyle/>
        <a:p>
          <a:endParaRPr lang="en-US"/>
        </a:p>
      </dgm:t>
    </dgm:pt>
    <dgm:pt modelId="{974EB38A-FAB6-47DF-B19A-B956A519C73D}">
      <dgm:prSet/>
      <dgm:spPr/>
      <dgm:t>
        <a:bodyPr/>
        <a:lstStyle/>
        <a:p>
          <a:r>
            <a:rPr lang="en-US"/>
            <a:t>Record your interests</a:t>
          </a:r>
          <a:r>
            <a:rPr lang="en-US">
              <a:latin typeface="Calibri Light" panose="020F0302020204030204"/>
            </a:rPr>
            <a:t>.</a:t>
          </a:r>
          <a:r>
            <a:rPr lang="en-US"/>
            <a:t> </a:t>
          </a:r>
        </a:p>
      </dgm:t>
    </dgm:pt>
    <dgm:pt modelId="{B5316E06-7CFF-4696-A2C7-0384D0B8E147}" type="parTrans" cxnId="{3AE463DC-89A5-4DAB-B7A0-E1AC745F8D1B}">
      <dgm:prSet/>
      <dgm:spPr/>
      <dgm:t>
        <a:bodyPr/>
        <a:lstStyle/>
        <a:p>
          <a:endParaRPr lang="en-US"/>
        </a:p>
      </dgm:t>
    </dgm:pt>
    <dgm:pt modelId="{64C3BD6D-4850-4C4B-9CCE-C26E774AB2FA}" type="sibTrans" cxnId="{3AE463DC-89A5-4DAB-B7A0-E1AC745F8D1B}">
      <dgm:prSet/>
      <dgm:spPr/>
      <dgm:t>
        <a:bodyPr/>
        <a:lstStyle/>
        <a:p>
          <a:endParaRPr lang="en-US"/>
        </a:p>
      </dgm:t>
    </dgm:pt>
    <dgm:pt modelId="{6A5B1B67-71E4-4C1E-8011-624D4B702ACF}">
      <dgm:prSet/>
      <dgm:spPr/>
      <dgm:t>
        <a:bodyPr/>
        <a:lstStyle/>
        <a:p>
          <a:pPr rtl="0"/>
          <a:r>
            <a:rPr lang="en-US"/>
            <a:t>Explore careers</a:t>
          </a:r>
          <a:r>
            <a:rPr lang="en-US">
              <a:latin typeface="Calibri Light" panose="020F0302020204030204"/>
            </a:rPr>
            <a:t>.</a:t>
          </a:r>
          <a:endParaRPr lang="en-US"/>
        </a:p>
      </dgm:t>
    </dgm:pt>
    <dgm:pt modelId="{59A64C30-222B-4C4E-8F4B-AAD2103E4D0C}" type="parTrans" cxnId="{B62D03F0-7F51-447A-8DA0-975B50942F06}">
      <dgm:prSet/>
      <dgm:spPr/>
      <dgm:t>
        <a:bodyPr/>
        <a:lstStyle/>
        <a:p>
          <a:endParaRPr lang="en-US"/>
        </a:p>
      </dgm:t>
    </dgm:pt>
    <dgm:pt modelId="{7650C56D-FAC1-4B8C-97BB-901C1871F6A4}" type="sibTrans" cxnId="{B62D03F0-7F51-447A-8DA0-975B50942F06}">
      <dgm:prSet/>
      <dgm:spPr/>
      <dgm:t>
        <a:bodyPr/>
        <a:lstStyle/>
        <a:p>
          <a:endParaRPr lang="en-US"/>
        </a:p>
      </dgm:t>
    </dgm:pt>
    <dgm:pt modelId="{75924D0B-B75F-4FFC-91BB-BA1E641B631E}">
      <dgm:prSet/>
      <dgm:spPr/>
      <dgm:t>
        <a:bodyPr/>
        <a:lstStyle/>
        <a:p>
          <a:r>
            <a:rPr lang="en-US"/>
            <a:t>Better know yourself through values, skills, and goals</a:t>
          </a:r>
          <a:r>
            <a:rPr lang="en-US">
              <a:latin typeface="Calibri Light" panose="020F0302020204030204"/>
            </a:rPr>
            <a:t>.</a:t>
          </a:r>
          <a:endParaRPr lang="en-US"/>
        </a:p>
      </dgm:t>
    </dgm:pt>
    <dgm:pt modelId="{F569B5EA-052C-4466-8B5A-F35D6F32F5AB}" type="parTrans" cxnId="{E34F5D6B-20B3-4C39-B9FF-04FFD0250A95}">
      <dgm:prSet/>
      <dgm:spPr/>
      <dgm:t>
        <a:bodyPr/>
        <a:lstStyle/>
        <a:p>
          <a:endParaRPr lang="en-US"/>
        </a:p>
      </dgm:t>
    </dgm:pt>
    <dgm:pt modelId="{3FB85242-F82F-4E62-90AA-D6D972162965}" type="sibTrans" cxnId="{E34F5D6B-20B3-4C39-B9FF-04FFD0250A95}">
      <dgm:prSet/>
      <dgm:spPr/>
      <dgm:t>
        <a:bodyPr/>
        <a:lstStyle/>
        <a:p>
          <a:endParaRPr lang="en-US"/>
        </a:p>
      </dgm:t>
    </dgm:pt>
    <dgm:pt modelId="{1B4E1FC5-DDC4-4461-94BE-A049228488A1}" type="pres">
      <dgm:prSet presAssocID="{6A24026D-FA83-46B9-BA2F-E15FFE96E562}" presName="linear" presStyleCnt="0">
        <dgm:presLayoutVars>
          <dgm:animLvl val="lvl"/>
          <dgm:resizeHandles val="exact"/>
        </dgm:presLayoutVars>
      </dgm:prSet>
      <dgm:spPr/>
    </dgm:pt>
    <dgm:pt modelId="{2E38F0A3-5DA0-4BF6-907A-91A720DDB694}" type="pres">
      <dgm:prSet presAssocID="{AB4BC0D8-8011-4784-99A0-3F316762F5A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0E43146-F7A6-4877-A2BA-804A2ADA488D}" type="pres">
      <dgm:prSet presAssocID="{AB4BC0D8-8011-4784-99A0-3F316762F5A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E64B405-BFBD-4642-8F68-82F75FBEA03B}" type="presOf" srcId="{6A5B1B67-71E4-4C1E-8011-624D4B702ACF}" destId="{E0E43146-F7A6-4877-A2BA-804A2ADA488D}" srcOrd="0" destOrd="1" presId="urn:microsoft.com/office/officeart/2005/8/layout/vList2"/>
    <dgm:cxn modelId="{74857441-29C4-432E-B49D-059F52DBDB51}" type="presOf" srcId="{6A24026D-FA83-46B9-BA2F-E15FFE96E562}" destId="{1B4E1FC5-DDC4-4461-94BE-A049228488A1}" srcOrd="0" destOrd="0" presId="urn:microsoft.com/office/officeart/2005/8/layout/vList2"/>
    <dgm:cxn modelId="{E34F5D6B-20B3-4C39-B9FF-04FFD0250A95}" srcId="{AB4BC0D8-8011-4784-99A0-3F316762F5AA}" destId="{75924D0B-B75F-4FFC-91BB-BA1E641B631E}" srcOrd="2" destOrd="0" parTransId="{F569B5EA-052C-4466-8B5A-F35D6F32F5AB}" sibTransId="{3FB85242-F82F-4E62-90AA-D6D972162965}"/>
    <dgm:cxn modelId="{A93CE74B-028E-4F13-9D10-A55E37AE5542}" type="presOf" srcId="{974EB38A-FAB6-47DF-B19A-B956A519C73D}" destId="{E0E43146-F7A6-4877-A2BA-804A2ADA488D}" srcOrd="0" destOrd="0" presId="urn:microsoft.com/office/officeart/2005/8/layout/vList2"/>
    <dgm:cxn modelId="{BF711E87-F7C4-43F2-B8F3-144C18E6258F}" srcId="{6A24026D-FA83-46B9-BA2F-E15FFE96E562}" destId="{AB4BC0D8-8011-4784-99A0-3F316762F5AA}" srcOrd="0" destOrd="0" parTransId="{3C159410-27AC-454A-8E30-AC0C3B319F7D}" sibTransId="{A437E9D6-BAC2-4B59-9C4B-B1F9091F0684}"/>
    <dgm:cxn modelId="{23A0D9A7-54CB-4877-8AEF-1215DFBC2B7A}" type="presOf" srcId="{AB4BC0D8-8011-4784-99A0-3F316762F5AA}" destId="{2E38F0A3-5DA0-4BF6-907A-91A720DDB694}" srcOrd="0" destOrd="0" presId="urn:microsoft.com/office/officeart/2005/8/layout/vList2"/>
    <dgm:cxn modelId="{3AE463DC-89A5-4DAB-B7A0-E1AC745F8D1B}" srcId="{AB4BC0D8-8011-4784-99A0-3F316762F5AA}" destId="{974EB38A-FAB6-47DF-B19A-B956A519C73D}" srcOrd="0" destOrd="0" parTransId="{B5316E06-7CFF-4696-A2C7-0384D0B8E147}" sibTransId="{64C3BD6D-4850-4C4B-9CCE-C26E774AB2FA}"/>
    <dgm:cxn modelId="{BF8C79DC-0641-4111-A900-250B11B5BEB9}" type="presOf" srcId="{75924D0B-B75F-4FFC-91BB-BA1E641B631E}" destId="{E0E43146-F7A6-4877-A2BA-804A2ADA488D}" srcOrd="0" destOrd="2" presId="urn:microsoft.com/office/officeart/2005/8/layout/vList2"/>
    <dgm:cxn modelId="{B62D03F0-7F51-447A-8DA0-975B50942F06}" srcId="{AB4BC0D8-8011-4784-99A0-3F316762F5AA}" destId="{6A5B1B67-71E4-4C1E-8011-624D4B702ACF}" srcOrd="1" destOrd="0" parTransId="{59A64C30-222B-4C4E-8F4B-AAD2103E4D0C}" sibTransId="{7650C56D-FAC1-4B8C-97BB-901C1871F6A4}"/>
    <dgm:cxn modelId="{EF115326-6631-4BD0-9A98-FE2EE1877DAD}" type="presParOf" srcId="{1B4E1FC5-DDC4-4461-94BE-A049228488A1}" destId="{2E38F0A3-5DA0-4BF6-907A-91A720DDB694}" srcOrd="0" destOrd="0" presId="urn:microsoft.com/office/officeart/2005/8/layout/vList2"/>
    <dgm:cxn modelId="{66220D5C-2151-4FA6-966C-A37C5B432A9A}" type="presParOf" srcId="{1B4E1FC5-DDC4-4461-94BE-A049228488A1}" destId="{E0E43146-F7A6-4877-A2BA-804A2ADA48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8F0A3-5DA0-4BF6-907A-91A720DDB694}">
      <dsp:nvSpPr>
        <dsp:cNvPr id="0" name=""/>
        <dsp:cNvSpPr/>
      </dsp:nvSpPr>
      <dsp:spPr>
        <a:xfrm>
          <a:off x="0" y="37741"/>
          <a:ext cx="4939794" cy="1551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You are the author</a:t>
          </a:r>
          <a:r>
            <a:rPr lang="en-US" sz="3900" kern="1200">
              <a:latin typeface="Calibri Light" panose="020F0302020204030204"/>
            </a:rPr>
            <a:t>,</a:t>
          </a:r>
          <a:r>
            <a:rPr lang="en-US" sz="3900" kern="1200"/>
            <a:t> and you get to:</a:t>
          </a:r>
        </a:p>
      </dsp:txBody>
      <dsp:txXfrm>
        <a:off x="75734" y="113475"/>
        <a:ext cx="4788326" cy="1399952"/>
      </dsp:txXfrm>
    </dsp:sp>
    <dsp:sp modelId="{E0E43146-F7A6-4877-A2BA-804A2ADA488D}">
      <dsp:nvSpPr>
        <dsp:cNvPr id="0" name=""/>
        <dsp:cNvSpPr/>
      </dsp:nvSpPr>
      <dsp:spPr>
        <a:xfrm>
          <a:off x="0" y="1589161"/>
          <a:ext cx="4939794" cy="2381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38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Record your interests</a:t>
          </a:r>
          <a:r>
            <a:rPr lang="en-US" sz="3000" kern="1200">
              <a:latin typeface="Calibri Light" panose="020F0302020204030204"/>
            </a:rPr>
            <a:t>.</a:t>
          </a:r>
          <a:r>
            <a:rPr lang="en-US" sz="3000" kern="1200"/>
            <a:t> </a:t>
          </a:r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Explore careers</a:t>
          </a:r>
          <a:r>
            <a:rPr lang="en-US" sz="3000" kern="1200">
              <a:latin typeface="Calibri Light" panose="020F0302020204030204"/>
            </a:rPr>
            <a:t>.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Better know yourself through values, skills, and goals</a:t>
          </a:r>
          <a:r>
            <a:rPr lang="en-US" sz="3000" kern="1200">
              <a:latin typeface="Calibri Light" panose="020F0302020204030204"/>
            </a:rPr>
            <a:t>.</a:t>
          </a:r>
          <a:endParaRPr lang="en-US" sz="3000" kern="1200"/>
        </a:p>
      </dsp:txBody>
      <dsp:txXfrm>
        <a:off x="0" y="1589161"/>
        <a:ext cx="4939794" cy="2381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D590E-0F41-FC4C-83A9-29701033ABE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62187-D518-A748-AA56-4285E5C99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0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wizard.org/wizard/hom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Optional slide – your students will most likely be very familiar with VA Wizard by the 5</a:t>
            </a:r>
            <a:r>
              <a:rPr lang="en-US" baseline="30000"/>
              <a:t>th</a:t>
            </a:r>
            <a:r>
              <a:rPr lang="en-US"/>
              <a:t> grade, but they are here if you feel they are needed or helpful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6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Optional slide – your students will most likely be very familiar with VA Wizard by the 5</a:t>
            </a:r>
            <a:r>
              <a:rPr lang="en-US" baseline="30000"/>
              <a:t>th</a:t>
            </a:r>
            <a:r>
              <a:rPr lang="en-US"/>
              <a:t> grade, but they are here if you feel they are needed or helpful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7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Optional slide – your students will most likely be very familiar with VA Wizard by the 5</a:t>
            </a:r>
            <a:r>
              <a:rPr lang="en-US" baseline="30000"/>
              <a:t>th</a:t>
            </a:r>
            <a:r>
              <a:rPr lang="en-US"/>
              <a:t> grade, but they are here if you feel they are needed or helpful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60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Ask students by a show of hands – A, B, C, D.  Tell students that the correct answer is B.  While all of these things are important and helpful to reaching a goal.  The most important of all, which will help you be most likely to achieve it is B – putting your goal in writing.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09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Tell students we will work on a goal that everyone can relate to.  For example, it’s probably safe to say that all 5</a:t>
            </a:r>
            <a:r>
              <a:rPr lang="en-US" baseline="30000"/>
              <a:t>th</a:t>
            </a:r>
            <a:r>
              <a:rPr lang="en-US"/>
              <a:t> graders would like to be promoted to the 6</a:t>
            </a:r>
            <a:r>
              <a:rPr lang="en-US" baseline="30000"/>
              <a:t>th</a:t>
            </a:r>
            <a:r>
              <a:rPr lang="en-US"/>
              <a:t> grade.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7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talk through these options and get student response, also there is an example of possible responses on the next slide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36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lesson plan – using the basketball and hoop as a part of an object lesson demonstrate that the more steps we take toward our goal, the easier it is to reach.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20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School Counselor Demo: </a:t>
            </a:r>
            <a:r>
              <a:rPr lang="en-US">
                <a:hlinkClick r:id="rId3"/>
              </a:rPr>
              <a:t>https://www.vawizard.org/wizard/home</a:t>
            </a:r>
            <a:r>
              <a:rPr lang="en-US"/>
              <a:t> </a:t>
            </a:r>
          </a:p>
          <a:p>
            <a:r>
              <a:rPr lang="en-US"/>
              <a:t>Student Demo Account for Lesson on Smart Board: (CASE SENSATIVE)</a:t>
            </a:r>
            <a:endParaRPr lang="en-US">
              <a:cs typeface="Calibri"/>
            </a:endParaRPr>
          </a:p>
          <a:p>
            <a:r>
              <a:rPr lang="en-US"/>
              <a:t>Generic login: K5Wizard</a:t>
            </a:r>
            <a:endParaRPr lang="en-US">
              <a:cs typeface="Calibri"/>
            </a:endParaRPr>
          </a:p>
          <a:p>
            <a:r>
              <a:rPr lang="en-US"/>
              <a:t>Password: K5Wizard!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Troubleshooting Errors: (switch browsers chrome to edge or vice versa)</a:t>
            </a:r>
          </a:p>
          <a:p>
            <a:r>
              <a:rPr lang="en-US"/>
              <a:t>If your students have an issue when logging into VA Wizard with Clever (HTTP Status 500 internal server error) you will need to update Chrome to resolve the issue. </a:t>
            </a:r>
            <a:endParaRPr lang="en-US">
              <a:cs typeface="Calibri" panose="020F0502020204030204"/>
            </a:endParaRPr>
          </a:p>
          <a:p>
            <a:r>
              <a:rPr lang="en-US"/>
              <a:t>Here's how to update individual computers:</a:t>
            </a:r>
            <a:endParaRPr lang="en-US">
              <a:cs typeface="Calibri" panose="020F0502020204030204"/>
            </a:endParaRPr>
          </a:p>
          <a:p>
            <a:r>
              <a:rPr lang="en-US"/>
              <a:t> </a:t>
            </a:r>
            <a:endParaRPr lang="en-US">
              <a:cs typeface="Calibri" panose="020F0502020204030204"/>
            </a:endParaRPr>
          </a:p>
          <a:p>
            <a:r>
              <a:rPr lang="en-US"/>
              <a:t>To update Google Chrome:</a:t>
            </a:r>
            <a:endParaRPr lang="en-US">
              <a:cs typeface="Calibri" panose="020F0502020204030204"/>
            </a:endParaRPr>
          </a:p>
          <a:p>
            <a:r>
              <a:rPr lang="en-US"/>
              <a:t>On your computer, open Chrome.</a:t>
            </a:r>
            <a:endParaRPr lang="en-US">
              <a:cs typeface="Calibri" panose="020F0502020204030204"/>
            </a:endParaRPr>
          </a:p>
          <a:p>
            <a:r>
              <a:rPr lang="en-US"/>
              <a:t>At the top right, click More .</a:t>
            </a:r>
            <a:endParaRPr lang="en-US">
              <a:cs typeface="Calibri" panose="020F0502020204030204"/>
            </a:endParaRPr>
          </a:p>
          <a:p>
            <a:r>
              <a:rPr lang="en-US"/>
              <a:t>Click Help. About Google Chrome.</a:t>
            </a:r>
            <a:endParaRPr lang="en-US">
              <a:cs typeface="Calibri" panose="020F0502020204030204"/>
            </a:endParaRPr>
          </a:p>
          <a:p>
            <a:r>
              <a:rPr lang="en-US"/>
              <a:t>Click Update Google Chrome. Important: If you can't find this button, you're on the latest version.</a:t>
            </a:r>
            <a:endParaRPr lang="en-US">
              <a:cs typeface="Calibri" panose="020F0502020204030204"/>
            </a:endParaRPr>
          </a:p>
          <a:p>
            <a:r>
              <a:rPr lang="en-US"/>
              <a:t>Click Relaunch.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6B792-8D42-4063-9985-C9B9653F9254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8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Optional slide – your students will most likely be very familiar with VA Wizard by the 5</a:t>
            </a:r>
            <a:r>
              <a:rPr lang="en-US" baseline="30000"/>
              <a:t>th</a:t>
            </a:r>
            <a:r>
              <a:rPr lang="en-US"/>
              <a:t> grade, but they are here if you feel they are needed or helpful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F224-6837-F359-58FD-191F8D1AE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B394C-3245-F8EF-CB27-EF76B700F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FA7AE-6259-6E98-AD21-C7DA178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E0C0-3EED-E46A-C009-5D8CD1C6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C1B40-B850-0B55-2BB9-8B060B0D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CA7D-FAE2-7B4C-22E3-F45D55B6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152F6-CA59-6705-29A6-2B7DA5CE5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F524-A051-D00E-7C1E-ABCBF26E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D9DCA-50F6-3679-0784-906C5916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89FE9-44C4-E608-AF1A-796ABE02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9BAED8-75E7-8378-8F25-E37166B61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94BEC-0A40-E9EF-B237-51AD23385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A4AD1-C899-315A-A2DF-FEB781F4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7B9CC-830F-672F-A18C-6DD5916F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51B6-109A-2B43-4631-67632930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7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2DBA-3FCE-8A81-97FE-7F1D04AD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A7237-0913-46D3-2AD6-39A84A246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3AE56-CC02-24B9-A50A-3F37A99C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B40B2-E815-36A2-4825-0CB6A3C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8EB9F-65D3-47E0-27AE-0212A0FD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862F-E19F-9CC2-2C2E-6C30CA25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EF4E2-EEA6-2DD0-E84B-70C5E4ECD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E00BB-6CD7-F09E-AEEB-818BA190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54C0C-E42D-2A08-0E6D-6853CBAE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A8AA6-102E-9CAF-D9FF-554BEDD8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9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F366-B782-4D22-86DD-43DAC704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C8824-025E-3A3A-0892-EE2C5ACE5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293C8-5A3B-269A-4CF4-0E46B0B2A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BD8BA-9A7D-1EBE-5E21-D78F994A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B616C-9869-9F0A-E5EA-04101251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196C-4668-A331-FB43-A82A0949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34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584E-30AC-3C08-E6E2-78D9E267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28490-1708-A17A-2A89-54A81803F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6E2AD-0035-659C-0820-C268BCAAE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F9A2B-5D7A-35B2-228C-99C4A655A0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14B4E-7237-6392-E8EF-D8665E6A7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E7D29-6446-C44E-3ACC-407DA144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51B1B7-F7F2-3D9A-064A-A7E61F7B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C87B6F-C691-A211-9BE9-40EA1C60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0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DDD1-7E6C-43EF-1ADA-F2597D3C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97D53-4C76-8367-AD93-12C83E8E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8D1EF-FD95-E615-E9D3-24B81441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310CC-10FB-D8ED-05DF-7584998D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4CD42-F3C9-8E0F-1A69-5E8B5AD2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92EB0-0AD0-63BB-D51F-DEA2C58E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B49C4-50B6-B88A-33EA-8FBE9FBE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1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602B-D8C5-B91A-A40C-83B27A6C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0DF5E-D014-3ECC-51C6-19C99519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3382E-78B6-D960-252F-25ADC8BE3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F531E-C59E-6B75-A9F7-88D052AB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D9A66-13F6-908A-4AC3-84503206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FC3CA-9BCE-D249-DCD7-198988E5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9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F72E-E6CE-9CEC-EA25-5CFE4930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51647B-8F68-0B50-1223-B455ECF40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E1563-3EFB-AD9F-EFA7-B569BBB6B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E780B-1811-D3D8-44F1-B8ADC089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8434E-D01F-110B-D11F-563FDEAB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7861D-E913-1771-A791-F7B057DF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3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735DB-9BF8-4749-621A-3E79551C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24649-3AC5-83B9-7ADD-D21ADDF51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1705E-3FFC-2271-EC63-4BCDD1A92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ABF2E-797D-E04F-B993-637BD6BFC5B0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78E1-BCAE-90A9-A063-5F0695A9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AF937-6EEF-6D0C-C85B-E7BAEC296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kiwithek.kidsweb.at/index.php/Basketba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wcps-my.sharepoint.com/:v:/g/personal/bridgeak_pwcs_edu/EQab-dyDMipJsrSLqoAgpDgBPfjhWSDZPQW49hPH08rfFw?e=HYIgYb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5t3MZoRhl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4IU-y9-J8Q?feature=oembed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goal-setting-goal-setting-success-976853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ibbles on a notebook">
            <a:extLst>
              <a:ext uri="{FF2B5EF4-FFF2-40B4-BE49-F238E27FC236}">
                <a16:creationId xmlns:a16="http://schemas.microsoft.com/office/drawing/2014/main" id="{DAFAC929-C45B-8E8D-2D45-FCFF656DE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96" b="1498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C1072-BC53-4336-1134-CFE7970D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SMART Goals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EC361-2093-C003-0AB7-BD107A97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Fifth grade VA Wizard ACPP lesson</a:t>
            </a:r>
          </a:p>
        </p:txBody>
      </p:sp>
    </p:spTree>
    <p:extLst>
      <p:ext uri="{BB962C8B-B14F-4D97-AF65-F5344CB8AC3E}">
        <p14:creationId xmlns:p14="http://schemas.microsoft.com/office/powerpoint/2010/main" val="2597940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54211-548F-7B85-B747-3D906722A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384CF9-D8C3-6DB6-3570-FB0B64FA6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3711" y="285750"/>
            <a:ext cx="7809319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04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basketball going through a net&#10;&#10;Description automatically generated">
            <a:extLst>
              <a:ext uri="{FF2B5EF4-FFF2-40B4-BE49-F238E27FC236}">
                <a16:creationId xmlns:a16="http://schemas.microsoft.com/office/drawing/2014/main" id="{E0C8ABE0-15EC-1BC4-AE61-C1BE02490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993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6D317-761F-AB6F-F161-1DF9A5604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Activity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0C470-FB44-565A-8CFC-5044869486F6}"/>
              </a:ext>
            </a:extLst>
          </p:cNvPr>
          <p:cNvSpPr txBox="1"/>
          <p:nvPr/>
        </p:nvSpPr>
        <p:spPr>
          <a:xfrm>
            <a:off x="7362601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kiwithek.kidsweb.at/index.php/Basketbal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A05972-5656-BDA4-EA39-98124D456958}"/>
              </a:ext>
            </a:extLst>
          </p:cNvPr>
          <p:cNvSpPr txBox="1"/>
          <p:nvPr/>
        </p:nvSpPr>
        <p:spPr>
          <a:xfrm>
            <a:off x="10037044" y="6105706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*</a:t>
            </a:r>
            <a:r>
              <a:rPr lang="en-US" sz="1400" i="1">
                <a:solidFill>
                  <a:schemeClr val="bg1"/>
                </a:solidFill>
                <a:cs typeface="Calibri"/>
              </a:rPr>
              <a:t>Please see lesson plan </a:t>
            </a:r>
          </a:p>
          <a:p>
            <a:r>
              <a:rPr lang="en-US" sz="1400" i="1">
                <a:solidFill>
                  <a:schemeClr val="bg1"/>
                </a:solidFill>
                <a:cs typeface="Calibri"/>
              </a:rPr>
              <a:t>For activity details</a:t>
            </a:r>
          </a:p>
        </p:txBody>
      </p:sp>
    </p:spTree>
    <p:extLst>
      <p:ext uri="{BB962C8B-B14F-4D97-AF65-F5344CB8AC3E}">
        <p14:creationId xmlns:p14="http://schemas.microsoft.com/office/powerpoint/2010/main" val="2828769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ree Images : background, imagination, landscape, tree, brook ...">
            <a:extLst>
              <a:ext uri="{FF2B5EF4-FFF2-40B4-BE49-F238E27FC236}">
                <a16:creationId xmlns:a16="http://schemas.microsoft.com/office/drawing/2014/main" id="{769ECCF6-E1EF-B74E-E215-6DC0197435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50000"/>
          </a:blip>
          <a:srcRect l="3556" r="3554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0F2DD-E1AE-E598-7396-EC04D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8583" y="296862"/>
            <a:ext cx="9144000" cy="10166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  <a:cs typeface="Calibri Light"/>
              </a:rPr>
              <a:t>Log Into VA Wizard</a:t>
            </a:r>
            <a:endParaRPr lang="en-US" sz="6000">
              <a:solidFill>
                <a:srgbClr val="FFFFFF"/>
              </a:solidFill>
            </a:endParaRPr>
          </a:p>
        </p:txBody>
      </p:sp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B41D36-58A5-896D-41D4-0EE152920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84" y="1313796"/>
            <a:ext cx="11463866" cy="510882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22CE455-B1EC-14E3-0A16-5E1F7CAC2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260" y="187687"/>
            <a:ext cx="762000" cy="904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3B6AB-1CA8-D122-C466-2EAB741FA8EF}"/>
              </a:ext>
            </a:extLst>
          </p:cNvPr>
          <p:cNvSpPr txBox="1"/>
          <p:nvPr/>
        </p:nvSpPr>
        <p:spPr>
          <a:xfrm>
            <a:off x="7994542" y="503695"/>
            <a:ext cx="35129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Use Chrome Internet Browser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79890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B8CF-68EF-395D-EF65-38E85833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When you finish a module</a:t>
            </a:r>
            <a:r>
              <a:rPr lang="en-US"/>
              <a:t>,</a:t>
            </a:r>
            <a:r>
              <a:rPr lang="en-US" kern="1200">
                <a:latin typeface="+mj-lt"/>
                <a:ea typeface="+mj-ea"/>
                <a:cs typeface="+mj-cs"/>
              </a:rPr>
              <a:t> the CIRCLE changes to a </a:t>
            </a:r>
            <a:r>
              <a:rPr lang="en-US"/>
              <a:t>HEXAGON</a:t>
            </a:r>
            <a:r>
              <a:rPr lang="en-US" kern="1200"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00679476-8B0B-DE8A-8BDC-AE57F2F51C23}"/>
              </a:ext>
            </a:extLst>
          </p:cNvPr>
          <p:cNvSpPr/>
          <p:nvPr/>
        </p:nvSpPr>
        <p:spPr>
          <a:xfrm>
            <a:off x="3039139" y="4979581"/>
            <a:ext cx="903767" cy="77972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53B865F1-439C-1FDD-CEEC-8A8F3E056299}"/>
              </a:ext>
            </a:extLst>
          </p:cNvPr>
          <p:cNvSpPr/>
          <p:nvPr/>
        </p:nvSpPr>
        <p:spPr>
          <a:xfrm>
            <a:off x="1320209" y="4899837"/>
            <a:ext cx="877186" cy="8860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EDD2CDA-09E9-6D1D-483F-879C2F1D5229}"/>
              </a:ext>
            </a:extLst>
          </p:cNvPr>
          <p:cNvSpPr/>
          <p:nvPr/>
        </p:nvSpPr>
        <p:spPr>
          <a:xfrm>
            <a:off x="2383465" y="5218814"/>
            <a:ext cx="469604" cy="186069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diagram of a personal development process&#10;&#10;Description automatically generated">
            <a:extLst>
              <a:ext uri="{FF2B5EF4-FFF2-40B4-BE49-F238E27FC236}">
                <a16:creationId xmlns:a16="http://schemas.microsoft.com/office/drawing/2014/main" id="{45018BE2-7673-8294-B9FE-0BE0BF5AE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1" y="428225"/>
            <a:ext cx="5638799" cy="5613624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70FE1BDD-955B-5D5C-AD4E-F57DD554C3F7}"/>
              </a:ext>
            </a:extLst>
          </p:cNvPr>
          <p:cNvSpPr/>
          <p:nvPr/>
        </p:nvSpPr>
        <p:spPr>
          <a:xfrm rot="6660000">
            <a:off x="10096370" y="2081603"/>
            <a:ext cx="2694214" cy="9350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D4078-FD80-051C-E56C-778A4AE8BB14}"/>
              </a:ext>
            </a:extLst>
          </p:cNvPr>
          <p:cNvSpPr txBox="1"/>
          <p:nvPr/>
        </p:nvSpPr>
        <p:spPr>
          <a:xfrm rot="-3840000">
            <a:off x="11132602" y="2206862"/>
            <a:ext cx="758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Click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DFFBE7E-0F22-8AE2-55DB-36CA3E2E0B52}"/>
              </a:ext>
            </a:extLst>
          </p:cNvPr>
          <p:cNvSpPr/>
          <p:nvPr/>
        </p:nvSpPr>
        <p:spPr>
          <a:xfrm>
            <a:off x="7497825" y="2096022"/>
            <a:ext cx="2516037" cy="2401018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71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D61D1-E96E-5A6D-C5E1-B3CC6E4A6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72" y="1421585"/>
            <a:ext cx="3616913" cy="2795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>
                <a:latin typeface="+mj-lt"/>
                <a:ea typeface="+mj-ea"/>
                <a:cs typeface="+mj-cs"/>
              </a:rPr>
              <a:t>Click “Let’s Go!”</a:t>
            </a:r>
            <a:br>
              <a:rPr lang="en-US"/>
            </a:br>
            <a:br>
              <a:rPr lang="en-US"/>
            </a:br>
            <a:r>
              <a:rPr lang="en-US">
                <a:ea typeface="Calibri Light"/>
                <a:cs typeface="Calibri Light"/>
              </a:rPr>
              <a:t>Second Step</a:t>
            </a:r>
            <a:br>
              <a:rPr lang="en-US">
                <a:ea typeface="Calibri Light"/>
                <a:cs typeface="Calibri Light"/>
              </a:rPr>
            </a:br>
            <a:r>
              <a:rPr lang="en-US">
                <a:ea typeface="Calibri Light"/>
                <a:cs typeface="Calibri Light"/>
              </a:rPr>
              <a:t>5th Grade SMART Goal</a:t>
            </a:r>
            <a:endParaRPr lang="en-US" kern="1200">
              <a:latin typeface="+mj-lt"/>
              <a:ea typeface="Calibri Light"/>
              <a:cs typeface="Calibri Light"/>
            </a:endParaRPr>
          </a:p>
        </p:txBody>
      </p:sp>
      <p:pic>
        <p:nvPicPr>
          <p:cNvPr id="5" name="Content Placeholder 4" descr="A screenshot of a smart goal&#10;&#10;Description automatically generated">
            <a:extLst>
              <a:ext uri="{FF2B5EF4-FFF2-40B4-BE49-F238E27FC236}">
                <a16:creationId xmlns:a16="http://schemas.microsoft.com/office/drawing/2014/main" id="{7EDD97F6-AAC0-9AA5-A8A8-2841374B2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8295" y="578738"/>
            <a:ext cx="3983560" cy="5670549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4CAFE26A-2847-4E67-9CA1-A9DACF82B206}"/>
              </a:ext>
            </a:extLst>
          </p:cNvPr>
          <p:cNvSpPr/>
          <p:nvPr/>
        </p:nvSpPr>
        <p:spPr>
          <a:xfrm>
            <a:off x="3086100" y="4751614"/>
            <a:ext cx="3672195" cy="10776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81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E4F7E-FB7A-7787-FC31-E39D5E46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637" y="232145"/>
            <a:ext cx="9451441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How to change the language in VA Wizard: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6E97F832-C32C-138B-D051-0CD8A43FE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666" y="4843572"/>
            <a:ext cx="1421031" cy="142103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nline Media 5" title="Screen Recording 2023-10-17 at 7.57.39 AM.mov">
            <a:hlinkClick r:id="" action="ppaction://media"/>
            <a:extLst>
              <a:ext uri="{FF2B5EF4-FFF2-40B4-BE49-F238E27FC236}">
                <a16:creationId xmlns:a16="http://schemas.microsoft.com/office/drawing/2014/main" id="{1EE36175-B6A5-F90B-EFB5-7B82688E516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104826" y="953456"/>
            <a:ext cx="9368637" cy="5664181"/>
          </a:xfrm>
        </p:spPr>
      </p:pic>
      <p:pic>
        <p:nvPicPr>
          <p:cNvPr id="8" name="Picture 7" descr="Let's learn about the science of language">
            <a:extLst>
              <a:ext uri="{FF2B5EF4-FFF2-40B4-BE49-F238E27FC236}">
                <a16:creationId xmlns:a16="http://schemas.microsoft.com/office/drawing/2014/main" id="{81EDCD54-0551-25CF-33F9-01D07D7A3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896" y="311172"/>
            <a:ext cx="2743200" cy="154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359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54211-548F-7B85-B747-3D906722A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384CF9-D8C3-6DB6-3570-FB0B64FA6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98604"/>
            <a:ext cx="6780700" cy="5458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808283-11EF-B106-5454-F7514FF2C6E8}"/>
              </a:ext>
            </a:extLst>
          </p:cNvPr>
          <p:cNvSpPr txBox="1"/>
          <p:nvPr/>
        </p:nvSpPr>
        <p:spPr>
          <a:xfrm>
            <a:off x="1665514" y="6150114"/>
            <a:ext cx="7677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highlight>
                  <a:srgbClr val="FFFF00"/>
                </a:highlight>
              </a:rPr>
              <a:t>Remember to SAVE when complete</a:t>
            </a:r>
            <a:r>
              <a:rPr lang="en-US"/>
              <a:t>! </a:t>
            </a:r>
          </a:p>
        </p:txBody>
      </p:sp>
      <p:pic>
        <p:nvPicPr>
          <p:cNvPr id="4" name="Picture 3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B429E116-D3F2-37D7-F5D3-CCDAEB093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997" y="5782169"/>
            <a:ext cx="2394858" cy="10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6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EDBE-97D3-BF72-CF02-A6B230721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92" y="-354467"/>
            <a:ext cx="6053558" cy="242477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C0420-1D9F-4E3D-06EE-A6B404BE3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r>
              <a:rPr lang="en-US" sz="1700"/>
              <a:t>ASCA Mindsets and Behaviors</a:t>
            </a:r>
          </a:p>
          <a:p>
            <a:pPr lvl="1"/>
            <a:r>
              <a:rPr lang="en-US" sz="1700">
                <a:effectLst/>
                <a:latin typeface="Calibri" panose="020F0502020204030204" pitchFamily="34" charset="0"/>
                <a:ea typeface="Frutiger-Roman"/>
              </a:rPr>
              <a:t>B-LS 7. Long- and short-term academic, career and social/emotional goals</a:t>
            </a:r>
            <a:r>
              <a:rPr lang="en-US" sz="1700">
                <a:effectLst/>
              </a:rPr>
              <a:t> </a:t>
            </a:r>
            <a:endParaRPr lang="en-US" sz="17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E4D0E0-C56B-4884-4C0B-47386D0A5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/>
              <a:t>Student will be able to:</a:t>
            </a:r>
            <a:endParaRPr lang="en-US"/>
          </a:p>
          <a:p>
            <a:pPr lvl="1"/>
            <a:r>
              <a:rPr lang="en-US" sz="2000">
                <a:effectLst/>
                <a:latin typeface="Calibri"/>
                <a:ea typeface="MS Mincho"/>
                <a:cs typeface="Times New Roman"/>
              </a:rPr>
              <a:t>Set a personalized goal with all the components of a SMART goal</a:t>
            </a:r>
            <a:r>
              <a:rPr lang="en-US" sz="2000">
                <a:latin typeface="Calibri"/>
                <a:ea typeface="MS Mincho"/>
                <a:cs typeface="Times New Roman"/>
              </a:rPr>
              <a:t>.</a:t>
            </a:r>
            <a:endParaRPr lang="en-US" sz="2000">
              <a:effectLst/>
              <a:latin typeface="Frutiger-Roman"/>
              <a:ea typeface="Frutiger-Roman"/>
              <a:cs typeface="Frutiger-Roman"/>
            </a:endParaRPr>
          </a:p>
          <a:p>
            <a:pPr lvl="1"/>
            <a:endParaRPr lang="en-US" sz="2000"/>
          </a:p>
        </p:txBody>
      </p:sp>
      <p:pic>
        <p:nvPicPr>
          <p:cNvPr id="3" name="Picture 2" descr="Firemen in a huddle">
            <a:extLst>
              <a:ext uri="{FF2B5EF4-FFF2-40B4-BE49-F238E27FC236}">
                <a16:creationId xmlns:a16="http://schemas.microsoft.com/office/drawing/2014/main" id="{8815DD3D-D40B-C385-969A-F98602022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40" y="3141559"/>
            <a:ext cx="5007426" cy="3339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4F9B48-47FB-2058-F601-050CF1906A38}"/>
              </a:ext>
            </a:extLst>
          </p:cNvPr>
          <p:cNvSpPr txBox="1"/>
          <p:nvPr/>
        </p:nvSpPr>
        <p:spPr>
          <a:xfrm>
            <a:off x="732971" y="1291771"/>
            <a:ext cx="306251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  <a:ea typeface="Calibri"/>
                <a:cs typeface="Calibri"/>
              </a:rPr>
              <a:t>YOU DID IT!!!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3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F4501-442C-932D-8AC7-5D0CA681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434710"/>
            <a:ext cx="10378361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Calibri Light"/>
              </a:rPr>
              <a:t>What is an Academic Career Plan Portfolio?</a:t>
            </a:r>
            <a:endParaRPr lang="en-US" sz="3600"/>
          </a:p>
        </p:txBody>
      </p:sp>
      <p:graphicFrame>
        <p:nvGraphicFramePr>
          <p:cNvPr id="24" name="Content Placeholder 7">
            <a:extLst>
              <a:ext uri="{FF2B5EF4-FFF2-40B4-BE49-F238E27FC236}">
                <a16:creationId xmlns:a16="http://schemas.microsoft.com/office/drawing/2014/main" id="{2980E931-AD48-AB34-6730-9ADF1C57E0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76301" y="2028825"/>
          <a:ext cx="4939794" cy="4008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4" descr="Free Images : background, imagination, landscape, tree, brook ...">
            <a:extLst>
              <a:ext uri="{FF2B5EF4-FFF2-40B4-BE49-F238E27FC236}">
                <a16:creationId xmlns:a16="http://schemas.microsoft.com/office/drawing/2014/main" id="{2C407B1A-6F46-AFC3-30A8-4B84678FC2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833" r="32887"/>
          <a:stretch/>
        </p:blipFill>
        <p:spPr>
          <a:xfrm>
            <a:off x="8701359" y="-2771"/>
            <a:ext cx="3490641" cy="33555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2B366486-42CE-8E41-065F-C3FEBC36EE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-3" b="2318"/>
          <a:stretch/>
        </p:blipFill>
        <p:spPr>
          <a:xfrm>
            <a:off x="7544307" y="2501901"/>
            <a:ext cx="5005212" cy="427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4604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4392E2C-C530-25C1-6539-55448B0CF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1250" y="224367"/>
            <a:ext cx="7668399" cy="6015565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3F2B63-2ECE-3F24-8595-84184C9FEA30}"/>
              </a:ext>
            </a:extLst>
          </p:cNvPr>
          <p:cNvSpPr/>
          <p:nvPr/>
        </p:nvSpPr>
        <p:spPr>
          <a:xfrm>
            <a:off x="2501900" y="1651000"/>
            <a:ext cx="2222500" cy="4470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768F6-577D-1102-AAED-918816380B9B}"/>
              </a:ext>
            </a:extLst>
          </p:cNvPr>
          <p:cNvSpPr txBox="1"/>
          <p:nvPr/>
        </p:nvSpPr>
        <p:spPr>
          <a:xfrm>
            <a:off x="3048000" y="1714500"/>
            <a:ext cx="5689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Elementary                    Middle                              High</a:t>
            </a:r>
          </a:p>
        </p:txBody>
      </p:sp>
    </p:spTree>
    <p:extLst>
      <p:ext uri="{BB962C8B-B14F-4D97-AF65-F5344CB8AC3E}">
        <p14:creationId xmlns:p14="http://schemas.microsoft.com/office/powerpoint/2010/main" val="3425070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E4F7E-FB7A-7787-FC31-E39D5E46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is VA Wizard?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C44AA-FF1C-7BCC-F329-A0BFB7B7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966" y="3428999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2"/>
                </a:solidFill>
                <a:latin typeface="+mn-lt"/>
                <a:ea typeface="+mn-ea"/>
                <a:cs typeface="+mn-cs"/>
                <a:hlinkClick r:id="rId3"/>
              </a:rPr>
              <a:t>VIDEO</a:t>
            </a:r>
            <a:r>
              <a:rPr lang="en-US" sz="2000" kern="1200">
                <a:solidFill>
                  <a:schemeClr val="tx2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VA Wizard intro (stop at 2.24 min mark)</a:t>
            </a:r>
            <a:endParaRPr lang="en-US" sz="20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6E97F832-C32C-138B-D051-0CD8A43FE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778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EDBE-97D3-BF72-CF02-A6B230721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C0420-1D9F-4E3D-06EE-A6B404BE3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r>
              <a:rPr lang="en-US" sz="1700"/>
              <a:t>ASCA Mindsets and Behaviors</a:t>
            </a:r>
          </a:p>
          <a:p>
            <a:pPr lvl="1"/>
            <a:r>
              <a:rPr lang="en-US" sz="1700">
                <a:effectLst/>
                <a:latin typeface="Calibri" panose="020F0502020204030204" pitchFamily="34" charset="0"/>
                <a:ea typeface="Frutiger-Roman"/>
              </a:rPr>
              <a:t>B-LS 7. Long- and short-term academic, career and social/emotional goals</a:t>
            </a:r>
            <a:r>
              <a:rPr lang="en-US" sz="1700">
                <a:effectLst/>
              </a:rPr>
              <a:t> </a:t>
            </a:r>
            <a:endParaRPr lang="en-US" sz="17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E4D0E0-C56B-4884-4C0B-47386D0A5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/>
              <a:t>Student will be able to:</a:t>
            </a:r>
            <a:endParaRPr lang="en-US"/>
          </a:p>
          <a:p>
            <a:pPr marL="0" indent="0">
              <a:buNone/>
            </a:pPr>
            <a:endParaRPr lang="en-US" sz="2000">
              <a:latin typeface="Calibri"/>
              <a:ea typeface="MS Mincho"/>
              <a:cs typeface="Calibri"/>
            </a:endParaRPr>
          </a:p>
          <a:p>
            <a:pPr lvl="1"/>
            <a:r>
              <a:rPr lang="en-US" sz="2000">
                <a:effectLst/>
                <a:latin typeface="Calibri"/>
                <a:ea typeface="MS Mincho"/>
                <a:cs typeface="Times New Roman"/>
              </a:rPr>
              <a:t>Set a personalized goal with all the components of a SMART goal</a:t>
            </a:r>
            <a:r>
              <a:rPr lang="en-US" sz="2000">
                <a:latin typeface="Calibri"/>
                <a:ea typeface="MS Mincho"/>
                <a:cs typeface="Times New Roman"/>
              </a:rPr>
              <a:t>.</a:t>
            </a:r>
            <a:endParaRPr lang="en-US" sz="2000">
              <a:effectLst/>
              <a:latin typeface="Frutiger-Roman"/>
              <a:ea typeface="Frutiger-Roman"/>
              <a:cs typeface="Frutiger-Roman"/>
            </a:endParaRPr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1975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right ladder against dull ladders">
            <a:extLst>
              <a:ext uri="{FF2B5EF4-FFF2-40B4-BE49-F238E27FC236}">
                <a16:creationId xmlns:a16="http://schemas.microsoft.com/office/drawing/2014/main" id="{F4377C44-650A-0C77-2CBB-92813F46C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36B61-481E-BC4A-18FB-D7B9238F4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is the most important step toward achieving a goal?</a:t>
            </a:r>
            <a:endParaRPr lang="en-US" sz="2000">
              <a:effectLst/>
              <a:latin typeface="Frutiger-Roman"/>
              <a:ea typeface="Frutiger-Roman"/>
              <a:cs typeface="Frutiger-Roman"/>
            </a:endParaRPr>
          </a:p>
          <a:p>
            <a:pPr marL="457200" marR="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A: Having a goal that I really want to achieve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endParaRPr lang="en-US" sz="2000">
              <a:effectLst/>
              <a:latin typeface="Calibri"/>
              <a:ea typeface="Frutiger-Roman"/>
              <a:cs typeface="Frutiger-Roman"/>
            </a:endParaRPr>
          </a:p>
          <a:p>
            <a:pPr marL="457200" marR="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B: Writing down my goal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endParaRPr lang="en-US" sz="2000">
              <a:effectLst/>
              <a:latin typeface="Frutiger-Roman"/>
              <a:ea typeface="Frutiger-Roman"/>
              <a:cs typeface="Frutiger-Roman"/>
            </a:endParaRPr>
          </a:p>
          <a:p>
            <a:pPr marL="457200" marR="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C: Finding a goal that is realistic for me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endParaRPr lang="en-US" sz="2000">
              <a:latin typeface="Frutiger-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D: Knowing the next step toward my goal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endParaRPr lang="en-US" sz="2000">
              <a:latin typeface="Calibri"/>
              <a:cs typeface="Times New Roman"/>
            </a:endParaRPr>
          </a:p>
        </p:txBody>
      </p:sp>
      <p:pic>
        <p:nvPicPr>
          <p:cNvPr id="6" name="Graphic 5" descr="Thought outline">
            <a:extLst>
              <a:ext uri="{FF2B5EF4-FFF2-40B4-BE49-F238E27FC236}">
                <a16:creationId xmlns:a16="http://schemas.microsoft.com/office/drawing/2014/main" id="{743549F6-27F4-A347-E90F-4A19F0786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0229" y="681036"/>
            <a:ext cx="1539675" cy="15396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8F9CAC-FFCC-EE2F-002F-BBF7E41F9B21}"/>
              </a:ext>
            </a:extLst>
          </p:cNvPr>
          <p:cNvSpPr txBox="1"/>
          <p:nvPr/>
        </p:nvSpPr>
        <p:spPr>
          <a:xfrm>
            <a:off x="1122218" y="1080654"/>
            <a:ext cx="390698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ea typeface="Calibri"/>
                <a:cs typeface="Calibri"/>
              </a:rPr>
              <a:t>Class Poll:</a:t>
            </a:r>
            <a:endParaRPr lang="en-U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44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60BB-1B91-83E1-92E7-7955DDD0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>
                <a:cs typeface="Calibri Light"/>
              </a:rPr>
              <a:t>SMART Goal – VA Wizard </a:t>
            </a:r>
            <a:r>
              <a:rPr lang="en-US" sz="3600" i="1" err="1">
                <a:cs typeface="Calibri Light"/>
              </a:rPr>
              <a:t>Thinky</a:t>
            </a:r>
            <a:r>
              <a:rPr lang="en-US" sz="3600" i="1">
                <a:cs typeface="Calibri Light"/>
              </a:rPr>
              <a:t> Pinky</a:t>
            </a:r>
            <a:endParaRPr lang="en-US" sz="3600" i="1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5B27534-913D-9A02-2E98-3FE5434EB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66" y="1121614"/>
            <a:ext cx="533400" cy="819150"/>
          </a:xfrm>
          <a:prstGeom prst="rect">
            <a:avLst/>
          </a:prstGeom>
        </p:spPr>
      </p:pic>
      <p:pic>
        <p:nvPicPr>
          <p:cNvPr id="6" name="Online Media 5" title="LearnStorm Growth Mindset: How to write a SMART goal">
            <a:hlinkClick r:id="" action="ppaction://media"/>
            <a:extLst>
              <a:ext uri="{FF2B5EF4-FFF2-40B4-BE49-F238E27FC236}">
                <a16:creationId xmlns:a16="http://schemas.microsoft.com/office/drawing/2014/main" id="{8CEEE8C1-32B4-AAAC-C0F9-C4B617B83A8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8000" y="1282890"/>
            <a:ext cx="7523238" cy="5291666"/>
          </a:xfrm>
        </p:spPr>
      </p:pic>
    </p:spTree>
    <p:extLst>
      <p:ext uri="{BB962C8B-B14F-4D97-AF65-F5344CB8AC3E}">
        <p14:creationId xmlns:p14="http://schemas.microsoft.com/office/powerpoint/2010/main" val="2276238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10EBA-9FA1-45F0-ACA2-D9F287A80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try one together.</a:t>
            </a:r>
          </a:p>
        </p:txBody>
      </p:sp>
      <p:pic>
        <p:nvPicPr>
          <p:cNvPr id="5" name="Content Placeholder 4" descr="A target with arrows in center&#10;&#10;Description automatically generated">
            <a:extLst>
              <a:ext uri="{FF2B5EF4-FFF2-40B4-BE49-F238E27FC236}">
                <a16:creationId xmlns:a16="http://schemas.microsoft.com/office/drawing/2014/main" id="{FA25F575-3A8D-8A65-BD2A-156B1C3BE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84634" y="1825625"/>
            <a:ext cx="4822732" cy="4351338"/>
          </a:xfrm>
        </p:spPr>
      </p:pic>
    </p:spTree>
    <p:extLst>
      <p:ext uri="{BB962C8B-B14F-4D97-AF65-F5344CB8AC3E}">
        <p14:creationId xmlns:p14="http://schemas.microsoft.com/office/powerpoint/2010/main" val="1699124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AD90-D218-0C83-3F02-8EA1D6A9E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325563"/>
          </a:xfrm>
        </p:spPr>
        <p:txBody>
          <a:bodyPr/>
          <a:lstStyle/>
          <a:p>
            <a:r>
              <a:rPr lang="en-US"/>
              <a:t>I would like to be promoted to sixth grade.</a:t>
            </a:r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03E8873D-A6C9-1CAA-2B4C-0AD3E5112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0343" y="1124320"/>
            <a:ext cx="10243457" cy="5733680"/>
          </a:xfrm>
        </p:spPr>
      </p:pic>
    </p:spTree>
    <p:extLst>
      <p:ext uri="{BB962C8B-B14F-4D97-AF65-F5344CB8AC3E}">
        <p14:creationId xmlns:p14="http://schemas.microsoft.com/office/powerpoint/2010/main" val="2142116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725</Words>
  <Application>Microsoft Office PowerPoint</Application>
  <PresentationFormat>Widescreen</PresentationFormat>
  <Paragraphs>76</Paragraphs>
  <Slides>17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Frutiger-Roman</vt:lpstr>
      <vt:lpstr>Office Theme</vt:lpstr>
      <vt:lpstr>SMART Goals</vt:lpstr>
      <vt:lpstr>What is an Academic Career Plan Portfolio?</vt:lpstr>
      <vt:lpstr>PowerPoint Presentation</vt:lpstr>
      <vt:lpstr>What is VA Wizard?</vt:lpstr>
      <vt:lpstr>Learning Objectives</vt:lpstr>
      <vt:lpstr>PowerPoint Presentation</vt:lpstr>
      <vt:lpstr>SMART Goal – VA Wizard Thinky Pinky</vt:lpstr>
      <vt:lpstr>Let’s try one together.</vt:lpstr>
      <vt:lpstr>I would like to be promoted to sixth grade.</vt:lpstr>
      <vt:lpstr>Example</vt:lpstr>
      <vt:lpstr>Activity </vt:lpstr>
      <vt:lpstr>Log Into VA Wizard</vt:lpstr>
      <vt:lpstr>When you finish a module, the CIRCLE changes to a HEXAGON!</vt:lpstr>
      <vt:lpstr>Click “Let’s Go!”  Second Step 5th Grade SMART Goal</vt:lpstr>
      <vt:lpstr>How to change the language in VA Wizard:</vt:lpstr>
      <vt:lpstr>Example</vt:lpstr>
      <vt:lpstr>Learning Objectives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Goals</dc:title>
  <dc:creator>Lisa R. James</dc:creator>
  <cp:lastModifiedBy>Marissa A. Payne</cp:lastModifiedBy>
  <cp:revision>32</cp:revision>
  <dcterms:created xsi:type="dcterms:W3CDTF">2023-07-25T13:55:26Z</dcterms:created>
  <dcterms:modified xsi:type="dcterms:W3CDTF">2023-11-06T19:31:00Z</dcterms:modified>
</cp:coreProperties>
</file>