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0" r:id="rId4"/>
    <p:sldId id="258" r:id="rId5"/>
    <p:sldId id="260" r:id="rId6"/>
    <p:sldId id="262" r:id="rId7"/>
    <p:sldId id="261" r:id="rId8"/>
    <p:sldId id="263" r:id="rId9"/>
    <p:sldId id="281" r:id="rId10"/>
    <p:sldId id="264" r:id="rId11"/>
    <p:sldId id="279" r:id="rId1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2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GXIaWkeMNd21_7k3hl3c9ZdFEJqGiDNffAD1VnmPgo/edit?usp=shar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dbw0ACfwO3U&amp;t=3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6b19805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6b198058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Unit Cover Slide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072a563e1_0_4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b="1" u="sng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Directions: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Class Friendship Book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(10 Minutes)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Fill the classroom teacher’s name in the box on the cover page.  *Go over what each page of the book means.*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Distribute one of the five pages, as evenly as possible, throughout the class.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Have students illustrate examples of each of the friendship qualities/ characteristics on the pages.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sz="10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*For pre- readers, it may be helpful to group students or distribute the same pages in groups.  This way, you can read and give instructions on what to illustrate to each group.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dirty="0"/>
          </a:p>
        </p:txBody>
      </p:sp>
      <p:sp>
        <p:nvSpPr>
          <p:cNvPr id="122" name="Google Shape;122;g14072a563e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072a563e1_0_1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Process/ Closing: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(5 Minutes)</a:t>
            </a:r>
            <a:endParaRPr b="1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have students share answers to the questions on the slide.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be your “newsletters and cheerleaders” and talk about, with their families, the Class Friendship </a:t>
            </a: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Book they helped draw/create.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share what they learned, about today’s lesson, with their families.  </a:t>
            </a:r>
            <a:endParaRPr b="1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244" name="Google Shape;244;g14072a563e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072a563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072a563e1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Greet students and introduce topic.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(2 Minutes)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4e9f463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4e9f46389_0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Go over objectives and provide examples.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(3 Minutes) 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c62ac99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4c62ac990_0_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Go over agenda for lesson and answer questions.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aacc6259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aacc62598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 over expectations and provide examples.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072a563e1_0_2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(7 Minutes)- Discuss with group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Key Words- (2 Minutes) 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Key Concepts (3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6" name="Google Shape;106;g14072a563e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aacc62598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aacc62598_1_8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 story and stop to process.  (15 Minutes) </a:t>
            </a:r>
            <a:r>
              <a:rPr lang="en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**NO VIDEO LINK OF STORY AVAILABLE**</a:t>
            </a:r>
            <a:endParaRPr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072a563e1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072a563e1_0_3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Show </a:t>
            </a:r>
            <a:r>
              <a:rPr lang="en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video</a:t>
            </a: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 and stop to process.  (15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840" indent="0">
              <a:buNone/>
            </a:pPr>
            <a:r>
              <a:rPr lang="en-US"/>
              <a:t>Brain Break</a:t>
            </a:r>
          </a:p>
        </p:txBody>
      </p:sp>
    </p:spTree>
    <p:extLst>
      <p:ext uri="{BB962C8B-B14F-4D97-AF65-F5344CB8AC3E}">
        <p14:creationId xmlns:p14="http://schemas.microsoft.com/office/powerpoint/2010/main" val="221275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4800601"/>
            <a:ext cx="2057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931645" y="4800601"/>
            <a:ext cx="46635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627346" y="4800601"/>
            <a:ext cx="83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127635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57150"/>
            <a:ext cx="7620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5163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5163143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998471" y="-1998470"/>
            <a:ext cx="5147058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7194"/>
            <a:ext cx="8410575" cy="461665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4736307"/>
            <a:ext cx="304800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74542" y="-241991"/>
            <a:ext cx="401648" cy="483982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0699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409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docs.google.com/document/d/1oGXIaWkeMNd21_7k3hl3c9ZdFEJqGiDNffAD1VnmPgo/edit?usp=shar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bw0ACfwO3U?feature=oembed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s://www.yout-ube.com/watch?v=dbw0ACfwO3U&amp;t=3s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u-A3nCIvUGs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9800" y="990600"/>
            <a:ext cx="2998500" cy="695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latin typeface="Chelsea Market"/>
                <a:ea typeface="Chelsea Market"/>
                <a:cs typeface="Chelsea Market"/>
                <a:sym typeface="Chelsea Market"/>
              </a:rPr>
              <a:t>Friendship Unit K-1</a:t>
            </a:r>
            <a:r>
              <a:rPr lang="en" b="1" u="sng" baseline="30000" dirty="0">
                <a:latin typeface="Chelsea Market"/>
                <a:ea typeface="Chelsea Market"/>
                <a:cs typeface="Chelsea Market"/>
                <a:sym typeface="Chelsea Market"/>
              </a:rPr>
              <a:t>st</a:t>
            </a:r>
            <a:r>
              <a:rPr lang="en" b="1" u="sng" dirty="0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b="1" dirty="0">
              <a:solidFill>
                <a:srgbClr val="9900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250" y="1874725"/>
            <a:ext cx="4419600" cy="299280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8425" y="0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35450" y="148400"/>
            <a:ext cx="2873100" cy="51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Activity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>
            <a:hlinkClick r:id="rId4"/>
          </p:cNvPr>
          <p:cNvSpPr txBox="1">
            <a:spLocks noGrp="1"/>
          </p:cNvSpPr>
          <p:nvPr>
            <p:ph type="title"/>
          </p:nvPr>
        </p:nvSpPr>
        <p:spPr>
          <a:xfrm>
            <a:off x="2367750" y="4083925"/>
            <a:ext cx="4408500" cy="514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 dirty="0">
                <a:latin typeface="Chelsea Market"/>
                <a:ea typeface="Chelsea Market"/>
                <a:cs typeface="Chelsea Market"/>
                <a:sym typeface="Chelsea Market"/>
              </a:rPr>
              <a:t>Class Friendship Book</a:t>
            </a:r>
            <a:endParaRPr sz="3000"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22AF0-58E8-32A6-8235-6FB823FE3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605" y="836456"/>
            <a:ext cx="2266790" cy="307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135450" y="134025"/>
            <a:ext cx="2873100" cy="534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Closing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4572000" y="789063"/>
            <a:ext cx="4439700" cy="3124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1) What was your favorite part of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2) What will you remember about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29" y="1437054"/>
            <a:ext cx="4227725" cy="260465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539050" y="899550"/>
            <a:ext cx="4392000" cy="1417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Chelsea Market"/>
                <a:ea typeface="Chelsea Market"/>
                <a:cs typeface="Chelsea Market"/>
                <a:sym typeface="Chelsea Market"/>
              </a:rPr>
              <a:t>Friendship Unit</a:t>
            </a:r>
            <a:endParaRPr b="1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Lesson #1: “I Do”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helsea Market"/>
                <a:ea typeface="Chelsea Market"/>
                <a:cs typeface="Chelsea Market"/>
                <a:sym typeface="Chelsea Market"/>
              </a:rPr>
              <a:t>Friendship Foundations</a:t>
            </a:r>
            <a:endParaRPr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925" y="2489925"/>
            <a:ext cx="3621088" cy="2452075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475" y="49125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2312475" y="210250"/>
            <a:ext cx="4821300" cy="691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helsea Market"/>
                <a:ea typeface="Chelsea Market"/>
                <a:cs typeface="Chelsea Market"/>
                <a:sym typeface="Chelsea Market"/>
              </a:rPr>
              <a:t>Learning Objectives</a:t>
            </a:r>
            <a:endParaRPr lang="en-US" sz="3000" dirty="0">
              <a:latin typeface="Chelsea Market"/>
              <a:ea typeface="Chelsea Market"/>
              <a:cs typeface="Chelsea Marke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DC1F64-49DF-0B80-2F60-C4590CA7F5E9}"/>
              </a:ext>
            </a:extLst>
          </p:cNvPr>
          <p:cNvSpPr txBox="1"/>
          <p:nvPr/>
        </p:nvSpPr>
        <p:spPr>
          <a:xfrm>
            <a:off x="880533" y="1185333"/>
            <a:ext cx="749601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demonstrate an understanding of the key concepts of “friend” and friendship.” 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helsea Market"/>
              </a:rPr>
              <a:t>Students will identify characteristics of a good friend/healthy friendship. </a:t>
            </a: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gain exposure to preliminar</a:t>
            </a:r>
            <a:r>
              <a:rPr lang="en-US" sz="2400" dirty="0">
                <a:latin typeface="Chelsea Market"/>
              </a:rPr>
              <a:t>y conflict-resolution concepts/strategies and how to navigate challenging friendship dynamics. </a:t>
            </a: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345357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782550" y="84175"/>
            <a:ext cx="75789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Agenda:  What are we doing today? 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09750" y="861075"/>
            <a:ext cx="8901300" cy="1969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latin typeface="Chelsea Market"/>
                <a:ea typeface="Chelsea Market"/>
                <a:cs typeface="Chelsea Market"/>
                <a:sym typeface="Chelsea Market"/>
              </a:rPr>
              <a:t>I Do</a:t>
            </a:r>
            <a:endParaRPr sz="2400"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Introduction - Story/ Book:</a:t>
            </a:r>
            <a:r>
              <a:rPr lang="en" sz="2400">
                <a:latin typeface="Chelsea Market"/>
                <a:ea typeface="Chelsea Market"/>
                <a:cs typeface="Chelsea Market"/>
                <a:sym typeface="Chelsea Market"/>
              </a:rPr>
              <a:t>  Walter Had a Best Friend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Char char="●"/>
            </a:pPr>
            <a:r>
              <a:rPr lang="en" sz="2400" b="1">
                <a:latin typeface="Chelsea Market"/>
                <a:ea typeface="Chelsea Market"/>
                <a:cs typeface="Chelsea Market"/>
                <a:sym typeface="Chelsea Market"/>
              </a:rPr>
              <a:t>Discussion:</a:t>
            </a:r>
            <a:r>
              <a:rPr lang="en" sz="2400">
                <a:latin typeface="Chelsea Market"/>
                <a:ea typeface="Chelsea Market"/>
                <a:cs typeface="Chelsea Market"/>
                <a:sym typeface="Chelsea Market"/>
              </a:rPr>
              <a:t>  Key words/ concepts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Video: </a:t>
            </a: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Berenstain Bears Trouble with Friends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Char char="●"/>
            </a:pPr>
            <a:r>
              <a:rPr lang="en" sz="24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Activity (Art In Counseling):</a:t>
            </a: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2400">
                <a:latin typeface="Chelsea Market"/>
                <a:ea typeface="Chelsea Market"/>
                <a:cs typeface="Chelsea Market"/>
                <a:sym typeface="Chelsea Market"/>
              </a:rPr>
              <a:t>Class Friendship Book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075" y="3070925"/>
            <a:ext cx="1574534" cy="164250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6"/>
          <p:cNvSpPr txBox="1"/>
          <p:nvPr/>
        </p:nvSpPr>
        <p:spPr>
          <a:xfrm>
            <a:off x="3083125" y="2974475"/>
            <a:ext cx="3107400" cy="1693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Chelsea Market"/>
                <a:ea typeface="Chelsea Market"/>
                <a:cs typeface="Chelsea Market"/>
                <a:sym typeface="Chelsea Market"/>
              </a:rPr>
              <a:t>Key Words</a:t>
            </a:r>
            <a:endParaRPr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Friend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Friendship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Chelsea Market"/>
                <a:ea typeface="Chelsea Market"/>
                <a:cs typeface="Chelsea Market"/>
                <a:sym typeface="Chelsea Market"/>
              </a:rPr>
              <a:t>Key Concepts</a:t>
            </a:r>
            <a:endParaRPr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How do we make friends?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Char char="●"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What are some ways to be a good friend? 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3550" y="3058826"/>
            <a:ext cx="1325025" cy="174755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1805250" y="126100"/>
            <a:ext cx="5533500" cy="565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Lesson Expectations: 5 Senses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78400" y="1009075"/>
            <a:ext cx="440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226550" y="1059875"/>
            <a:ext cx="4595400" cy="34857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Eyes: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 On me!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Ears: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Open and listening!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Lips: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Zipped, closed, and quiet!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Hands: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In your lap and to yourself!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Nose: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Out of your neighbor’s business!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(As a class family, you do SUCH a good job taking care of others, during our lesson, you get to take a “break” and I will take care of everyone!)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625" y="1350513"/>
            <a:ext cx="3830828" cy="2697625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211450" y="138875"/>
            <a:ext cx="2873100" cy="51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Discussion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112525" y="958800"/>
            <a:ext cx="6945600" cy="35094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Key Words</a:t>
            </a:r>
            <a:endParaRPr sz="2400" b="1" u="sng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Friend - A person you trust and like to be around.  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Friendship -  Being friends with someone.  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Key Concepts</a:t>
            </a:r>
            <a:endParaRPr sz="2400" b="1" u="sng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do we make friends?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lsea Market"/>
              <a:buChar char="●"/>
            </a:pPr>
            <a:r>
              <a:rPr lang="en" sz="24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What are some ways to be a good friend?  </a:t>
            </a:r>
            <a:endParaRPr sz="24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125" y="2004150"/>
            <a:ext cx="1572425" cy="130195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ctrTitle"/>
          </p:nvPr>
        </p:nvSpPr>
        <p:spPr>
          <a:xfrm>
            <a:off x="3431700" y="238250"/>
            <a:ext cx="25071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Chelsea Market"/>
                <a:ea typeface="Chelsea Market"/>
                <a:cs typeface="Chelsea Market"/>
                <a:sym typeface="Chelsea Market"/>
              </a:rPr>
              <a:t>Story/Book</a:t>
            </a:r>
            <a:endParaRPr sz="3000"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525" y="1097950"/>
            <a:ext cx="2837450" cy="3742258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>
            <a:hlinkClick r:id="rId5"/>
          </p:cNvPr>
          <p:cNvSpPr txBox="1">
            <a:spLocks noGrp="1"/>
          </p:cNvSpPr>
          <p:nvPr>
            <p:ph type="ctrTitle"/>
          </p:nvPr>
        </p:nvSpPr>
        <p:spPr>
          <a:xfrm>
            <a:off x="347700" y="94425"/>
            <a:ext cx="8448600" cy="6327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Chelsea Market"/>
                <a:ea typeface="Chelsea Market"/>
                <a:cs typeface="Chelsea Market"/>
                <a:sym typeface="Chelsea Market"/>
              </a:rPr>
              <a:t>The Berenstain Bears Video: Trouble with Friends</a:t>
            </a:r>
            <a:endParaRPr sz="3000"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2" name="Online Media 1" title="The Berenstain Bears and the Trouble with Friends">
            <a:hlinkClick r:id="" action="ppaction://media"/>
            <a:extLst>
              <a:ext uri="{FF2B5EF4-FFF2-40B4-BE49-F238E27FC236}">
                <a16:creationId xmlns:a16="http://schemas.microsoft.com/office/drawing/2014/main" id="{76746AAA-A1D8-4E81-725D-F665BAE421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43000" y="886914"/>
            <a:ext cx="6858000" cy="416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0051"/>
            <a:ext cx="8410575" cy="461665"/>
          </a:xfrm>
        </p:spPr>
        <p:txBody>
          <a:bodyPr/>
          <a:lstStyle/>
          <a:p>
            <a:r>
              <a:rPr lang="en-US"/>
              <a:t>Brain Break Time!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415105"/>
          </a:xfrm>
        </p:spPr>
        <p:txBody>
          <a:bodyPr/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Online Media 2" title="&quot;Bouncing Time!&quot; Dance Song 🐰 | Brain Break | Danny Go! Songs for Kids">
            <a:hlinkClick r:id="" action="ppaction://media"/>
            <a:extLst>
              <a:ext uri="{FF2B5EF4-FFF2-40B4-BE49-F238E27FC236}">
                <a16:creationId xmlns:a16="http://schemas.microsoft.com/office/drawing/2014/main" id="{76BE7FAC-D956-4274-686A-45D1BD8D5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3375" y="945136"/>
            <a:ext cx="8341899" cy="39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557</Words>
  <Application>Microsoft Office PowerPoint</Application>
  <PresentationFormat>On-screen Show (16:9)</PresentationFormat>
  <Paragraphs>70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Chelsea Market</vt:lpstr>
      <vt:lpstr>Trade Gothic LT Pro</vt:lpstr>
      <vt:lpstr>Simple Light</vt:lpstr>
      <vt:lpstr>PowerPoint Presentation</vt:lpstr>
      <vt:lpstr>PowerPoint Presentation</vt:lpstr>
      <vt:lpstr>Learning Objectives</vt:lpstr>
      <vt:lpstr>Agenda:  What are we doing today? </vt:lpstr>
      <vt:lpstr>Lesson Expectations: 5 Senses</vt:lpstr>
      <vt:lpstr>Discussion</vt:lpstr>
      <vt:lpstr>Story/Book</vt:lpstr>
      <vt:lpstr>The Berenstain Bears Video: Trouble with Friends</vt:lpstr>
      <vt:lpstr>Brain Break Time!</vt:lpstr>
      <vt:lpstr>Activity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A. Payne</dc:creator>
  <cp:lastModifiedBy>Marissa A. Payne</cp:lastModifiedBy>
  <cp:revision>3</cp:revision>
  <cp:lastPrinted>2024-01-03T20:14:04Z</cp:lastPrinted>
  <dcterms:modified xsi:type="dcterms:W3CDTF">2024-01-03T20:17:38Z</dcterms:modified>
</cp:coreProperties>
</file>