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5"/>
  </p:notesMasterIdLst>
  <p:sldIdLst>
    <p:sldId id="257" r:id="rId2"/>
    <p:sldId id="259" r:id="rId3"/>
    <p:sldId id="258" r:id="rId4"/>
    <p:sldId id="261" r:id="rId5"/>
    <p:sldId id="263" r:id="rId6"/>
    <p:sldId id="262" r:id="rId7"/>
    <p:sldId id="286" r:id="rId8"/>
    <p:sldId id="264" r:id="rId9"/>
    <p:sldId id="288" r:id="rId10"/>
    <p:sldId id="265" r:id="rId11"/>
    <p:sldId id="287" r:id="rId12"/>
    <p:sldId id="285" r:id="rId13"/>
    <p:sldId id="282" r:id="rId14"/>
  </p:sldIdLst>
  <p:sldSz cx="9144000" cy="5143500" type="screen16x9"/>
  <p:notesSz cx="7010400" cy="9296400"/>
  <p:embeddedFontLst>
    <p:embeddedFont>
      <p:font typeface="Century Gothic" panose="020B0502020202020204" pitchFamily="34" charset="0"/>
      <p:regular r:id="rId16"/>
      <p:bold r:id="rId17"/>
      <p:italic r:id="rId18"/>
      <p:boldItalic r:id="rId19"/>
    </p:embeddedFont>
    <p:embeddedFont>
      <p:font typeface="Chelsea Market"/>
      <p:regular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0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-46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-ube.com/watch?v=73_CalI6T88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VAH6JPpe5FjXxNj8tlLW-17DmCUI0Sv_/edit?usp=sharing&amp;ouid=103153932147825378281&amp;rtpof=true&amp;sd=true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0e7e6ef313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0e7e6ef313_0_58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r>
              <a:rPr lang="en" dirty="0">
                <a:latin typeface="Chelsea Market"/>
                <a:ea typeface="Chelsea Market"/>
                <a:cs typeface="Chelsea Market"/>
                <a:sym typeface="Chelsea Market"/>
              </a:rPr>
              <a:t>Greet students and introduce topic.</a:t>
            </a:r>
            <a:endParaRPr dirty="0"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0" indent="0">
              <a:buNone/>
            </a:pPr>
            <a:r>
              <a:rPr lang="en" dirty="0">
                <a:latin typeface="Chelsea Market"/>
                <a:ea typeface="Chelsea Market"/>
                <a:cs typeface="Chelsea Market"/>
                <a:sym typeface="Chelsea Market"/>
              </a:rPr>
              <a:t>(2 Minutes)</a:t>
            </a:r>
            <a:endParaRPr dirty="0"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3aacc62598_1_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Clr>
                <a:schemeClr val="dk1"/>
              </a:buClr>
              <a:buNone/>
            </a:pPr>
            <a:r>
              <a:rPr lang="en" b="1" dirty="0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Process/ Closing: </a:t>
            </a:r>
            <a:r>
              <a:rPr lang="en" dirty="0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(5 Minutes)</a:t>
            </a:r>
            <a:endParaRPr b="1" dirty="0">
              <a:solidFill>
                <a:schemeClr val="dk1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0" indent="0">
              <a:buClr>
                <a:schemeClr val="dk1"/>
              </a:buClr>
              <a:buNone/>
            </a:pPr>
            <a:r>
              <a:rPr lang="en" dirty="0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As time allows, have students share answers to the questions on the slide.   </a:t>
            </a:r>
            <a:endParaRPr dirty="0">
              <a:solidFill>
                <a:schemeClr val="dk1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0" indent="0">
              <a:buNone/>
            </a:pPr>
            <a:r>
              <a:rPr lang="en" dirty="0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Encourage Students to share what they learned with their families.   </a:t>
            </a:r>
            <a:endParaRPr dirty="0"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0" indent="0">
              <a:buNone/>
            </a:pPr>
            <a:endParaRPr dirty="0"/>
          </a:p>
        </p:txBody>
      </p:sp>
      <p:sp>
        <p:nvSpPr>
          <p:cNvPr id="132" name="Google Shape;132;g13aacc62598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96913"/>
            <a:ext cx="6199187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589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0359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10325" cy="36052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7972" indent="0">
              <a:buNone/>
            </a:pPr>
            <a:r>
              <a:rPr lang="en-US"/>
              <a:t>Brain Break</a:t>
            </a:r>
          </a:p>
        </p:txBody>
      </p:sp>
    </p:spTree>
    <p:extLst>
      <p:ext uri="{BB962C8B-B14F-4D97-AF65-F5344CB8AC3E}">
        <p14:creationId xmlns:p14="http://schemas.microsoft.com/office/powerpoint/2010/main" val="22127567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e4c62ac990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e4c62ac990_0_6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r>
              <a:rPr lang="en" dirty="0">
                <a:latin typeface="Chelsea Market"/>
                <a:ea typeface="Chelsea Market"/>
                <a:cs typeface="Chelsea Market"/>
                <a:sym typeface="Chelsea Market"/>
              </a:rPr>
              <a:t>Go over expectations and provide examples.</a:t>
            </a:r>
            <a:endParaRPr dirty="0"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0" indent="0">
              <a:buNone/>
            </a:pPr>
            <a:r>
              <a:rPr lang="en" dirty="0">
                <a:latin typeface="Chelsea Market"/>
                <a:ea typeface="Chelsea Market"/>
                <a:cs typeface="Chelsea Market"/>
                <a:sym typeface="Chelsea Market"/>
              </a:rPr>
              <a:t>(3 Minutes) </a:t>
            </a:r>
            <a:endParaRPr dirty="0"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433ad5932b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1433ad5932b_0_1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r>
              <a:rPr lang="en">
                <a:latin typeface="Chelsea Market"/>
                <a:ea typeface="Chelsea Market"/>
                <a:cs typeface="Chelsea Market"/>
                <a:sym typeface="Chelsea Market"/>
              </a:rPr>
              <a:t>Go over agenda for lesson and answer questions.</a:t>
            </a:r>
            <a:endParaRPr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0" indent="0">
              <a:buNone/>
            </a:pPr>
            <a:r>
              <a:rPr lang="en">
                <a:latin typeface="Chelsea Market"/>
                <a:ea typeface="Chelsea Market"/>
                <a:cs typeface="Chelsea Market"/>
                <a:sym typeface="Chelsea Market"/>
              </a:rPr>
              <a:t>(3 minutes) </a:t>
            </a:r>
            <a:endParaRPr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3bdbe9b2b4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3bdbe9b2b4_0_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Clr>
                <a:schemeClr val="dk1"/>
              </a:buClr>
              <a:buNone/>
            </a:pPr>
            <a:r>
              <a:rPr lang="en" b="1" dirty="0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3rd Grade</a:t>
            </a:r>
            <a:endParaRPr b="1" dirty="0">
              <a:solidFill>
                <a:schemeClr val="dk1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0" indent="0">
              <a:buClr>
                <a:schemeClr val="dk1"/>
              </a:buClr>
              <a:buNone/>
            </a:pPr>
            <a:r>
              <a:rPr lang="en" dirty="0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Go over expectations and provide examples.</a:t>
            </a:r>
            <a:endParaRPr dirty="0">
              <a:solidFill>
                <a:schemeClr val="dk1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0" indent="0">
              <a:buClr>
                <a:schemeClr val="dk1"/>
              </a:buClr>
              <a:buNone/>
            </a:pPr>
            <a:r>
              <a:rPr lang="en" dirty="0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(3 Minutes) </a:t>
            </a:r>
            <a:endParaRPr dirty="0">
              <a:solidFill>
                <a:schemeClr val="dk1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433ad5932b_0_13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r>
              <a:rPr lang="en" dirty="0">
                <a:latin typeface="Chelsea Market"/>
                <a:ea typeface="Chelsea Market"/>
                <a:cs typeface="Chelsea Market"/>
                <a:sym typeface="Chelsea Market"/>
              </a:rPr>
              <a:t>(7 Minutes)- Discuss with group</a:t>
            </a:r>
            <a:endParaRPr dirty="0"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0" indent="0">
              <a:buNone/>
            </a:pPr>
            <a:r>
              <a:rPr lang="en" dirty="0">
                <a:latin typeface="Chelsea Market"/>
                <a:ea typeface="Chelsea Market"/>
                <a:cs typeface="Chelsea Market"/>
                <a:sym typeface="Chelsea Market"/>
              </a:rPr>
              <a:t>Key Words- (2 Minutes) </a:t>
            </a:r>
            <a:endParaRPr dirty="0"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0" indent="0">
              <a:buNone/>
            </a:pPr>
            <a:r>
              <a:rPr lang="en" dirty="0">
                <a:latin typeface="Chelsea Market"/>
                <a:ea typeface="Chelsea Market"/>
                <a:cs typeface="Chelsea Market"/>
                <a:sym typeface="Chelsea Market"/>
              </a:rPr>
              <a:t>Key Concepts (3 minutes) </a:t>
            </a:r>
            <a:endParaRPr dirty="0"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0" indent="0">
              <a:buNone/>
            </a:pPr>
            <a:endParaRPr dirty="0"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sp>
        <p:nvSpPr>
          <p:cNvPr id="114" name="Google Shape;114;g1433ad5932b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96913"/>
            <a:ext cx="6199187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433ad5932b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1433ad5932b_0_77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r>
              <a:rPr lang="en" dirty="0">
                <a:latin typeface="Chelsea Market"/>
                <a:ea typeface="Chelsea Market"/>
                <a:cs typeface="Chelsea Market"/>
                <a:sym typeface="Chelsea Market"/>
              </a:rPr>
              <a:t>Read </a:t>
            </a:r>
            <a:r>
              <a:rPr lang="en" u="sng" dirty="0">
                <a:solidFill>
                  <a:schemeClr val="hlink"/>
                </a:solidFill>
                <a:latin typeface="Chelsea Market"/>
                <a:ea typeface="Chelsea Market"/>
                <a:cs typeface="Chelsea Market"/>
                <a:sym typeface="Chelsea Market"/>
                <a:hlinkClick r:id="rId3"/>
              </a:rPr>
              <a:t>story</a:t>
            </a:r>
            <a:r>
              <a:rPr lang="en" dirty="0">
                <a:latin typeface="Chelsea Market"/>
                <a:ea typeface="Chelsea Market"/>
                <a:cs typeface="Chelsea Market"/>
                <a:sym typeface="Chelsea Market"/>
              </a:rPr>
              <a:t> and stop to process.  (15 Minutes) </a:t>
            </a:r>
            <a:endParaRPr dirty="0"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10325" cy="36052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7972" indent="0">
              <a:buNone/>
            </a:pPr>
            <a:r>
              <a:rPr lang="en-US"/>
              <a:t>Brain Break</a:t>
            </a:r>
          </a:p>
        </p:txBody>
      </p:sp>
    </p:spTree>
    <p:extLst>
      <p:ext uri="{BB962C8B-B14F-4D97-AF65-F5344CB8AC3E}">
        <p14:creationId xmlns:p14="http://schemas.microsoft.com/office/powerpoint/2010/main" val="24015640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f6b198058f_0_64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r>
              <a:rPr lang="en" u="sng" dirty="0">
                <a:solidFill>
                  <a:schemeClr val="hlink"/>
                </a:solidFill>
                <a:latin typeface="Chelsea Market"/>
                <a:ea typeface="Chelsea Market"/>
                <a:cs typeface="Chelsea Market"/>
                <a:sym typeface="Chelsea Market"/>
                <a:hlinkClick r:id="rId3"/>
              </a:rPr>
              <a:t>Problem Solving Card Deck</a:t>
            </a:r>
            <a:r>
              <a:rPr lang="en" dirty="0">
                <a:latin typeface="Chelsea Market"/>
                <a:ea typeface="Chelsea Market"/>
                <a:cs typeface="Chelsea Market"/>
                <a:sym typeface="Chelsea Market"/>
              </a:rPr>
              <a:t> (10 Minutes) </a:t>
            </a:r>
            <a:endParaRPr dirty="0"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0" indent="0">
              <a:buNone/>
            </a:pPr>
            <a:r>
              <a:rPr lang="en" dirty="0">
                <a:latin typeface="Chelsea Market"/>
                <a:ea typeface="Chelsea Market"/>
                <a:cs typeface="Chelsea Market"/>
                <a:sym typeface="Chelsea Market"/>
              </a:rPr>
              <a:t>Directions:  </a:t>
            </a:r>
            <a:endParaRPr dirty="0"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465887" indent="-304121">
              <a:buFont typeface="Chelsea Market"/>
              <a:buAutoNum type="arabicParenR"/>
            </a:pPr>
            <a:r>
              <a:rPr lang="en" dirty="0">
                <a:latin typeface="Chelsea Market"/>
                <a:ea typeface="Chelsea Market"/>
                <a:cs typeface="Chelsea Market"/>
                <a:sym typeface="Chelsea Market"/>
              </a:rPr>
              <a:t>Go over each problem solving strategy and explain specific instances where that strategy may be useful.  </a:t>
            </a:r>
            <a:endParaRPr dirty="0"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465887" indent="-304121">
              <a:buFont typeface="Chelsea Market"/>
              <a:buAutoNum type="arabicParenR"/>
            </a:pPr>
            <a:r>
              <a:rPr lang="en" dirty="0">
                <a:latin typeface="Chelsea Market"/>
                <a:ea typeface="Chelsea Market"/>
                <a:cs typeface="Chelsea Market"/>
                <a:sym typeface="Chelsea Market"/>
              </a:rPr>
              <a:t>Have students fill their name into the blank and complete the blank card by drawing a picture or writing their favorite problem- solving strategy.  </a:t>
            </a:r>
            <a:endParaRPr dirty="0"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465887" indent="-304121">
              <a:buFont typeface="Chelsea Market"/>
              <a:buAutoNum type="arabicParenR"/>
            </a:pPr>
            <a:r>
              <a:rPr lang="en" dirty="0">
                <a:latin typeface="Chelsea Market"/>
                <a:ea typeface="Chelsea Market"/>
                <a:cs typeface="Chelsea Market"/>
                <a:sym typeface="Chelsea Market"/>
              </a:rPr>
              <a:t>If there is time, have students cut the cards out and staple them together in a “book” form.</a:t>
            </a:r>
            <a:endParaRPr dirty="0"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465887" indent="-304121">
              <a:buFont typeface="Chelsea Market"/>
              <a:buAutoNum type="arabicParenR"/>
            </a:pPr>
            <a:r>
              <a:rPr lang="en" dirty="0">
                <a:latin typeface="Chelsea Market"/>
                <a:ea typeface="Chelsea Market"/>
                <a:cs typeface="Chelsea Market"/>
                <a:sym typeface="Chelsea Market"/>
              </a:rPr>
              <a:t>Encourage students to put these in a safe place to use anytime!  </a:t>
            </a:r>
            <a:endParaRPr dirty="0"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sp>
        <p:nvSpPr>
          <p:cNvPr id="123" name="Google Shape;123;gf6b198058f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96913"/>
            <a:ext cx="6199187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428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dt" idx="10"/>
          </p:nvPr>
        </p:nvSpPr>
        <p:spPr>
          <a:xfrm>
            <a:off x="838200" y="4800601"/>
            <a:ext cx="2057400" cy="2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ftr" idx="11"/>
          </p:nvPr>
        </p:nvSpPr>
        <p:spPr>
          <a:xfrm>
            <a:off x="2931645" y="4800601"/>
            <a:ext cx="4663500" cy="2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7627346" y="4800601"/>
            <a:ext cx="831000" cy="2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lnSpcReduction="10000"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body" idx="1"/>
          </p:nvPr>
        </p:nvSpPr>
        <p:spPr>
          <a:xfrm>
            <a:off x="838200" y="1276350"/>
            <a:ext cx="7620000" cy="3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7500" algn="l" rtl="0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0480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838200" y="57150"/>
            <a:ext cx="7620000" cy="10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Tex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1"/>
            <a:ext cx="9144000" cy="516314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noProof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1"/>
            <a:ext cx="9144001" cy="5163143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050" noProof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1998471" y="-1998470"/>
            <a:ext cx="5147058" cy="9144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75" y="407194"/>
            <a:ext cx="8410575" cy="461665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2400" b="1" spc="-53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9150" y="4736307"/>
            <a:ext cx="304800" cy="273844"/>
          </a:xfrm>
        </p:spPr>
        <p:txBody>
          <a:bodyPr/>
          <a:lstStyle>
            <a:lvl1pPr>
              <a:defRPr sz="75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374542" y="-241991"/>
            <a:ext cx="401648" cy="483982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noProof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noProof="0"/>
            </a:p>
          </p:txBody>
        </p:sp>
      </p:grp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03618670-D1E4-466C-BDB5-FC890AC314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3375" y="1219039"/>
            <a:ext cx="5038725" cy="3069932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450"/>
              </a:spcBef>
              <a:spcAft>
                <a:spcPts val="300"/>
              </a:spcAft>
              <a:defRPr sz="12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450"/>
              </a:spcBef>
              <a:spcAft>
                <a:spcPts val="300"/>
              </a:spcAft>
              <a:defRPr sz="105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450"/>
              </a:spcBef>
              <a:spcAft>
                <a:spcPts val="300"/>
              </a:spcAft>
              <a:defRPr sz="9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>
              <a:defRPr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2966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B6D7A8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9" r:id="rId11"/>
    <p:sldLayoutId id="2147483661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2.xml"/><Relationship Id="rId1" Type="http://schemas.openxmlformats.org/officeDocument/2006/relationships/video" Target="https://www.youtube.com/embed/u-A3nCIvUGs?feature=oembed" TargetMode="Externa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hyperlink" Target="https://www.yout-ube.com/watch?v=73_CalI6T88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video" Target="https://www.youtube.com/embed/c9YiakkdS8k?feature=oembed" TargetMode="Externa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.png"/><Relationship Id="rId4" Type="http://schemas.openxmlformats.org/officeDocument/2006/relationships/hyperlink" Target="https://docs.google.com/document/d/1VAH6JPpe5FjXxNj8tlLW-17DmCUI0Sv_/edit?usp=sharing&amp;ouid=103153932147825378281&amp;rtpof=true&amp;sd=true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subTitle" idx="1"/>
          </p:nvPr>
        </p:nvSpPr>
        <p:spPr>
          <a:xfrm>
            <a:off x="2539050" y="899550"/>
            <a:ext cx="4392000" cy="14178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 dirty="0">
                <a:latin typeface="Chelsea Market"/>
                <a:ea typeface="Chelsea Market"/>
                <a:cs typeface="Chelsea Market"/>
                <a:sym typeface="Chelsea Market"/>
              </a:rPr>
              <a:t>Friendship Unit 2</a:t>
            </a:r>
            <a:r>
              <a:rPr lang="en" b="1" u="sng" baseline="30000" dirty="0">
                <a:latin typeface="Chelsea Market"/>
                <a:ea typeface="Chelsea Market"/>
                <a:cs typeface="Chelsea Market"/>
                <a:sym typeface="Chelsea Market"/>
              </a:rPr>
              <a:t>nd</a:t>
            </a:r>
            <a:r>
              <a:rPr lang="en" b="1" u="sng" dirty="0">
                <a:latin typeface="Chelsea Market"/>
                <a:ea typeface="Chelsea Market"/>
                <a:cs typeface="Chelsea Market"/>
                <a:sym typeface="Chelsea Market"/>
              </a:rPr>
              <a:t>-3</a:t>
            </a:r>
            <a:r>
              <a:rPr lang="en" b="1" u="sng" baseline="30000" dirty="0">
                <a:latin typeface="Chelsea Market"/>
                <a:ea typeface="Chelsea Market"/>
                <a:cs typeface="Chelsea Market"/>
                <a:sym typeface="Chelsea Market"/>
              </a:rPr>
              <a:t>rd</a:t>
            </a:r>
            <a:r>
              <a:rPr lang="en" b="1" u="sng" dirty="0">
                <a:latin typeface="Chelsea Market"/>
                <a:ea typeface="Chelsea Market"/>
                <a:cs typeface="Chelsea Market"/>
                <a:sym typeface="Chelsea Market"/>
              </a:rPr>
              <a:t> </a:t>
            </a:r>
            <a:endParaRPr b="1" dirty="0"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helsea Market"/>
                <a:ea typeface="Chelsea Market"/>
                <a:cs typeface="Chelsea Market"/>
                <a:sym typeface="Chelsea Market"/>
              </a:rPr>
              <a:t>Lesson #1: “I Do”</a:t>
            </a:r>
            <a:endParaRPr dirty="0"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Chelsea Market"/>
                <a:ea typeface="Chelsea Market"/>
                <a:cs typeface="Chelsea Market"/>
                <a:sym typeface="Chelsea Market"/>
              </a:rPr>
              <a:t>Friendship Foundations</a:t>
            </a:r>
            <a:endParaRPr b="1" dirty="0"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76550" y="4326800"/>
            <a:ext cx="634500" cy="63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84925" y="2489925"/>
            <a:ext cx="3621088" cy="2452075"/>
          </a:xfrm>
          <a:prstGeom prst="rect">
            <a:avLst/>
          </a:prstGeom>
          <a:noFill/>
          <a:ln w="7620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01475" y="49125"/>
            <a:ext cx="3867150" cy="99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 txBox="1">
            <a:spLocks noGrp="1"/>
          </p:cNvSpPr>
          <p:nvPr>
            <p:ph type="title"/>
          </p:nvPr>
        </p:nvSpPr>
        <p:spPr>
          <a:xfrm>
            <a:off x="3135450" y="134025"/>
            <a:ext cx="2873100" cy="5343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Century Gothic"/>
              <a:buNone/>
            </a:pPr>
            <a:r>
              <a:rPr lang="en" sz="3000" b="1">
                <a:latin typeface="Chelsea Market"/>
                <a:ea typeface="Chelsea Market"/>
                <a:cs typeface="Chelsea Market"/>
                <a:sym typeface="Chelsea Market"/>
              </a:rPr>
              <a:t>Closing</a:t>
            </a:r>
            <a:endParaRPr sz="3000" b="1"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sp>
        <p:nvSpPr>
          <p:cNvPr id="135" name="Google Shape;135;p23"/>
          <p:cNvSpPr txBox="1"/>
          <p:nvPr/>
        </p:nvSpPr>
        <p:spPr>
          <a:xfrm>
            <a:off x="4621125" y="1001688"/>
            <a:ext cx="4439700" cy="31401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1) What was your favorite part of this lesson?</a:t>
            </a:r>
            <a:endParaRPr sz="3000">
              <a:solidFill>
                <a:schemeClr val="dk1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2) What will you remember about this lesson?</a:t>
            </a:r>
            <a:endParaRPr sz="3000">
              <a:solidFill>
                <a:schemeClr val="dk1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pic>
        <p:nvPicPr>
          <p:cNvPr id="136" name="Google Shape;13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929" y="1437054"/>
            <a:ext cx="4227725" cy="2604650"/>
          </a:xfrm>
          <a:prstGeom prst="rect">
            <a:avLst/>
          </a:prstGeom>
          <a:noFill/>
          <a:ln w="76200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37" name="Google Shape;137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76550" y="4326800"/>
            <a:ext cx="634500" cy="63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30AA1-449C-235C-BB8C-533C05329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/>
              <a:t>Extras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9A9BBA-0C99-5477-2D93-32D61D317F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800" b="1" dirty="0" err="1"/>
              <a:t>BrainpopJr</a:t>
            </a:r>
            <a:r>
              <a:rPr lang="en-US" sz="1800" b="1" dirty="0"/>
              <a:t> on Clever.</a:t>
            </a:r>
          </a:p>
          <a:p>
            <a:r>
              <a:rPr lang="en-US" sz="1800" b="1" dirty="0"/>
              <a:t>Type in Friends </a:t>
            </a:r>
          </a:p>
          <a:p>
            <a:r>
              <a:rPr lang="en-US" sz="1800" b="1" dirty="0"/>
              <a:t>Watch video – 4:26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38EA34-C2B6-159D-6DEA-D47C11877018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832400" y="653123"/>
            <a:ext cx="3999900" cy="4134140"/>
          </a:xfrm>
        </p:spPr>
        <p:txBody>
          <a:bodyPr>
            <a:normAutofit/>
          </a:bodyPr>
          <a:lstStyle/>
          <a:p>
            <a:pPr marL="139700" indent="0">
              <a:buNone/>
            </a:pPr>
            <a:r>
              <a:rPr lang="en-US" sz="1800" b="1"/>
              <a:t>Winter Friendship Hokey Pokey</a:t>
            </a:r>
          </a:p>
          <a:p>
            <a:pPr marL="139700" indent="0">
              <a:buNone/>
            </a:pPr>
            <a:r>
              <a:rPr lang="en-US" sz="1800" b="1"/>
              <a:t>(see next slide)</a:t>
            </a:r>
          </a:p>
        </p:txBody>
      </p:sp>
      <p:pic>
        <p:nvPicPr>
          <p:cNvPr id="1026" name="Picture 2" descr="Image result for BrainPOP Jr From School friends">
            <a:extLst>
              <a:ext uri="{FF2B5EF4-FFF2-40B4-BE49-F238E27FC236}">
                <a16:creationId xmlns:a16="http://schemas.microsoft.com/office/drawing/2014/main" id="{29ABF798-FA95-55C9-A04F-A10986FDDD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75" y="2254063"/>
            <a:ext cx="2428875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Snoopy and Woodstock | Peanuts charlie brown snoopy, Snoopy pictures, Snoopy  love">
            <a:extLst>
              <a:ext uri="{FF2B5EF4-FFF2-40B4-BE49-F238E27FC236}">
                <a16:creationId xmlns:a16="http://schemas.microsoft.com/office/drawing/2014/main" id="{2BEFD77D-ACFD-7589-F34E-C5F29B3380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0" r="-1" b="-1"/>
          <a:stretch/>
        </p:blipFill>
        <p:spPr bwMode="auto">
          <a:xfrm>
            <a:off x="5541324" y="1618638"/>
            <a:ext cx="2428875" cy="2484073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44550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692FD-A81D-1CDD-608F-21F7965AA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00" y="89425"/>
            <a:ext cx="8520600" cy="5727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i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 </a:t>
            </a:r>
            <a:r>
              <a:rPr lang="en-US" b="1" i="0">
                <a:solidFill>
                  <a:schemeClr val="tx1"/>
                </a:solidFill>
                <a:effectLst/>
                <a:highlight>
                  <a:srgbClr val="00FFFF"/>
                </a:highlight>
                <a:latin typeface="Arial" panose="020B0604020202020204" pitchFamily="34" charset="0"/>
              </a:rPr>
              <a:t>Winter Friendship </a:t>
            </a:r>
            <a:r>
              <a:rPr lang="en-US" b="1">
                <a:solidFill>
                  <a:schemeClr val="tx1"/>
                </a:solidFill>
                <a:latin typeface="Arial" panose="020B0604020202020204" pitchFamily="34" charset="0"/>
              </a:rPr>
              <a:t>Hokey </a:t>
            </a:r>
            <a:r>
              <a:rPr lang="en-US" b="1" i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Pokey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BCE82C-A5F5-F08C-DC56-81D9A85F67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662125"/>
            <a:ext cx="8520600" cy="4299342"/>
          </a:xfrm>
        </p:spPr>
        <p:txBody>
          <a:bodyPr>
            <a:normAutofit fontScale="70000" lnSpcReduction="20000"/>
          </a:bodyPr>
          <a:lstStyle/>
          <a:p>
            <a:pPr marL="0" indent="0" rtl="0">
              <a:spcBef>
                <a:spcPts val="0"/>
              </a:spcBef>
              <a:spcAft>
                <a:spcPts val="900"/>
              </a:spcAft>
              <a:buNone/>
            </a:pPr>
            <a:br>
              <a:rPr lang="en-US" sz="2600">
                <a:solidFill>
                  <a:schemeClr val="tx1"/>
                </a:solidFill>
              </a:rPr>
            </a:br>
            <a:r>
              <a:rPr lang="en-US" sz="2600" b="1" i="0">
                <a:solidFill>
                  <a:schemeClr val="tx1"/>
                </a:solidFill>
                <a:effectLst/>
                <a:latin typeface="Chelsea Market"/>
              </a:rPr>
              <a:t>You put your right </a:t>
            </a:r>
            <a:r>
              <a:rPr lang="en-US" sz="3300" b="1" i="0">
                <a:solidFill>
                  <a:schemeClr val="tx1"/>
                </a:solidFill>
                <a:effectLst/>
                <a:highlight>
                  <a:srgbClr val="00FFFF"/>
                </a:highlight>
                <a:latin typeface="Chelsea Market"/>
              </a:rPr>
              <a:t>mitten</a:t>
            </a:r>
            <a:r>
              <a:rPr lang="en-US" sz="2600" b="1" i="0">
                <a:solidFill>
                  <a:schemeClr val="tx1"/>
                </a:solidFill>
                <a:effectLst/>
                <a:latin typeface="Chelsea Market"/>
              </a:rPr>
              <a:t> in,</a:t>
            </a:r>
          </a:p>
          <a:p>
            <a:pPr marL="0" indent="0" rtl="0">
              <a:spcBef>
                <a:spcPts val="0"/>
              </a:spcBef>
              <a:spcAft>
                <a:spcPts val="900"/>
              </a:spcAft>
              <a:buNone/>
            </a:pPr>
            <a:br>
              <a:rPr lang="en-US" sz="2600" b="1">
                <a:solidFill>
                  <a:schemeClr val="tx1"/>
                </a:solidFill>
                <a:latin typeface="Chelsea Market"/>
              </a:rPr>
            </a:br>
            <a:r>
              <a:rPr lang="en-US" sz="2600" b="1" i="0">
                <a:solidFill>
                  <a:schemeClr val="tx1"/>
                </a:solidFill>
                <a:effectLst/>
                <a:latin typeface="Chelsea Market"/>
              </a:rPr>
              <a:t>You take your right mitten out.</a:t>
            </a:r>
          </a:p>
          <a:p>
            <a:pPr marL="0" indent="0" rtl="0">
              <a:spcBef>
                <a:spcPts val="0"/>
              </a:spcBef>
              <a:spcAft>
                <a:spcPts val="900"/>
              </a:spcAft>
              <a:buNone/>
            </a:pPr>
            <a:br>
              <a:rPr lang="en-US" sz="2600" b="1">
                <a:solidFill>
                  <a:schemeClr val="tx1"/>
                </a:solidFill>
                <a:latin typeface="Chelsea Market"/>
              </a:rPr>
            </a:br>
            <a:r>
              <a:rPr lang="en-US" sz="2600" b="1" i="0">
                <a:solidFill>
                  <a:schemeClr val="tx1"/>
                </a:solidFill>
                <a:effectLst/>
                <a:latin typeface="Chelsea Market"/>
              </a:rPr>
              <a:t>You put your right mitten in,</a:t>
            </a:r>
          </a:p>
          <a:p>
            <a:pPr marL="0" indent="0" rtl="0">
              <a:spcBef>
                <a:spcPts val="0"/>
              </a:spcBef>
              <a:spcAft>
                <a:spcPts val="900"/>
              </a:spcAft>
              <a:buNone/>
            </a:pPr>
            <a:br>
              <a:rPr lang="en-US" sz="2600" b="1">
                <a:solidFill>
                  <a:schemeClr val="tx1"/>
                </a:solidFill>
                <a:latin typeface="Chelsea Market"/>
              </a:rPr>
            </a:br>
            <a:r>
              <a:rPr lang="en-US" sz="2600" b="1" i="0">
                <a:solidFill>
                  <a:schemeClr val="tx1"/>
                </a:solidFill>
                <a:effectLst/>
                <a:latin typeface="Chelsea Market"/>
              </a:rPr>
              <a:t>And you shake it all about.</a:t>
            </a:r>
          </a:p>
          <a:p>
            <a:pPr marL="0" indent="0" rtl="0">
              <a:spcBef>
                <a:spcPts val="0"/>
              </a:spcBef>
              <a:spcAft>
                <a:spcPts val="900"/>
              </a:spcAft>
              <a:buNone/>
            </a:pPr>
            <a:br>
              <a:rPr lang="en-US" sz="2600" b="1">
                <a:solidFill>
                  <a:schemeClr val="tx1"/>
                </a:solidFill>
                <a:latin typeface="Chelsea Market"/>
              </a:rPr>
            </a:br>
            <a:r>
              <a:rPr lang="en-US" sz="2600" b="1" i="0" u="none" strike="noStrike">
                <a:solidFill>
                  <a:schemeClr val="tx1"/>
                </a:solidFill>
                <a:effectLst/>
                <a:latin typeface="Chelsea Market"/>
              </a:rPr>
              <a:t>You wave at all your friends and turn yourself around, </a:t>
            </a:r>
            <a:endParaRPr lang="en-US" sz="2600" b="1">
              <a:solidFill>
                <a:schemeClr val="tx1"/>
              </a:solidFill>
              <a:latin typeface="Chelsea Market"/>
            </a:endParaRPr>
          </a:p>
          <a:p>
            <a:pPr marL="0" indent="0" rtl="0"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2600" b="1" i="0" u="none" strike="noStrike">
                <a:solidFill>
                  <a:schemeClr val="tx1"/>
                </a:solidFill>
                <a:effectLst/>
                <a:latin typeface="Chelsea Market"/>
              </a:rPr>
              <a:t>That's what friendships about! </a:t>
            </a:r>
            <a:endParaRPr lang="en-US" sz="2600" b="1">
              <a:solidFill>
                <a:schemeClr val="tx1"/>
              </a:solidFill>
              <a:effectLst/>
              <a:latin typeface="Chelsea Market"/>
            </a:endParaRPr>
          </a:p>
          <a:p>
            <a:pPr marL="114300" indent="0">
              <a:buNone/>
            </a:pPr>
            <a:br>
              <a:rPr lang="en-US"/>
            </a:br>
            <a:r>
              <a:rPr lang="en-US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(Repeat with left mitten, right </a:t>
            </a:r>
            <a:r>
              <a:rPr lang="en-US" b="0" i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Arial" panose="020B0604020202020204" pitchFamily="34" charset="0"/>
              </a:rPr>
              <a:t>boot</a:t>
            </a:r>
            <a:r>
              <a:rPr lang="en-US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left boot, </a:t>
            </a:r>
            <a:r>
              <a:rPr lang="en-US" b="0" i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Arial" panose="020B0604020202020204" pitchFamily="34" charset="0"/>
              </a:rPr>
              <a:t>warm hat, </a:t>
            </a:r>
            <a:r>
              <a:rPr lang="en-US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&amp; </a:t>
            </a:r>
            <a:r>
              <a:rPr lang="en-US" b="0" i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Arial" panose="020B0604020202020204" pitchFamily="34" charset="0"/>
              </a:rPr>
              <a:t>snowsuit)</a:t>
            </a:r>
            <a:endParaRPr lang="en-US">
              <a:highlight>
                <a:srgbClr val="00FFFF"/>
              </a:highlight>
            </a:endParaRPr>
          </a:p>
        </p:txBody>
      </p:sp>
      <p:pic>
        <p:nvPicPr>
          <p:cNvPr id="4" name="Picture 2" descr="Snoopy and Woodstock | Peanuts charlie brown snoopy, Snoopy pictures, Snoopy  love">
            <a:extLst>
              <a:ext uri="{FF2B5EF4-FFF2-40B4-BE49-F238E27FC236}">
                <a16:creationId xmlns:a16="http://schemas.microsoft.com/office/drawing/2014/main" id="{63499FCC-8F36-577D-B433-782527FE35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0" r="-1" b="-1"/>
          <a:stretch/>
        </p:blipFill>
        <p:spPr bwMode="auto">
          <a:xfrm>
            <a:off x="4350300" y="887692"/>
            <a:ext cx="2236767" cy="2287599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4033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875C19A-1AAE-476A-A316-A2CF92D76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75" y="400051"/>
            <a:ext cx="8410575" cy="461665"/>
          </a:xfrm>
        </p:spPr>
        <p:txBody>
          <a:bodyPr/>
          <a:lstStyle/>
          <a:p>
            <a:r>
              <a:rPr lang="en-US"/>
              <a:t>Brain Break Time!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F2BC084-E6DB-4DE7-B309-042A85EBA7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3375" y="1219039"/>
            <a:ext cx="5038725" cy="3415105"/>
          </a:xfrm>
        </p:spPr>
        <p:txBody>
          <a:bodyPr/>
          <a:lstStyle/>
          <a:p>
            <a:pPr marL="0" indent="0">
              <a:buNone/>
            </a:pPr>
            <a:endParaRPr lang="en-US" sz="2400"/>
          </a:p>
          <a:p>
            <a:pPr marL="0" indent="0">
              <a:buNone/>
            </a:pPr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9800F6-D571-48C4-8466-12AA1ADB6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C263D6C4-4840-40CC-AC84-17E24B3B7BDE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3" name="Online Media 2" title="&quot;Bouncing Time!&quot; Dance Song 🐰 | Brain Break | Danny Go! Songs for Kids">
            <a:hlinkClick r:id="" action="ppaction://media"/>
            <a:extLst>
              <a:ext uri="{FF2B5EF4-FFF2-40B4-BE49-F238E27FC236}">
                <a16:creationId xmlns:a16="http://schemas.microsoft.com/office/drawing/2014/main" id="{76BE7FAC-D956-4274-686A-45D1BD8D53A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33375" y="945136"/>
            <a:ext cx="8341899" cy="3995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954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>
            <a:spLocks noGrp="1"/>
          </p:cNvSpPr>
          <p:nvPr>
            <p:ph type="ctrTitle"/>
          </p:nvPr>
        </p:nvSpPr>
        <p:spPr>
          <a:xfrm>
            <a:off x="2312475" y="210250"/>
            <a:ext cx="4821300" cy="6912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latin typeface="Chelsea Market"/>
                <a:ea typeface="Chelsea Market"/>
                <a:cs typeface="Chelsea Market"/>
                <a:sym typeface="Chelsea Market"/>
              </a:rPr>
              <a:t>Lesson Expectations</a:t>
            </a:r>
            <a:endParaRPr sz="3000" b="1"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pic>
        <p:nvPicPr>
          <p:cNvPr id="87" name="Google Shape;8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76550" y="4326800"/>
            <a:ext cx="634500" cy="634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732D008-D8D1-659F-9F53-D8106EBB87E5}"/>
              </a:ext>
            </a:extLst>
          </p:cNvPr>
          <p:cNvSpPr txBox="1"/>
          <p:nvPr/>
        </p:nvSpPr>
        <p:spPr>
          <a:xfrm>
            <a:off x="880533" y="1185333"/>
            <a:ext cx="7496017" cy="34163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i="0" u="none" strike="noStrike" dirty="0">
                <a:solidFill>
                  <a:srgbClr val="000000"/>
                </a:solidFill>
                <a:effectLst/>
                <a:latin typeface="Chelsea Market"/>
              </a:rPr>
              <a:t>Students will demonstrate an understanding of the key concepts of “friend qualities/characteristics” and </a:t>
            </a:r>
            <a:r>
              <a:rPr lang="en-US" sz="2400" dirty="0">
                <a:latin typeface="Chelsea Market"/>
              </a:rPr>
              <a:t>conflict</a:t>
            </a:r>
            <a:r>
              <a:rPr lang="en-US" sz="2400" i="0" u="none" strike="noStrike" dirty="0">
                <a:solidFill>
                  <a:srgbClr val="000000"/>
                </a:solidFill>
                <a:effectLst/>
                <a:latin typeface="Chelsea Market"/>
              </a:rPr>
              <a:t>.”  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</a:pPr>
            <a:endParaRPr lang="en-US" sz="2400" i="0" u="none" strike="noStrike" dirty="0">
              <a:solidFill>
                <a:srgbClr val="000000"/>
              </a:solidFill>
              <a:effectLst/>
              <a:latin typeface="Chelsea Market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helsea Market"/>
              </a:rPr>
              <a:t>Students will identify characteristics of a good friend/healthy friendship. </a:t>
            </a:r>
            <a:endParaRPr lang="en-US" sz="2400" i="0" u="none" strike="noStrike" dirty="0">
              <a:solidFill>
                <a:srgbClr val="000000"/>
              </a:solidFill>
              <a:effectLst/>
              <a:latin typeface="Chelsea Market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</a:pPr>
            <a:endParaRPr lang="en-US" sz="2400" i="0" u="none" strike="noStrike" dirty="0">
              <a:solidFill>
                <a:srgbClr val="000000"/>
              </a:solidFill>
              <a:effectLst/>
              <a:latin typeface="Chelsea Market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2400" i="0" u="none" strike="noStrike" dirty="0">
                <a:solidFill>
                  <a:srgbClr val="000000"/>
                </a:solidFill>
                <a:effectLst/>
                <a:latin typeface="Chelsea Market"/>
              </a:rPr>
              <a:t>Students will gain exposure to preliminar</a:t>
            </a:r>
            <a:r>
              <a:rPr lang="en-US" sz="2400" dirty="0">
                <a:latin typeface="Chelsea Market"/>
              </a:rPr>
              <a:t>y conflict-resolution concepts/strategies and how to navigate challenging friendship dynamics. </a:t>
            </a:r>
            <a:endParaRPr lang="en-US" sz="2400" i="0" u="none" strike="noStrike" dirty="0">
              <a:solidFill>
                <a:srgbClr val="000000"/>
              </a:solidFill>
              <a:effectLst/>
              <a:latin typeface="Chelsea Marke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ctrTitle"/>
          </p:nvPr>
        </p:nvSpPr>
        <p:spPr>
          <a:xfrm>
            <a:off x="782550" y="84175"/>
            <a:ext cx="7578900" cy="6327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latin typeface="Chelsea Market"/>
                <a:ea typeface="Chelsea Market"/>
                <a:cs typeface="Chelsea Market"/>
                <a:sym typeface="Chelsea Market"/>
              </a:rPr>
              <a:t>Agenda:  What are we doing today? </a:t>
            </a:r>
            <a:endParaRPr sz="3000" b="1"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15000" y="4450625"/>
            <a:ext cx="634500" cy="63450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 txBox="1"/>
          <p:nvPr/>
        </p:nvSpPr>
        <p:spPr>
          <a:xfrm>
            <a:off x="94500" y="804750"/>
            <a:ext cx="8955000" cy="17670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u="sng">
                <a:latin typeface="Chelsea Market"/>
                <a:ea typeface="Chelsea Market"/>
                <a:cs typeface="Chelsea Market"/>
                <a:sym typeface="Chelsea Market"/>
              </a:rPr>
              <a:t>I Do</a:t>
            </a:r>
            <a:endParaRPr sz="2400" b="1" u="sng"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Font typeface="Chelsea Market"/>
              <a:buChar char="●"/>
            </a:pPr>
            <a:r>
              <a:rPr lang="en" sz="2300" b="1">
                <a:latin typeface="Chelsea Market"/>
                <a:ea typeface="Chelsea Market"/>
                <a:cs typeface="Chelsea Market"/>
                <a:sym typeface="Chelsea Market"/>
              </a:rPr>
              <a:t>Discussion:</a:t>
            </a:r>
            <a:r>
              <a:rPr lang="en" sz="2300">
                <a:latin typeface="Chelsea Market"/>
                <a:ea typeface="Chelsea Market"/>
                <a:cs typeface="Chelsea Market"/>
                <a:sym typeface="Chelsea Market"/>
              </a:rPr>
              <a:t>  Key words/ concepts</a:t>
            </a:r>
          </a:p>
          <a:p>
            <a:pPr marL="457200" indent="-374650">
              <a:buSzPts val="2300"/>
              <a:buFont typeface="Chelsea Market"/>
              <a:buChar char="●"/>
            </a:pPr>
            <a:r>
              <a:rPr lang="en-US" sz="2300" b="1">
                <a:latin typeface="Chelsea Market"/>
                <a:ea typeface="Chelsea Market"/>
                <a:cs typeface="Chelsea Market"/>
                <a:sym typeface="Chelsea Market"/>
              </a:rPr>
              <a:t>Story/ Book:</a:t>
            </a:r>
            <a:r>
              <a:rPr lang="en-US" sz="2300">
                <a:latin typeface="Chelsea Market"/>
                <a:ea typeface="Chelsea Market"/>
                <a:cs typeface="Chelsea Market"/>
                <a:sym typeface="Chelsea Market"/>
              </a:rPr>
              <a:t>  Making Friends Is an Art By:  Julia Cook</a:t>
            </a:r>
            <a:endParaRPr sz="2300"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Font typeface="Chelsea Market"/>
              <a:buChar char="●"/>
            </a:pPr>
            <a:r>
              <a:rPr lang="en" sz="2300" b="1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Activity:</a:t>
            </a:r>
            <a:r>
              <a:rPr lang="en" sz="2300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 </a:t>
            </a:r>
            <a:r>
              <a:rPr lang="en" sz="2300">
                <a:latin typeface="Chelsea Market"/>
                <a:ea typeface="Chelsea Market"/>
                <a:cs typeface="Chelsea Market"/>
                <a:sym typeface="Chelsea Market"/>
              </a:rPr>
              <a:t>Problem Solving Card Deck</a:t>
            </a:r>
            <a:endParaRPr sz="2300"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sp>
        <p:nvSpPr>
          <p:cNvPr id="79" name="Google Shape;79;p16"/>
          <p:cNvSpPr txBox="1"/>
          <p:nvPr/>
        </p:nvSpPr>
        <p:spPr>
          <a:xfrm>
            <a:off x="3009775" y="2812225"/>
            <a:ext cx="3107400" cy="19086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BBB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>
                <a:latin typeface="Chelsea Market"/>
                <a:ea typeface="Chelsea Market"/>
                <a:cs typeface="Chelsea Market"/>
                <a:sym typeface="Chelsea Market"/>
              </a:rPr>
              <a:t>Key Words</a:t>
            </a:r>
            <a:endParaRPr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helsea Market"/>
              <a:buChar char="●"/>
            </a:pPr>
            <a:r>
              <a:rPr lang="en">
                <a:latin typeface="Chelsea Market"/>
                <a:ea typeface="Chelsea Market"/>
                <a:cs typeface="Chelsea Market"/>
                <a:sym typeface="Chelsea Market"/>
              </a:rPr>
              <a:t>Friendship Qualities/ Characteristics</a:t>
            </a:r>
            <a:endParaRPr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helsea Market"/>
              <a:buChar char="●"/>
            </a:pPr>
            <a:r>
              <a:rPr lang="en">
                <a:latin typeface="Chelsea Market"/>
                <a:ea typeface="Chelsea Market"/>
                <a:cs typeface="Chelsea Market"/>
                <a:sym typeface="Chelsea Market"/>
              </a:rPr>
              <a:t>Conflict</a:t>
            </a:r>
            <a:endParaRPr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>
                <a:latin typeface="Chelsea Market"/>
                <a:ea typeface="Chelsea Market"/>
                <a:cs typeface="Chelsea Market"/>
                <a:sym typeface="Chelsea Market"/>
              </a:rPr>
              <a:t>Key Concepts</a:t>
            </a:r>
            <a:endParaRPr b="1" u="sng"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helsea Market"/>
              <a:buChar char="●"/>
            </a:pPr>
            <a:r>
              <a:rPr lang="en">
                <a:latin typeface="Chelsea Market"/>
                <a:ea typeface="Chelsea Market"/>
                <a:cs typeface="Chelsea Market"/>
                <a:sym typeface="Chelsea Market"/>
              </a:rPr>
              <a:t>How do we make friends?</a:t>
            </a:r>
            <a:endParaRPr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helsea Market"/>
              <a:buChar char="●"/>
            </a:pPr>
            <a:r>
              <a:rPr lang="en">
                <a:latin typeface="Chelsea Market"/>
                <a:ea typeface="Chelsea Market"/>
                <a:cs typeface="Chelsea Market"/>
                <a:sym typeface="Chelsea Market"/>
              </a:rPr>
              <a:t>What are some ways to be a good friend?  </a:t>
            </a:r>
            <a:endParaRPr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pic>
        <p:nvPicPr>
          <p:cNvPr id="80" name="Google Shape;8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2550" y="2778700"/>
            <a:ext cx="1982258" cy="1975650"/>
          </a:xfrm>
          <a:prstGeom prst="rect">
            <a:avLst/>
          </a:prstGeom>
          <a:noFill/>
          <a:ln w="7620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25475" y="2821388"/>
            <a:ext cx="1881225" cy="1890270"/>
          </a:xfrm>
          <a:prstGeom prst="rect">
            <a:avLst/>
          </a:prstGeom>
          <a:noFill/>
          <a:ln w="76200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>
            <a:spLocks noGrp="1"/>
          </p:cNvSpPr>
          <p:nvPr>
            <p:ph type="ctrTitle"/>
          </p:nvPr>
        </p:nvSpPr>
        <p:spPr>
          <a:xfrm>
            <a:off x="2312475" y="210250"/>
            <a:ext cx="4821300" cy="6912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latin typeface="Chelsea Market"/>
                <a:ea typeface="Chelsea Market"/>
                <a:cs typeface="Chelsea Market"/>
                <a:sym typeface="Chelsea Market"/>
              </a:rPr>
              <a:t>Lesson Expectations</a:t>
            </a:r>
            <a:endParaRPr sz="3000" b="1"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pic>
        <p:nvPicPr>
          <p:cNvPr id="102" name="Google Shape;10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76550" y="4326800"/>
            <a:ext cx="634500" cy="634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9"/>
          <p:cNvSpPr txBox="1">
            <a:spLocks noGrp="1"/>
          </p:cNvSpPr>
          <p:nvPr>
            <p:ph type="ctrTitle"/>
          </p:nvPr>
        </p:nvSpPr>
        <p:spPr>
          <a:xfrm>
            <a:off x="366175" y="1260575"/>
            <a:ext cx="6080100" cy="31578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helsea Market"/>
              <a:buChar char="●"/>
            </a:pPr>
            <a:r>
              <a:rPr lang="en" sz="2400" b="1">
                <a:latin typeface="Chelsea Market"/>
                <a:ea typeface="Chelsea Market"/>
                <a:cs typeface="Chelsea Market"/>
                <a:sym typeface="Chelsea Market"/>
              </a:rPr>
              <a:t>S:</a:t>
            </a:r>
            <a:r>
              <a:rPr lang="en" sz="1800" b="1">
                <a:latin typeface="Chelsea Market"/>
                <a:ea typeface="Chelsea Market"/>
                <a:cs typeface="Chelsea Market"/>
                <a:sym typeface="Chelsea Market"/>
              </a:rPr>
              <a:t>  </a:t>
            </a:r>
            <a:r>
              <a:rPr lang="en" sz="1800">
                <a:latin typeface="Chelsea Market"/>
                <a:ea typeface="Chelsea Market"/>
                <a:cs typeface="Chelsea Market"/>
                <a:sym typeface="Chelsea Market"/>
              </a:rPr>
              <a:t>“</a:t>
            </a:r>
            <a:r>
              <a:rPr lang="en" sz="2400" b="1" u="sng">
                <a:latin typeface="Chelsea Market"/>
                <a:ea typeface="Chelsea Market"/>
                <a:cs typeface="Chelsea Market"/>
                <a:sym typeface="Chelsea Market"/>
              </a:rPr>
              <a:t>S</a:t>
            </a:r>
            <a:r>
              <a:rPr lang="en" sz="1800">
                <a:latin typeface="Chelsea Market"/>
                <a:ea typeface="Chelsea Market"/>
                <a:cs typeface="Chelsea Market"/>
                <a:sym typeface="Chelsea Market"/>
              </a:rPr>
              <a:t>itting Mountain” position!  “Mountain Peak” (head) is high in the sky and “Mountain Valleys” (bottom and feet) are grounded.  </a:t>
            </a:r>
            <a:endParaRPr sz="1800"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helsea Market"/>
              <a:buChar char="●"/>
            </a:pPr>
            <a:r>
              <a:rPr lang="en" sz="2400" b="1">
                <a:latin typeface="Chelsea Market"/>
                <a:ea typeface="Chelsea Market"/>
                <a:cs typeface="Chelsea Market"/>
                <a:sym typeface="Chelsea Market"/>
              </a:rPr>
              <a:t>L:</a:t>
            </a:r>
            <a:r>
              <a:rPr lang="en" sz="3000" b="1">
                <a:latin typeface="Chelsea Market"/>
                <a:ea typeface="Chelsea Market"/>
                <a:cs typeface="Chelsea Market"/>
                <a:sym typeface="Chelsea Market"/>
              </a:rPr>
              <a:t>  </a:t>
            </a:r>
            <a:r>
              <a:rPr lang="en" sz="2400" b="1" u="sng">
                <a:latin typeface="Chelsea Market"/>
                <a:ea typeface="Chelsea Market"/>
                <a:cs typeface="Chelsea Market"/>
                <a:sym typeface="Chelsea Market"/>
              </a:rPr>
              <a:t>L</a:t>
            </a:r>
            <a:r>
              <a:rPr lang="en" sz="1800">
                <a:latin typeface="Chelsea Market"/>
                <a:ea typeface="Chelsea Market"/>
                <a:cs typeface="Chelsea Market"/>
                <a:sym typeface="Chelsea Market"/>
              </a:rPr>
              <a:t>istening!</a:t>
            </a:r>
            <a:endParaRPr sz="1800"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helsea Market"/>
              <a:buChar char="●"/>
            </a:pPr>
            <a:r>
              <a:rPr lang="en" sz="2400" b="1">
                <a:latin typeface="Chelsea Market"/>
                <a:ea typeface="Chelsea Market"/>
                <a:cs typeface="Chelsea Market"/>
                <a:sym typeface="Chelsea Market"/>
              </a:rPr>
              <a:t>A:</a:t>
            </a:r>
            <a:r>
              <a:rPr lang="en" sz="3000" b="1">
                <a:latin typeface="Chelsea Market"/>
                <a:ea typeface="Chelsea Market"/>
                <a:cs typeface="Chelsea Market"/>
                <a:sym typeface="Chelsea Market"/>
              </a:rPr>
              <a:t> </a:t>
            </a:r>
            <a:r>
              <a:rPr lang="en" sz="1800" b="1">
                <a:latin typeface="Chelsea Market"/>
                <a:ea typeface="Chelsea Market"/>
                <a:cs typeface="Chelsea Market"/>
                <a:sym typeface="Chelsea Market"/>
              </a:rPr>
              <a:t> </a:t>
            </a:r>
            <a:r>
              <a:rPr lang="en" sz="2400" b="1" u="sng">
                <a:latin typeface="Chelsea Market"/>
                <a:ea typeface="Chelsea Market"/>
                <a:cs typeface="Chelsea Market"/>
                <a:sym typeface="Chelsea Market"/>
              </a:rPr>
              <a:t>A</a:t>
            </a:r>
            <a:r>
              <a:rPr lang="en" sz="1800">
                <a:latin typeface="Chelsea Market"/>
                <a:ea typeface="Chelsea Market"/>
                <a:cs typeface="Chelsea Market"/>
                <a:sym typeface="Chelsea Market"/>
              </a:rPr>
              <a:t>ttention! (This is different than listening.)  </a:t>
            </a:r>
            <a:endParaRPr sz="1800"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helsea Market"/>
              <a:buChar char="●"/>
            </a:pPr>
            <a:r>
              <a:rPr lang="en" sz="2400" b="1">
                <a:latin typeface="Chelsea Market"/>
                <a:ea typeface="Chelsea Market"/>
                <a:cs typeface="Chelsea Market"/>
                <a:sym typeface="Chelsea Market"/>
              </a:rPr>
              <a:t>N: </a:t>
            </a:r>
            <a:r>
              <a:rPr lang="en" sz="2400" b="1" u="sng">
                <a:latin typeface="Chelsea Market"/>
                <a:ea typeface="Chelsea Market"/>
                <a:cs typeface="Chelsea Market"/>
                <a:sym typeface="Chelsea Market"/>
              </a:rPr>
              <a:t>N</a:t>
            </a:r>
            <a:r>
              <a:rPr lang="en" sz="1800">
                <a:latin typeface="Chelsea Market"/>
                <a:ea typeface="Chelsea Market"/>
                <a:cs typeface="Chelsea Market"/>
                <a:sym typeface="Chelsea Market"/>
              </a:rPr>
              <a:t>odding often to show engagement.  </a:t>
            </a:r>
            <a:endParaRPr sz="1800"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helsea Market"/>
              <a:buChar char="●"/>
            </a:pPr>
            <a:r>
              <a:rPr lang="en" sz="2400" b="1">
                <a:latin typeface="Chelsea Market"/>
                <a:ea typeface="Chelsea Market"/>
                <a:cs typeface="Chelsea Market"/>
                <a:sym typeface="Chelsea Market"/>
              </a:rPr>
              <a:t>T: </a:t>
            </a:r>
            <a:r>
              <a:rPr lang="en" sz="1800" b="1">
                <a:latin typeface="Chelsea Market"/>
                <a:ea typeface="Chelsea Market"/>
                <a:cs typeface="Chelsea Market"/>
                <a:sym typeface="Chelsea Market"/>
              </a:rPr>
              <a:t> </a:t>
            </a:r>
            <a:r>
              <a:rPr lang="en" sz="1800">
                <a:latin typeface="Chelsea Market"/>
                <a:ea typeface="Chelsea Market"/>
                <a:cs typeface="Chelsea Market"/>
                <a:sym typeface="Chelsea Market"/>
              </a:rPr>
              <a:t>Not </a:t>
            </a:r>
            <a:r>
              <a:rPr lang="en" sz="2400" b="1" u="sng">
                <a:latin typeface="Chelsea Market"/>
                <a:ea typeface="Chelsea Market"/>
                <a:cs typeface="Chelsea Market"/>
                <a:sym typeface="Chelsea Market"/>
              </a:rPr>
              <a:t>T</a:t>
            </a:r>
            <a:r>
              <a:rPr lang="en" sz="1800">
                <a:latin typeface="Chelsea Market"/>
                <a:ea typeface="Chelsea Market"/>
                <a:cs typeface="Chelsea Market"/>
                <a:sym typeface="Chelsea Market"/>
              </a:rPr>
              <a:t>alking unless I </a:t>
            </a:r>
            <a:r>
              <a:rPr lang="en" sz="2400" b="1" u="sng">
                <a:latin typeface="Chelsea Market"/>
                <a:ea typeface="Chelsea Market"/>
                <a:cs typeface="Chelsea Market"/>
                <a:sym typeface="Chelsea Market"/>
              </a:rPr>
              <a:t>T</a:t>
            </a:r>
            <a:r>
              <a:rPr lang="en" sz="1800">
                <a:latin typeface="Chelsea Market"/>
                <a:ea typeface="Chelsea Market"/>
                <a:cs typeface="Chelsea Market"/>
                <a:sym typeface="Chelsea Market"/>
              </a:rPr>
              <a:t>ell you to and there will be </a:t>
            </a:r>
            <a:r>
              <a:rPr lang="en" sz="2400" b="1" u="sng">
                <a:latin typeface="Chelsea Market"/>
                <a:ea typeface="Chelsea Market"/>
                <a:cs typeface="Chelsea Market"/>
                <a:sym typeface="Chelsea Market"/>
              </a:rPr>
              <a:t>T</a:t>
            </a:r>
            <a:r>
              <a:rPr lang="en" sz="1800">
                <a:latin typeface="Chelsea Market"/>
                <a:ea typeface="Chelsea Market"/>
                <a:cs typeface="Chelsea Market"/>
                <a:sym typeface="Chelsea Market"/>
              </a:rPr>
              <a:t>ime for this!- Promise!  </a:t>
            </a:r>
            <a:endParaRPr sz="1800"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pic>
        <p:nvPicPr>
          <p:cNvPr id="104" name="Google Shape;104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54048" y="2024898"/>
            <a:ext cx="2357000" cy="1464300"/>
          </a:xfrm>
          <a:prstGeom prst="rect">
            <a:avLst/>
          </a:prstGeom>
          <a:noFill/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title"/>
          </p:nvPr>
        </p:nvSpPr>
        <p:spPr>
          <a:xfrm>
            <a:off x="3211450" y="138875"/>
            <a:ext cx="2873100" cy="5142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Century Gothic"/>
              <a:buNone/>
            </a:pPr>
            <a:r>
              <a:rPr lang="en" sz="3000" b="1">
                <a:latin typeface="Chelsea Market"/>
                <a:ea typeface="Chelsea Market"/>
                <a:cs typeface="Chelsea Market"/>
                <a:sym typeface="Chelsea Market"/>
              </a:rPr>
              <a:t>Discussion</a:t>
            </a:r>
            <a:endParaRPr sz="3000" b="1"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pic>
        <p:nvPicPr>
          <p:cNvPr id="117" name="Google Shape;11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76550" y="4326800"/>
            <a:ext cx="634500" cy="634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1"/>
          <p:cNvSpPr txBox="1"/>
          <p:nvPr/>
        </p:nvSpPr>
        <p:spPr>
          <a:xfrm>
            <a:off x="99950" y="1134850"/>
            <a:ext cx="6945600" cy="27705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u="sng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Key Words</a:t>
            </a:r>
            <a:endParaRPr sz="2400" b="1" u="sng">
              <a:solidFill>
                <a:schemeClr val="dk1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helsea Market"/>
              <a:buChar char="●"/>
            </a:pPr>
            <a:r>
              <a:rPr lang="en" sz="2400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Friendship Qualities/ Characteristics</a:t>
            </a:r>
            <a:endParaRPr sz="2400">
              <a:solidFill>
                <a:schemeClr val="dk1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helsea Market"/>
              <a:buChar char="●"/>
            </a:pPr>
            <a:r>
              <a:rPr lang="en" sz="2400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Conflict</a:t>
            </a:r>
            <a:endParaRPr sz="2400">
              <a:solidFill>
                <a:schemeClr val="dk1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u="sng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Key Concepts</a:t>
            </a:r>
            <a:endParaRPr sz="2400" b="1" u="sng">
              <a:solidFill>
                <a:schemeClr val="dk1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helsea Market"/>
              <a:buChar char="●"/>
            </a:pPr>
            <a:r>
              <a:rPr lang="en" sz="2400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How do we make friends?</a:t>
            </a:r>
            <a:endParaRPr sz="2400">
              <a:solidFill>
                <a:schemeClr val="dk1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helsea Market"/>
              <a:buChar char="●"/>
            </a:pPr>
            <a:r>
              <a:rPr lang="en" sz="2400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What are some ways to be a good friend?  </a:t>
            </a:r>
            <a:endParaRPr sz="2400">
              <a:solidFill>
                <a:schemeClr val="dk1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pic>
        <p:nvPicPr>
          <p:cNvPr id="119" name="Google Shape;119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10075" y="2806800"/>
            <a:ext cx="1572425" cy="1301950"/>
          </a:xfrm>
          <a:prstGeom prst="rect">
            <a:avLst/>
          </a:prstGeom>
          <a:noFill/>
          <a:ln w="76200" cap="flat" cmpd="sng">
            <a:solidFill>
              <a:srgbClr val="00BBBB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20" name="Google Shape;120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37625" y="653075"/>
            <a:ext cx="1717333" cy="1699350"/>
          </a:xfrm>
          <a:prstGeom prst="rect">
            <a:avLst/>
          </a:prstGeom>
          <a:noFill/>
          <a:ln w="76200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>
            <a:spLocks noGrp="1"/>
          </p:cNvSpPr>
          <p:nvPr>
            <p:ph type="ctrTitle"/>
          </p:nvPr>
        </p:nvSpPr>
        <p:spPr>
          <a:xfrm>
            <a:off x="3431700" y="238250"/>
            <a:ext cx="2507100" cy="6327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latin typeface="Chelsea Market"/>
                <a:ea typeface="Chelsea Market"/>
                <a:cs typeface="Chelsea Market"/>
                <a:sym typeface="Chelsea Market"/>
              </a:rPr>
              <a:t>Story/ Book</a:t>
            </a:r>
            <a:endParaRPr sz="3000" b="1"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pic>
        <p:nvPicPr>
          <p:cNvPr id="110" name="Google Shape;11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76550" y="4326800"/>
            <a:ext cx="634500" cy="63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0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20425" y="1111700"/>
            <a:ext cx="3437525" cy="3426075"/>
          </a:xfrm>
          <a:prstGeom prst="rect">
            <a:avLst/>
          </a:prstGeom>
          <a:noFill/>
          <a:ln w="76200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875C19A-1AAE-476A-A316-A2CF92D76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75" y="400051"/>
            <a:ext cx="8410575" cy="461665"/>
          </a:xfrm>
        </p:spPr>
        <p:txBody>
          <a:bodyPr/>
          <a:lstStyle/>
          <a:p>
            <a:r>
              <a:rPr lang="en-US"/>
              <a:t>Brain Break Time!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F2BC084-E6DB-4DE7-B309-042A85EBA7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3375" y="1219039"/>
            <a:ext cx="5038725" cy="3415105"/>
          </a:xfrm>
        </p:spPr>
        <p:txBody>
          <a:bodyPr/>
          <a:lstStyle/>
          <a:p>
            <a:pPr marL="0" indent="0">
              <a:buNone/>
            </a:pPr>
            <a:endParaRPr lang="en-US" sz="2400"/>
          </a:p>
          <a:p>
            <a:pPr marL="0" indent="0">
              <a:buNone/>
            </a:pPr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9800F6-D571-48C4-8466-12AA1ADB6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C263D6C4-4840-40CC-AC84-17E24B3B7BDE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4" name="Online Media 3" title="&quot;The Ice King Freeze Dance!&quot; 🥶👑 /// Danny Go! Brain Break Movement Songs for Kids">
            <a:hlinkClick r:id="" action="ppaction://media"/>
            <a:extLst>
              <a:ext uri="{FF2B5EF4-FFF2-40B4-BE49-F238E27FC236}">
                <a16:creationId xmlns:a16="http://schemas.microsoft.com/office/drawing/2014/main" id="{21769155-B0D7-8A2C-A8EC-E2B72B7CFDB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9050" y="0"/>
            <a:ext cx="910431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540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>
            <a:spLocks noGrp="1"/>
          </p:cNvSpPr>
          <p:nvPr>
            <p:ph type="title"/>
          </p:nvPr>
        </p:nvSpPr>
        <p:spPr>
          <a:xfrm>
            <a:off x="3135450" y="148400"/>
            <a:ext cx="2873100" cy="5142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Century Gothic"/>
              <a:buNone/>
            </a:pPr>
            <a:r>
              <a:rPr lang="en" sz="3000" b="1">
                <a:latin typeface="Chelsea Market"/>
                <a:ea typeface="Chelsea Market"/>
                <a:cs typeface="Chelsea Market"/>
                <a:sym typeface="Chelsea Market"/>
              </a:rPr>
              <a:t>Activity</a:t>
            </a:r>
            <a:endParaRPr sz="3000" b="1"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pic>
        <p:nvPicPr>
          <p:cNvPr id="126" name="Google Shape;12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76550" y="4326800"/>
            <a:ext cx="634500" cy="63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2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7925" y="1479974"/>
            <a:ext cx="2969750" cy="2984000"/>
          </a:xfrm>
          <a:prstGeom prst="rect">
            <a:avLst/>
          </a:prstGeom>
          <a:noFill/>
          <a:ln w="7620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28" name="Google Shape;128;p22"/>
          <p:cNvSpPr txBox="1">
            <a:spLocks noGrp="1"/>
          </p:cNvSpPr>
          <p:nvPr>
            <p:ph type="title"/>
          </p:nvPr>
        </p:nvSpPr>
        <p:spPr>
          <a:xfrm>
            <a:off x="1902150" y="748250"/>
            <a:ext cx="5339700" cy="5142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10000"/>
              <a:buFont typeface="Century Gothic"/>
              <a:buNone/>
            </a:pPr>
            <a:r>
              <a:rPr lang="en" sz="3000" b="1">
                <a:latin typeface="Chelsea Market"/>
                <a:ea typeface="Chelsea Market"/>
                <a:cs typeface="Chelsea Market"/>
                <a:sym typeface="Chelsea Market"/>
              </a:rPr>
              <a:t>Problem Solving Card Deck</a:t>
            </a:r>
            <a:endParaRPr sz="3000" b="1"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sp>
        <p:nvSpPr>
          <p:cNvPr id="129" name="Google Shape;129;p22"/>
          <p:cNvSpPr txBox="1"/>
          <p:nvPr/>
        </p:nvSpPr>
        <p:spPr>
          <a:xfrm>
            <a:off x="3727425" y="1727175"/>
            <a:ext cx="4494900" cy="24012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helsea Market"/>
                <a:ea typeface="Chelsea Market"/>
                <a:cs typeface="Chelsea Market"/>
                <a:sym typeface="Chelsea Market"/>
              </a:rPr>
              <a:t>Even great friends may disagree from time to time.  This is normal.  Let’s learn about some ways to solve problems between friends with this activity! </a:t>
            </a:r>
            <a:endParaRPr sz="2400"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8660FD-5EF4-B52C-BB5F-793C50ED71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2196" y="0"/>
            <a:ext cx="453960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557260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591</Words>
  <Application>Microsoft Office PowerPoint</Application>
  <PresentationFormat>On-screen Show (16:9)</PresentationFormat>
  <Paragraphs>83</Paragraphs>
  <Slides>13</Slides>
  <Notes>13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Chelsea Market</vt:lpstr>
      <vt:lpstr>Trade Gothic LT Pro</vt:lpstr>
      <vt:lpstr>Century Gothic</vt:lpstr>
      <vt:lpstr>Arial</vt:lpstr>
      <vt:lpstr>Simple Light</vt:lpstr>
      <vt:lpstr>PowerPoint Presentation</vt:lpstr>
      <vt:lpstr>Lesson Expectations</vt:lpstr>
      <vt:lpstr>Agenda:  What are we doing today? </vt:lpstr>
      <vt:lpstr>Lesson Expectations</vt:lpstr>
      <vt:lpstr>Discussion</vt:lpstr>
      <vt:lpstr>Story/ Book</vt:lpstr>
      <vt:lpstr>Brain Break Time!</vt:lpstr>
      <vt:lpstr>Activity</vt:lpstr>
      <vt:lpstr>PowerPoint Presentation</vt:lpstr>
      <vt:lpstr>Closing</vt:lpstr>
      <vt:lpstr>Extras</vt:lpstr>
      <vt:lpstr>The Winter Friendship Hokey Pokey</vt:lpstr>
      <vt:lpstr>Brain Break Time!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Marissa A. Payne</dc:creator>
  <cp:lastModifiedBy>Marissa A. Payne</cp:lastModifiedBy>
  <cp:revision>5</cp:revision>
  <cp:lastPrinted>2024-01-11T19:28:02Z</cp:lastPrinted>
  <dcterms:modified xsi:type="dcterms:W3CDTF">2024-01-11T21:24:51Z</dcterms:modified>
</cp:coreProperties>
</file>