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entury Gothic" panose="020B0502020202020204" pitchFamily="34" charset="0"/>
      <p:regular r:id="rId13"/>
      <p:bold r:id="rId14"/>
      <p:italic r:id="rId15"/>
      <p:boldItalic r:id="rId16"/>
    </p:embeddedFont>
    <p:embeddedFont>
      <p:font typeface="Chelsea Market"/>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F8B66-92D2-7E97-6CB6-9E540EF62F8A}" v="12" dt="2024-01-18T19:45:43.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VAH6JPpe5FjXxNj8tlLW-17DmCUI0Sv_/edit?usp=sharing&amp;ouid=103153932147825378281&amp;rtpof=true&amp;sd=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211be3ad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211be3ad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aacc6259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(5 Minutes)</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share what they learned with their families.  </a:t>
            </a:r>
            <a:endParaRPr>
              <a:latin typeface="Chelsea Market"/>
              <a:ea typeface="Chelsea Market"/>
              <a:cs typeface="Chelsea Market"/>
              <a:sym typeface="Chelsea Market"/>
            </a:endParaRPr>
          </a:p>
          <a:p>
            <a:pPr marL="0" lvl="0" indent="0" algn="l" rtl="0">
              <a:spcBef>
                <a:spcPts val="0"/>
              </a:spcBef>
              <a:spcAft>
                <a:spcPts val="0"/>
              </a:spcAft>
              <a:buNone/>
            </a:pPr>
            <a:endParaRPr/>
          </a:p>
        </p:txBody>
      </p:sp>
      <p:sp>
        <p:nvSpPr>
          <p:cNvPr id="134" name="Google Shape;134;g13aacc62598_1_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bbbbfa1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bbbbfa1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370ff3685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370ff3685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bdbe9b2b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bdbe9b2b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 Minutes)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70ff3685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(7 Minutes)- Discuss with group</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Key Words- (3.5 Minutes) </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Key Concepts (3.5 minutes) </a:t>
            </a:r>
            <a:endParaRPr>
              <a:latin typeface="Chelsea Market"/>
              <a:ea typeface="Chelsea Market"/>
              <a:cs typeface="Chelsea Market"/>
              <a:sym typeface="Chelsea Market"/>
            </a:endParaRPr>
          </a:p>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89" name="Google Shape;89;g1370ff36853_1_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aacc62598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aacc62598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Read story and stop to process.  (15 Minutes)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**No video available**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70ff3685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helsea Market"/>
                <a:ea typeface="Chelsea Market"/>
                <a:cs typeface="Chelsea Market"/>
                <a:sym typeface="Chelsea Market"/>
                <a:hlinkClick r:id="rId3"/>
              </a:rPr>
              <a:t>Problem Solving Card Deck</a:t>
            </a:r>
            <a:r>
              <a:rPr lang="en">
                <a:latin typeface="Chelsea Market"/>
                <a:ea typeface="Chelsea Market"/>
                <a:cs typeface="Chelsea Market"/>
                <a:sym typeface="Chelsea Market"/>
              </a:rPr>
              <a:t> (10 Minutes) </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Directions:  </a:t>
            </a:r>
            <a:endParaRPr>
              <a:latin typeface="Chelsea Market"/>
              <a:ea typeface="Chelsea Market"/>
              <a:cs typeface="Chelsea Market"/>
              <a:sym typeface="Chelsea Market"/>
            </a:endParaRPr>
          </a:p>
          <a:p>
            <a:pPr marL="457200" lvl="0" indent="-298450" algn="l" rtl="0">
              <a:spcBef>
                <a:spcPts val="0"/>
              </a:spcBef>
              <a:spcAft>
                <a:spcPts val="0"/>
              </a:spcAft>
              <a:buSzPts val="1100"/>
              <a:buFont typeface="Chelsea Market"/>
              <a:buAutoNum type="arabicParenR"/>
            </a:pPr>
            <a:r>
              <a:rPr lang="en">
                <a:latin typeface="Chelsea Market"/>
                <a:ea typeface="Chelsea Market"/>
                <a:cs typeface="Chelsea Market"/>
                <a:sym typeface="Chelsea Market"/>
              </a:rPr>
              <a:t>Go over each problem solving strategy and explain specific instances where that strategy may be useful.  </a:t>
            </a:r>
            <a:endParaRPr>
              <a:latin typeface="Chelsea Market"/>
              <a:ea typeface="Chelsea Market"/>
              <a:cs typeface="Chelsea Market"/>
              <a:sym typeface="Chelsea Market"/>
            </a:endParaRPr>
          </a:p>
          <a:p>
            <a:pPr marL="457200" lvl="0" indent="-298450" algn="l" rtl="0">
              <a:spcBef>
                <a:spcPts val="0"/>
              </a:spcBef>
              <a:spcAft>
                <a:spcPts val="0"/>
              </a:spcAft>
              <a:buSzPts val="1100"/>
              <a:buFont typeface="Chelsea Market"/>
              <a:buAutoNum type="arabicParenR"/>
            </a:pPr>
            <a:r>
              <a:rPr lang="en">
                <a:latin typeface="Chelsea Market"/>
                <a:ea typeface="Chelsea Market"/>
                <a:cs typeface="Chelsea Market"/>
                <a:sym typeface="Chelsea Market"/>
              </a:rPr>
              <a:t>Have students fill their name into the blank and complete the blank card by drawing a picture or writing their favorite problem- solving strategy.  </a:t>
            </a:r>
            <a:endParaRPr>
              <a:latin typeface="Chelsea Market"/>
              <a:ea typeface="Chelsea Market"/>
              <a:cs typeface="Chelsea Market"/>
              <a:sym typeface="Chelsea Market"/>
            </a:endParaRPr>
          </a:p>
          <a:p>
            <a:pPr marL="457200" lvl="0" indent="-298450" algn="l" rtl="0">
              <a:spcBef>
                <a:spcPts val="0"/>
              </a:spcBef>
              <a:spcAft>
                <a:spcPts val="0"/>
              </a:spcAft>
              <a:buSzPts val="1100"/>
              <a:buFont typeface="Chelsea Market"/>
              <a:buAutoNum type="arabicParenR"/>
            </a:pPr>
            <a:r>
              <a:rPr lang="en">
                <a:latin typeface="Chelsea Market"/>
                <a:ea typeface="Chelsea Market"/>
                <a:cs typeface="Chelsea Market"/>
                <a:sym typeface="Chelsea Market"/>
              </a:rPr>
              <a:t>Have students cut the cards out and staple them together in a “book” form.</a:t>
            </a:r>
            <a:endParaRPr>
              <a:latin typeface="Chelsea Market"/>
              <a:ea typeface="Chelsea Market"/>
              <a:cs typeface="Chelsea Market"/>
              <a:sym typeface="Chelsea Market"/>
            </a:endParaRPr>
          </a:p>
          <a:p>
            <a:pPr marL="457200" lvl="0" indent="-298450" algn="l" rtl="0">
              <a:spcBef>
                <a:spcPts val="0"/>
              </a:spcBef>
              <a:spcAft>
                <a:spcPts val="0"/>
              </a:spcAft>
              <a:buSzPts val="1100"/>
              <a:buFont typeface="Chelsea Market"/>
              <a:buAutoNum type="arabicParenR"/>
            </a:pPr>
            <a:r>
              <a:rPr lang="en">
                <a:latin typeface="Chelsea Market"/>
                <a:ea typeface="Chelsea Market"/>
                <a:cs typeface="Chelsea Market"/>
                <a:sym typeface="Chelsea Market"/>
              </a:rPr>
              <a:t>Encourage students to put these in a safe place to use anytime!  *Leaving a few extra sets with the classroom teacher and encourage the classroom teacher to hold students accountable by asking them “What strategy do you plan to use?” when reporting problems with peers/ friends.  </a:t>
            </a:r>
            <a:endParaRPr>
              <a:latin typeface="Chelsea Market"/>
              <a:ea typeface="Chelsea Market"/>
              <a:cs typeface="Chelsea Market"/>
              <a:sym typeface="Chelsea Market"/>
            </a:endParaRPr>
          </a:p>
        </p:txBody>
      </p:sp>
      <p:sp>
        <p:nvSpPr>
          <p:cNvPr id="104" name="Google Shape;104;g1370ff36853_1_1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bbbbfa1a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bbbbfa1a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bbbbfa1a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bbbbfa1a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4800601"/>
            <a:ext cx="2057400" cy="240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 name="Google Shape;52;p13"/>
          <p:cNvSpPr txBox="1">
            <a:spLocks noGrp="1"/>
          </p:cNvSpPr>
          <p:nvPr>
            <p:ph type="ftr" idx="11"/>
          </p:nvPr>
        </p:nvSpPr>
        <p:spPr>
          <a:xfrm>
            <a:off x="2931645" y="4800601"/>
            <a:ext cx="4663500" cy="240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7627346" y="4800601"/>
            <a:ext cx="831000" cy="240600"/>
          </a:xfrm>
          <a:prstGeom prst="rect">
            <a:avLst/>
          </a:prstGeom>
          <a:noFill/>
          <a:ln>
            <a:noFill/>
          </a:ln>
        </p:spPr>
        <p:txBody>
          <a:bodyPr spcFirstLastPara="1" wrap="square" lIns="91425" tIns="45700" rIns="91425" bIns="45700" anchor="b" anchorCtr="0">
            <a:normAutofit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a:spLocks noGrp="1"/>
          </p:cNvSpPr>
          <p:nvPr>
            <p:ph type="body" idx="1"/>
          </p:nvPr>
        </p:nvSpPr>
        <p:spPr>
          <a:xfrm>
            <a:off x="838200" y="1276350"/>
            <a:ext cx="7620000" cy="3352800"/>
          </a:xfrm>
          <a:prstGeom prst="rect">
            <a:avLst/>
          </a:prstGeom>
          <a:noFill/>
          <a:ln>
            <a:noFill/>
          </a:ln>
        </p:spPr>
        <p:txBody>
          <a:bodyPr spcFirstLastPara="1" wrap="square" lIns="91425" tIns="45700" rIns="91425" bIns="45700" anchor="t" anchorCtr="0">
            <a:normAutofit/>
          </a:bodyPr>
          <a:lstStyle>
            <a:lvl1pPr marL="457200" lvl="0" indent="-317500" algn="l" rtl="0">
              <a:lnSpc>
                <a:spcPct val="95000"/>
              </a:lnSpc>
              <a:spcBef>
                <a:spcPts val="1400"/>
              </a:spcBef>
              <a:spcAft>
                <a:spcPts val="0"/>
              </a:spcAft>
              <a:buSzPts val="1400"/>
              <a:buChar char="●"/>
              <a:defRPr/>
            </a:lvl1pPr>
            <a:lvl2pPr marL="914400" lvl="1" indent="-317500" algn="l" rtl="0">
              <a:lnSpc>
                <a:spcPct val="95000"/>
              </a:lnSpc>
              <a:spcBef>
                <a:spcPts val="1200"/>
              </a:spcBef>
              <a:spcAft>
                <a:spcPts val="0"/>
              </a:spcAft>
              <a:buSzPts val="1400"/>
              <a:buChar char="○"/>
              <a:defRPr/>
            </a:lvl2pPr>
            <a:lvl3pPr marL="1371600" lvl="2" indent="-317500" algn="l" rtl="0">
              <a:lnSpc>
                <a:spcPct val="95000"/>
              </a:lnSpc>
              <a:spcBef>
                <a:spcPts val="1200"/>
              </a:spcBef>
              <a:spcAft>
                <a:spcPts val="0"/>
              </a:spcAft>
              <a:buSzPts val="1400"/>
              <a:buChar char="■"/>
              <a:defRPr/>
            </a:lvl3pPr>
            <a:lvl4pPr marL="1828800" lvl="3" indent="-317500" algn="l" rtl="0">
              <a:lnSpc>
                <a:spcPct val="95000"/>
              </a:lnSpc>
              <a:spcBef>
                <a:spcPts val="1200"/>
              </a:spcBef>
              <a:spcAft>
                <a:spcPts val="0"/>
              </a:spcAft>
              <a:buSzPts val="1400"/>
              <a:buChar char="●"/>
              <a:defRPr/>
            </a:lvl4pPr>
            <a:lvl5pPr marL="2286000" lvl="4" indent="-317500" algn="l" rtl="0">
              <a:lnSpc>
                <a:spcPct val="95000"/>
              </a:lnSpc>
              <a:spcBef>
                <a:spcPts val="1200"/>
              </a:spcBef>
              <a:spcAft>
                <a:spcPts val="0"/>
              </a:spcAft>
              <a:buSzPts val="1400"/>
              <a:buChar char="○"/>
              <a:defRPr/>
            </a:lvl5pPr>
            <a:lvl6pPr marL="2743200" lvl="5" indent="-304800" algn="l" rtl="0">
              <a:lnSpc>
                <a:spcPct val="95000"/>
              </a:lnSpc>
              <a:spcBef>
                <a:spcPts val="1200"/>
              </a:spcBef>
              <a:spcAft>
                <a:spcPts val="0"/>
              </a:spcAft>
              <a:buSzPts val="1200"/>
              <a:buChar char="■"/>
              <a:defRPr/>
            </a:lvl6pPr>
            <a:lvl7pPr marL="3200400" lvl="6" indent="-304800" algn="l" rtl="0">
              <a:lnSpc>
                <a:spcPct val="95000"/>
              </a:lnSpc>
              <a:spcBef>
                <a:spcPts val="1200"/>
              </a:spcBef>
              <a:spcAft>
                <a:spcPts val="0"/>
              </a:spcAft>
              <a:buSzPts val="1200"/>
              <a:buChar char="●"/>
              <a:defRPr/>
            </a:lvl7pPr>
            <a:lvl8pPr marL="3657600" lvl="7" indent="-304800" algn="l" rtl="0">
              <a:lnSpc>
                <a:spcPct val="95000"/>
              </a:lnSpc>
              <a:spcBef>
                <a:spcPts val="1200"/>
              </a:spcBef>
              <a:spcAft>
                <a:spcPts val="0"/>
              </a:spcAft>
              <a:buSzPts val="1200"/>
              <a:buChar char="○"/>
              <a:defRPr/>
            </a:lvl8pPr>
            <a:lvl9pPr marL="4114800" lvl="8" indent="-304800" algn="l" rtl="0">
              <a:lnSpc>
                <a:spcPct val="95000"/>
              </a:lnSpc>
              <a:spcBef>
                <a:spcPts val="1200"/>
              </a:spcBef>
              <a:spcAft>
                <a:spcPts val="1200"/>
              </a:spcAft>
              <a:buSzPts val="1200"/>
              <a:buChar char="■"/>
              <a:defRPr/>
            </a:lvl9pPr>
          </a:lstStyle>
          <a:p>
            <a:endParaRPr/>
          </a:p>
        </p:txBody>
      </p:sp>
      <p:sp>
        <p:nvSpPr>
          <p:cNvPr id="55" name="Google Shape;55;p13"/>
          <p:cNvSpPr txBox="1">
            <a:spLocks noGrp="1"/>
          </p:cNvSpPr>
          <p:nvPr>
            <p:ph type="title"/>
          </p:nvPr>
        </p:nvSpPr>
        <p:spPr>
          <a:xfrm>
            <a:off x="838200" y="57150"/>
            <a:ext cx="7620000" cy="1047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chemeClr val="accent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docs.google.com/document/d/1VAH6JPpe5FjXxNj8tlLW-17DmCUI0Sv_/edit?usp=sharing&amp;ouid=103153932147825378281&amp;rtpof=true&amp;sd=tru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XH0EAKzPc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ubTitle" idx="1"/>
          </p:nvPr>
        </p:nvSpPr>
        <p:spPr>
          <a:xfrm>
            <a:off x="2539050" y="899550"/>
            <a:ext cx="4392000" cy="14178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indent="0"/>
            <a:r>
              <a:rPr lang="en" b="1" u="sng" dirty="0">
                <a:latin typeface="Chelsea Market"/>
                <a:ea typeface="Chelsea Market"/>
                <a:cs typeface="Chelsea Market"/>
                <a:sym typeface="Chelsea Market"/>
              </a:rPr>
              <a:t>Friendship Unit 4th-5th </a:t>
            </a:r>
            <a:endParaRPr b="1" dirty="0">
              <a:latin typeface="Chelsea Market"/>
              <a:ea typeface="Chelsea Market"/>
              <a:cs typeface="Chelsea Market"/>
              <a:sym typeface="Chelsea Market"/>
            </a:endParaRPr>
          </a:p>
          <a:p>
            <a:pPr marL="0" indent="0"/>
            <a:r>
              <a:rPr lang="en" dirty="0">
                <a:latin typeface="Chelsea Market"/>
                <a:ea typeface="Chelsea Market"/>
                <a:cs typeface="Chelsea Market"/>
                <a:sym typeface="Chelsea Market"/>
              </a:rPr>
              <a:t>Lesson #1:  “I Do”</a:t>
            </a:r>
            <a:endParaRPr dirty="0">
              <a:latin typeface="Chelsea Market"/>
              <a:ea typeface="Chelsea Market"/>
              <a:cs typeface="Chelsea Market"/>
              <a:sym typeface="Chelsea Market"/>
            </a:endParaRPr>
          </a:p>
          <a:p>
            <a:pPr marL="0" lvl="0" indent="0" algn="ctr" rtl="0">
              <a:spcBef>
                <a:spcPts val="0"/>
              </a:spcBef>
              <a:spcAft>
                <a:spcPts val="0"/>
              </a:spcAft>
              <a:buNone/>
            </a:pPr>
            <a:r>
              <a:rPr lang="en" b="1" dirty="0">
                <a:latin typeface="Chelsea Market"/>
                <a:ea typeface="Chelsea Market"/>
                <a:cs typeface="Chelsea Market"/>
                <a:sym typeface="Chelsea Market"/>
              </a:rPr>
              <a:t>Friendship Foundations</a:t>
            </a:r>
            <a:endParaRPr b="1" dirty="0">
              <a:latin typeface="Chelsea Market"/>
              <a:ea typeface="Chelsea Market"/>
              <a:cs typeface="Chelsea Market"/>
              <a:sym typeface="Chelsea Market"/>
            </a:endParaRPr>
          </a:p>
        </p:txBody>
      </p:sp>
      <p:pic>
        <p:nvPicPr>
          <p:cNvPr id="61" name="Google Shape;61;p1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62" name="Google Shape;62;p14"/>
          <p:cNvPicPr preferRelativeResize="0"/>
          <p:nvPr/>
        </p:nvPicPr>
        <p:blipFill>
          <a:blip r:embed="rId4">
            <a:alphaModFix/>
          </a:blip>
          <a:stretch>
            <a:fillRect/>
          </a:stretch>
        </p:blipFill>
        <p:spPr>
          <a:xfrm>
            <a:off x="2840800" y="2442675"/>
            <a:ext cx="3788500" cy="2518625"/>
          </a:xfrm>
          <a:prstGeom prst="rect">
            <a:avLst/>
          </a:prstGeom>
          <a:noFill/>
          <a:ln w="76200" cap="flat" cmpd="sng">
            <a:solidFill>
              <a:srgbClr val="FF9900"/>
            </a:solidFill>
            <a:prstDash val="solid"/>
            <a:round/>
            <a:headEnd type="none" w="sm" len="sm"/>
            <a:tailEnd type="none" w="sm" len="sm"/>
          </a:ln>
        </p:spPr>
      </p:pic>
      <p:pic>
        <p:nvPicPr>
          <p:cNvPr id="63" name="Google Shape;63;p14"/>
          <p:cNvPicPr preferRelativeResize="0"/>
          <p:nvPr/>
        </p:nvPicPr>
        <p:blipFill>
          <a:blip r:embed="rId5">
            <a:alphaModFix/>
          </a:blip>
          <a:stretch>
            <a:fillRect/>
          </a:stretch>
        </p:blipFill>
        <p:spPr>
          <a:xfrm>
            <a:off x="2685475" y="0"/>
            <a:ext cx="386715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35450" y="134025"/>
            <a:ext cx="2873100" cy="5343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137" name="Google Shape;137;p23"/>
          <p:cNvSpPr txBox="1"/>
          <p:nvPr/>
        </p:nvSpPr>
        <p:spPr>
          <a:xfrm>
            <a:off x="4572000" y="789063"/>
            <a:ext cx="4439700" cy="31401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1) What was your favorite part of this lesson?</a:t>
            </a:r>
            <a:endParaRPr sz="30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sz="12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2) What will you remember about this lesson?</a:t>
            </a:r>
            <a:endParaRPr sz="3000">
              <a:solidFill>
                <a:schemeClr val="dk1"/>
              </a:solidFill>
              <a:latin typeface="Chelsea Market"/>
              <a:ea typeface="Chelsea Market"/>
              <a:cs typeface="Chelsea Market"/>
              <a:sym typeface="Chelsea Market"/>
            </a:endParaRPr>
          </a:p>
        </p:txBody>
      </p:sp>
      <p:pic>
        <p:nvPicPr>
          <p:cNvPr id="138" name="Google Shape;138;p23"/>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rgbClr val="FF00FF"/>
            </a:solidFill>
            <a:prstDash val="solid"/>
            <a:round/>
            <a:headEnd type="none" w="sm" len="sm"/>
            <a:tailEnd type="none" w="sm" len="sm"/>
          </a:ln>
        </p:spPr>
      </p:pic>
      <p:pic>
        <p:nvPicPr>
          <p:cNvPr id="139" name="Google Shape;139;p23"/>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84325" y="511125"/>
            <a:ext cx="8520600" cy="3420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6200"/>
              <a:t>Student objectives:</a:t>
            </a:r>
            <a:endParaRPr sz="6200"/>
          </a:p>
          <a:p>
            <a:pPr marL="457200" lvl="0" indent="-361950" algn="l" rtl="0">
              <a:spcBef>
                <a:spcPts val="0"/>
              </a:spcBef>
              <a:spcAft>
                <a:spcPts val="0"/>
              </a:spcAft>
              <a:buSzPts val="2100"/>
              <a:buFont typeface="Chelsea Market"/>
              <a:buChar char="●"/>
            </a:pPr>
            <a:r>
              <a:rPr lang="en" sz="2100">
                <a:latin typeface="Chelsea Market"/>
                <a:ea typeface="Chelsea Market"/>
                <a:cs typeface="Chelsea Market"/>
                <a:sym typeface="Chelsea Market"/>
              </a:rPr>
              <a:t>Demonstrate an understanding of the key concepts of “loyalty” and “conflict” as they relate to friendship.  </a:t>
            </a:r>
            <a:endParaRPr sz="2100">
              <a:latin typeface="Chelsea Market"/>
              <a:ea typeface="Chelsea Market"/>
              <a:cs typeface="Chelsea Market"/>
              <a:sym typeface="Chelsea Market"/>
            </a:endParaRPr>
          </a:p>
          <a:p>
            <a:pPr marL="457200" lvl="0" indent="-361950" algn="l" rtl="0">
              <a:spcBef>
                <a:spcPts val="0"/>
              </a:spcBef>
              <a:spcAft>
                <a:spcPts val="0"/>
              </a:spcAft>
              <a:buSzPts val="2100"/>
              <a:buFont typeface="Chelsea Market"/>
              <a:buChar char="●"/>
            </a:pPr>
            <a:r>
              <a:rPr lang="en" sz="2100">
                <a:latin typeface="Chelsea Market"/>
                <a:ea typeface="Chelsea Market"/>
                <a:cs typeface="Chelsea Market"/>
                <a:sym typeface="Chelsea Market"/>
              </a:rPr>
              <a:t>Identify characteristics of a good friend/ healthy friendship.  </a:t>
            </a:r>
            <a:endParaRPr sz="2100">
              <a:latin typeface="Chelsea Market"/>
              <a:ea typeface="Chelsea Market"/>
              <a:cs typeface="Chelsea Market"/>
              <a:sym typeface="Chelsea Market"/>
            </a:endParaRPr>
          </a:p>
          <a:p>
            <a:pPr marL="457200" lvl="0" indent="-361950" algn="l" rtl="0">
              <a:spcBef>
                <a:spcPts val="0"/>
              </a:spcBef>
              <a:spcAft>
                <a:spcPts val="0"/>
              </a:spcAft>
              <a:buSzPts val="2100"/>
              <a:buFont typeface="Chelsea Market"/>
              <a:buChar char="●"/>
            </a:pPr>
            <a:r>
              <a:rPr lang="en" sz="2100">
                <a:latin typeface="Chelsea Market"/>
                <a:ea typeface="Chelsea Market"/>
                <a:cs typeface="Chelsea Market"/>
                <a:sym typeface="Chelsea Market"/>
              </a:rPr>
              <a:t>Gain exposure to preliminary conflict- resolution concepts/ strategies and how to navigate challenging friendship dynamics. </a:t>
            </a:r>
            <a:endParaRPr sz="6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782550" y="84175"/>
            <a:ext cx="75789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74" name="Google Shape;74;p16"/>
          <p:cNvPicPr preferRelativeResize="0"/>
          <p:nvPr/>
        </p:nvPicPr>
        <p:blipFill>
          <a:blip r:embed="rId3">
            <a:alphaModFix/>
          </a:blip>
          <a:stretch>
            <a:fillRect/>
          </a:stretch>
        </p:blipFill>
        <p:spPr>
          <a:xfrm>
            <a:off x="8415000" y="4450625"/>
            <a:ext cx="634500" cy="634500"/>
          </a:xfrm>
          <a:prstGeom prst="rect">
            <a:avLst/>
          </a:prstGeom>
          <a:noFill/>
          <a:ln>
            <a:noFill/>
          </a:ln>
        </p:spPr>
      </p:pic>
      <p:sp>
        <p:nvSpPr>
          <p:cNvPr id="75" name="Google Shape;75;p16"/>
          <p:cNvSpPr txBox="1"/>
          <p:nvPr/>
        </p:nvSpPr>
        <p:spPr>
          <a:xfrm>
            <a:off x="2763175" y="2734300"/>
            <a:ext cx="3282300" cy="2124000"/>
          </a:xfrm>
          <a:prstGeom prst="rect">
            <a:avLst/>
          </a:prstGeom>
          <a:solidFill>
            <a:schemeClr val="lt1"/>
          </a:solidFill>
          <a:ln w="76200" cap="flat" cmpd="sng">
            <a:solidFill>
              <a:srgbClr val="5BCCC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u="sng">
                <a:latin typeface="Chelsea Market"/>
                <a:ea typeface="Chelsea Market"/>
                <a:cs typeface="Chelsea Market"/>
                <a:sym typeface="Chelsea Market"/>
              </a:rPr>
              <a:t>Key Words</a:t>
            </a:r>
            <a:endParaRPr b="1" u="sng">
              <a:latin typeface="Chelsea Market"/>
              <a:ea typeface="Chelsea Market"/>
              <a:cs typeface="Chelsea Market"/>
              <a:sym typeface="Chelsea Market"/>
            </a:endParaRPr>
          </a:p>
          <a:p>
            <a:pPr marL="457200" lvl="0" indent="-317500" algn="l" rtl="0">
              <a:spcBef>
                <a:spcPts val="0"/>
              </a:spcBef>
              <a:spcAft>
                <a:spcPts val="0"/>
              </a:spcAft>
              <a:buSzPts val="1400"/>
              <a:buFont typeface="Chelsea Market"/>
              <a:buChar char="●"/>
            </a:pPr>
            <a:r>
              <a:rPr lang="en">
                <a:latin typeface="Chelsea Market"/>
                <a:ea typeface="Chelsea Market"/>
                <a:cs typeface="Chelsea Market"/>
                <a:sym typeface="Chelsea Market"/>
              </a:rPr>
              <a:t>Conflict</a:t>
            </a:r>
            <a:endParaRPr>
              <a:latin typeface="Chelsea Market"/>
              <a:ea typeface="Chelsea Market"/>
              <a:cs typeface="Chelsea Market"/>
              <a:sym typeface="Chelsea Market"/>
            </a:endParaRPr>
          </a:p>
          <a:p>
            <a:pPr marL="457200" lvl="0" indent="-317500" algn="l" rtl="0">
              <a:spcBef>
                <a:spcPts val="0"/>
              </a:spcBef>
              <a:spcAft>
                <a:spcPts val="0"/>
              </a:spcAft>
              <a:buSzPts val="1400"/>
              <a:buFont typeface="Chelsea Market"/>
              <a:buChar char="●"/>
            </a:pPr>
            <a:r>
              <a:rPr lang="en">
                <a:latin typeface="Chelsea Market"/>
                <a:ea typeface="Chelsea Market"/>
                <a:cs typeface="Chelsea Market"/>
                <a:sym typeface="Chelsea Market"/>
              </a:rPr>
              <a:t>Loyalty</a:t>
            </a:r>
            <a:endParaRPr>
              <a:latin typeface="Chelsea Market"/>
              <a:ea typeface="Chelsea Market"/>
              <a:cs typeface="Chelsea Market"/>
              <a:sym typeface="Chelsea Market"/>
            </a:endParaRPr>
          </a:p>
          <a:p>
            <a:pPr marL="0" lvl="0" indent="0" algn="ctr" rtl="0">
              <a:spcBef>
                <a:spcPts val="0"/>
              </a:spcBef>
              <a:spcAft>
                <a:spcPts val="0"/>
              </a:spcAft>
              <a:buNone/>
            </a:pPr>
            <a:r>
              <a:rPr lang="en" b="1" u="sng">
                <a:latin typeface="Chelsea Market"/>
                <a:ea typeface="Chelsea Market"/>
                <a:cs typeface="Chelsea Market"/>
                <a:sym typeface="Chelsea Market"/>
              </a:rPr>
              <a:t>Key Concepts</a:t>
            </a:r>
            <a:endParaRPr b="1" u="sng">
              <a:latin typeface="Chelsea Market"/>
              <a:ea typeface="Chelsea Market"/>
              <a:cs typeface="Chelsea Market"/>
              <a:sym typeface="Chelsea Market"/>
            </a:endParaRPr>
          </a:p>
          <a:p>
            <a:pPr marL="457200" lvl="0" indent="-317500" algn="l" rtl="0">
              <a:spcBef>
                <a:spcPts val="0"/>
              </a:spcBef>
              <a:spcAft>
                <a:spcPts val="0"/>
              </a:spcAft>
              <a:buSzPts val="1400"/>
              <a:buFont typeface="Chelsea Market"/>
              <a:buChar char="●"/>
            </a:pPr>
            <a:r>
              <a:rPr lang="en">
                <a:latin typeface="Chelsea Market"/>
                <a:ea typeface="Chelsea Market"/>
                <a:cs typeface="Chelsea Market"/>
                <a:sym typeface="Chelsea Market"/>
              </a:rPr>
              <a:t>How do you cope/ deal with conflict between you and your friends?  </a:t>
            </a:r>
            <a:endParaRPr>
              <a:latin typeface="Chelsea Market"/>
              <a:ea typeface="Chelsea Market"/>
              <a:cs typeface="Chelsea Market"/>
              <a:sym typeface="Chelsea Market"/>
            </a:endParaRPr>
          </a:p>
          <a:p>
            <a:pPr marL="457200" lvl="0" indent="-317500" algn="l" rtl="0">
              <a:spcBef>
                <a:spcPts val="0"/>
              </a:spcBef>
              <a:spcAft>
                <a:spcPts val="0"/>
              </a:spcAft>
              <a:buSzPts val="1400"/>
              <a:buFont typeface="Chelsea Market"/>
              <a:buChar char="●"/>
            </a:pPr>
            <a:r>
              <a:rPr lang="en">
                <a:latin typeface="Chelsea Market"/>
                <a:ea typeface="Chelsea Market"/>
                <a:cs typeface="Chelsea Market"/>
                <a:sym typeface="Chelsea Market"/>
              </a:rPr>
              <a:t>Why is loyalty an important part of friendship?   </a:t>
            </a:r>
            <a:endParaRPr>
              <a:latin typeface="Chelsea Market"/>
              <a:ea typeface="Chelsea Market"/>
              <a:cs typeface="Chelsea Market"/>
              <a:sym typeface="Chelsea Market"/>
            </a:endParaRPr>
          </a:p>
        </p:txBody>
      </p:sp>
      <p:pic>
        <p:nvPicPr>
          <p:cNvPr id="76" name="Google Shape;76;p16"/>
          <p:cNvPicPr preferRelativeResize="0"/>
          <p:nvPr/>
        </p:nvPicPr>
        <p:blipFill>
          <a:blip r:embed="rId4">
            <a:alphaModFix/>
          </a:blip>
          <a:stretch>
            <a:fillRect/>
          </a:stretch>
        </p:blipFill>
        <p:spPr>
          <a:xfrm>
            <a:off x="6289625" y="2851163"/>
            <a:ext cx="1881225" cy="1890270"/>
          </a:xfrm>
          <a:prstGeom prst="rect">
            <a:avLst/>
          </a:prstGeom>
          <a:noFill/>
          <a:ln w="76200" cap="flat" cmpd="sng">
            <a:solidFill>
              <a:srgbClr val="9900FF"/>
            </a:solidFill>
            <a:prstDash val="solid"/>
            <a:round/>
            <a:headEnd type="none" w="sm" len="sm"/>
            <a:tailEnd type="none" w="sm" len="sm"/>
          </a:ln>
        </p:spPr>
      </p:pic>
      <p:sp>
        <p:nvSpPr>
          <p:cNvPr id="77" name="Google Shape;77;p16"/>
          <p:cNvSpPr txBox="1"/>
          <p:nvPr/>
        </p:nvSpPr>
        <p:spPr>
          <a:xfrm>
            <a:off x="782550" y="864288"/>
            <a:ext cx="7578900" cy="1767000"/>
          </a:xfrm>
          <a:prstGeom prst="rect">
            <a:avLst/>
          </a:prstGeom>
          <a:solidFill>
            <a:srgbClr val="FFFFFF"/>
          </a:solid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Chelsea Market"/>
                <a:ea typeface="Chelsea Market"/>
                <a:cs typeface="Chelsea Market"/>
                <a:sym typeface="Chelsea Market"/>
              </a:rPr>
              <a:t>I Do</a:t>
            </a:r>
            <a:endParaRPr sz="2400" b="1" u="sng">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Story/ Book:</a:t>
            </a:r>
            <a:r>
              <a:rPr lang="en" sz="2400">
                <a:latin typeface="Chelsea Market"/>
                <a:ea typeface="Chelsea Market"/>
                <a:cs typeface="Chelsea Market"/>
                <a:sym typeface="Chelsea Market"/>
              </a:rPr>
              <a:t>  Trouble Talk By:  Trudy Ludwig</a:t>
            </a:r>
            <a:endParaRPr sz="2400">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Discussion:</a:t>
            </a:r>
            <a:r>
              <a:rPr lang="en" sz="2400">
                <a:latin typeface="Chelsea Market"/>
                <a:ea typeface="Chelsea Market"/>
                <a:cs typeface="Chelsea Market"/>
                <a:sym typeface="Chelsea Market"/>
              </a:rPr>
              <a:t>  Key words/ concepts</a:t>
            </a:r>
            <a:endParaRPr sz="2400">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solidFill>
                  <a:srgbClr val="000000"/>
                </a:solidFill>
                <a:latin typeface="Chelsea Market"/>
                <a:ea typeface="Chelsea Market"/>
                <a:cs typeface="Chelsea Market"/>
                <a:sym typeface="Chelsea Market"/>
              </a:rPr>
              <a:t>Activity:</a:t>
            </a:r>
            <a:r>
              <a:rPr lang="en" sz="2400">
                <a:solidFill>
                  <a:srgbClr val="000000"/>
                </a:solidFill>
                <a:latin typeface="Chelsea Market"/>
                <a:ea typeface="Chelsea Market"/>
                <a:cs typeface="Chelsea Market"/>
                <a:sym typeface="Chelsea Market"/>
              </a:rPr>
              <a:t> </a:t>
            </a:r>
            <a:r>
              <a:rPr lang="en" sz="2200">
                <a:latin typeface="Chelsea Market"/>
                <a:ea typeface="Chelsea Market"/>
                <a:cs typeface="Chelsea Market"/>
                <a:sym typeface="Chelsea Market"/>
              </a:rPr>
              <a:t>Problem Solving Card Deck</a:t>
            </a:r>
            <a:endParaRPr sz="2200">
              <a:latin typeface="Chelsea Market"/>
              <a:ea typeface="Chelsea Market"/>
              <a:cs typeface="Chelsea Market"/>
              <a:sym typeface="Chelsea Market"/>
            </a:endParaRPr>
          </a:p>
          <a:p>
            <a:pPr marL="457200" lvl="0" indent="0" algn="ctr" rtl="0">
              <a:spcBef>
                <a:spcPts val="0"/>
              </a:spcBef>
              <a:spcAft>
                <a:spcPts val="0"/>
              </a:spcAft>
              <a:buNone/>
            </a:pPr>
            <a:endParaRPr sz="2400">
              <a:latin typeface="Chelsea Market"/>
              <a:ea typeface="Chelsea Market"/>
              <a:cs typeface="Chelsea Market"/>
              <a:sym typeface="Chelsea Market"/>
            </a:endParaRPr>
          </a:p>
          <a:p>
            <a:pPr marL="457200" lvl="0" indent="0" algn="ctr" rtl="0">
              <a:spcBef>
                <a:spcPts val="0"/>
              </a:spcBef>
              <a:spcAft>
                <a:spcPts val="0"/>
              </a:spcAft>
              <a:buNone/>
            </a:pPr>
            <a:endParaRPr sz="2400">
              <a:latin typeface="Chelsea Market"/>
              <a:ea typeface="Chelsea Market"/>
              <a:cs typeface="Chelsea Market"/>
              <a:sym typeface="Chelsea Market"/>
            </a:endParaRPr>
          </a:p>
        </p:txBody>
      </p:sp>
      <p:pic>
        <p:nvPicPr>
          <p:cNvPr id="78" name="Google Shape;78;p16"/>
          <p:cNvPicPr preferRelativeResize="0"/>
          <p:nvPr/>
        </p:nvPicPr>
        <p:blipFill>
          <a:blip r:embed="rId5">
            <a:alphaModFix/>
          </a:blip>
          <a:stretch>
            <a:fillRect/>
          </a:stretch>
        </p:blipFill>
        <p:spPr>
          <a:xfrm>
            <a:off x="940675" y="2851175"/>
            <a:ext cx="1512219" cy="1890251"/>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2312475" y="210250"/>
            <a:ext cx="4821300" cy="691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84" name="Google Shape;84;p17"/>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85" name="Google Shape;85;p17"/>
          <p:cNvSpPr txBox="1">
            <a:spLocks noGrp="1"/>
          </p:cNvSpPr>
          <p:nvPr>
            <p:ph type="ctrTitle"/>
          </p:nvPr>
        </p:nvSpPr>
        <p:spPr>
          <a:xfrm>
            <a:off x="366175" y="1260575"/>
            <a:ext cx="6080100" cy="3157800"/>
          </a:xfrm>
          <a:prstGeom prst="rect">
            <a:avLst/>
          </a:prstGeom>
          <a:solidFill>
            <a:schemeClr val="lt1"/>
          </a:solid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S:</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a:t>
            </a:r>
            <a:r>
              <a:rPr lang="en" sz="2400" b="1" u="sng">
                <a:latin typeface="Chelsea Market"/>
                <a:ea typeface="Chelsea Market"/>
                <a:cs typeface="Chelsea Market"/>
                <a:sym typeface="Chelsea Market"/>
              </a:rPr>
              <a:t>S</a:t>
            </a:r>
            <a:r>
              <a:rPr lang="en" sz="1800">
                <a:latin typeface="Chelsea Market"/>
                <a:ea typeface="Chelsea Market"/>
                <a:cs typeface="Chelsea Market"/>
                <a:sym typeface="Chelsea Market"/>
              </a:rPr>
              <a:t>itting Mountain” position!  “Mountain Peak” (head) is high in the sky and “Mountain Valleys” (bottom and feet) are grounded.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L:</a:t>
            </a:r>
            <a:r>
              <a:rPr lang="en" sz="30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L</a:t>
            </a:r>
            <a:r>
              <a:rPr lang="en" sz="1800">
                <a:latin typeface="Chelsea Market"/>
                <a:ea typeface="Chelsea Market"/>
                <a:cs typeface="Chelsea Market"/>
                <a:sym typeface="Chelsea Market"/>
              </a:rPr>
              <a:t>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A:</a:t>
            </a:r>
            <a:r>
              <a:rPr lang="en" sz="3000" b="1">
                <a:latin typeface="Chelsea Market"/>
                <a:ea typeface="Chelsea Market"/>
                <a:cs typeface="Chelsea Market"/>
                <a:sym typeface="Chelsea Market"/>
              </a:rPr>
              <a:t> </a:t>
            </a:r>
            <a:r>
              <a:rPr lang="en" sz="18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A</a:t>
            </a:r>
            <a:r>
              <a:rPr lang="en" sz="1800">
                <a:latin typeface="Chelsea Market"/>
                <a:ea typeface="Chelsea Market"/>
                <a:cs typeface="Chelsea Market"/>
                <a:sym typeface="Chelsea Market"/>
              </a:rPr>
              <a:t>ttention! (This is different than listening.)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N: </a:t>
            </a:r>
            <a:r>
              <a:rPr lang="en" sz="2400" b="1" u="sng">
                <a:latin typeface="Chelsea Market"/>
                <a:ea typeface="Chelsea Market"/>
                <a:cs typeface="Chelsea Market"/>
                <a:sym typeface="Chelsea Market"/>
              </a:rPr>
              <a:t>N</a:t>
            </a:r>
            <a:r>
              <a:rPr lang="en" sz="1800">
                <a:latin typeface="Chelsea Market"/>
                <a:ea typeface="Chelsea Market"/>
                <a:cs typeface="Chelsea Market"/>
                <a:sym typeface="Chelsea Market"/>
              </a:rPr>
              <a:t>odding often to show engagement.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T: </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Not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alking unless I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ell you to and there will be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ime for this!- Promise!  </a:t>
            </a:r>
            <a:endParaRPr sz="1800">
              <a:latin typeface="Chelsea Market"/>
              <a:ea typeface="Chelsea Market"/>
              <a:cs typeface="Chelsea Market"/>
              <a:sym typeface="Chelsea Market"/>
            </a:endParaRPr>
          </a:p>
        </p:txBody>
      </p:sp>
      <p:pic>
        <p:nvPicPr>
          <p:cNvPr id="86" name="Google Shape;86;p17"/>
          <p:cNvPicPr preferRelativeResize="0"/>
          <p:nvPr/>
        </p:nvPicPr>
        <p:blipFill>
          <a:blip r:embed="rId4">
            <a:alphaModFix/>
          </a:blip>
          <a:stretch>
            <a:fillRect/>
          </a:stretch>
        </p:blipFill>
        <p:spPr>
          <a:xfrm>
            <a:off x="6654048" y="2024898"/>
            <a:ext cx="2357000" cy="1464300"/>
          </a:xfrm>
          <a:prstGeom prst="rect">
            <a:avLst/>
          </a:prstGeom>
          <a:noFill/>
          <a:ln w="76200" cap="flat" cmpd="sng">
            <a:solidFill>
              <a:schemeClr val="accent4"/>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211450" y="138875"/>
            <a:ext cx="28731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Discussion</a:t>
            </a:r>
            <a:endParaRPr sz="3000" b="1">
              <a:latin typeface="Chelsea Market"/>
              <a:ea typeface="Chelsea Market"/>
              <a:cs typeface="Chelsea Market"/>
              <a:sym typeface="Chelsea Market"/>
            </a:endParaRPr>
          </a:p>
        </p:txBody>
      </p:sp>
      <p:pic>
        <p:nvPicPr>
          <p:cNvPr id="92" name="Google Shape;92;p18"/>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93" name="Google Shape;93;p18"/>
          <p:cNvSpPr txBox="1"/>
          <p:nvPr/>
        </p:nvSpPr>
        <p:spPr>
          <a:xfrm>
            <a:off x="202000" y="1097238"/>
            <a:ext cx="6945600" cy="3140100"/>
          </a:xfrm>
          <a:prstGeom prst="rect">
            <a:avLst/>
          </a:prstGeom>
          <a:solidFill>
            <a:schemeClr val="lt1"/>
          </a:solidFill>
          <a:ln w="7620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u="sng">
                <a:solidFill>
                  <a:schemeClr val="dk1"/>
                </a:solidFill>
                <a:latin typeface="Chelsea Market"/>
                <a:ea typeface="Chelsea Market"/>
                <a:cs typeface="Chelsea Market"/>
                <a:sym typeface="Chelsea Market"/>
              </a:rPr>
              <a:t>Key Words</a:t>
            </a:r>
            <a:endParaRPr sz="2400" b="1" u="sng">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a:solidFill>
                  <a:schemeClr val="dk1"/>
                </a:solidFill>
                <a:latin typeface="Chelsea Market"/>
                <a:ea typeface="Chelsea Market"/>
                <a:cs typeface="Chelsea Market"/>
                <a:sym typeface="Chelsea Market"/>
              </a:rPr>
              <a:t>Conflict</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a:solidFill>
                  <a:schemeClr val="dk1"/>
                </a:solidFill>
                <a:latin typeface="Chelsea Market"/>
                <a:ea typeface="Chelsea Market"/>
                <a:cs typeface="Chelsea Market"/>
                <a:sym typeface="Chelsea Market"/>
              </a:rPr>
              <a:t>Loyalty</a:t>
            </a:r>
            <a:endParaRPr sz="24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n" sz="2400" b="1" u="sng">
                <a:solidFill>
                  <a:schemeClr val="dk1"/>
                </a:solidFill>
                <a:latin typeface="Chelsea Market"/>
                <a:ea typeface="Chelsea Market"/>
                <a:cs typeface="Chelsea Market"/>
                <a:sym typeface="Chelsea Market"/>
              </a:rPr>
              <a:t>Key Concepts</a:t>
            </a:r>
            <a:endParaRPr sz="2400" b="1" u="sng">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a:solidFill>
                  <a:schemeClr val="dk1"/>
                </a:solidFill>
                <a:latin typeface="Chelsea Market"/>
                <a:ea typeface="Chelsea Market"/>
                <a:cs typeface="Chelsea Market"/>
                <a:sym typeface="Chelsea Market"/>
              </a:rPr>
              <a:t>How do you cope/ deal with conflict between you and your friends?  </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a:solidFill>
                  <a:schemeClr val="dk1"/>
                </a:solidFill>
                <a:latin typeface="Chelsea Market"/>
                <a:ea typeface="Chelsea Market"/>
                <a:cs typeface="Chelsea Market"/>
                <a:sym typeface="Chelsea Market"/>
              </a:rPr>
              <a:t>Why is loyalty an important part of friendship?  </a:t>
            </a:r>
            <a:endParaRPr sz="2400" b="1" u="sng">
              <a:solidFill>
                <a:schemeClr val="dk1"/>
              </a:solidFill>
              <a:latin typeface="Chelsea Market"/>
              <a:ea typeface="Chelsea Market"/>
              <a:cs typeface="Chelsea Market"/>
              <a:sym typeface="Chelsea Market"/>
            </a:endParaRPr>
          </a:p>
        </p:txBody>
      </p:sp>
      <p:pic>
        <p:nvPicPr>
          <p:cNvPr id="94" name="Google Shape;94;p18"/>
          <p:cNvPicPr preferRelativeResize="0"/>
          <p:nvPr/>
        </p:nvPicPr>
        <p:blipFill>
          <a:blip r:embed="rId4">
            <a:alphaModFix/>
          </a:blip>
          <a:stretch>
            <a:fillRect/>
          </a:stretch>
        </p:blipFill>
        <p:spPr>
          <a:xfrm>
            <a:off x="7311125" y="2004150"/>
            <a:ext cx="1572425" cy="1301950"/>
          </a:xfrm>
          <a:prstGeom prst="rect">
            <a:avLst/>
          </a:prstGeom>
          <a:noFill/>
          <a:ln w="76200" cap="flat" cmpd="sng">
            <a:solidFill>
              <a:srgbClr val="5BCCC7"/>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3766200" y="238250"/>
            <a:ext cx="16116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Story</a:t>
            </a:r>
            <a:endParaRPr sz="3000" b="1">
              <a:latin typeface="Chelsea Market"/>
              <a:ea typeface="Chelsea Market"/>
              <a:cs typeface="Chelsea Market"/>
              <a:sym typeface="Chelsea Market"/>
            </a:endParaRPr>
          </a:p>
        </p:txBody>
      </p:sp>
      <p:pic>
        <p:nvPicPr>
          <p:cNvPr id="100" name="Google Shape;100;p19"/>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01" name="Google Shape;101;p19"/>
          <p:cNvPicPr preferRelativeResize="0"/>
          <p:nvPr/>
        </p:nvPicPr>
        <p:blipFill>
          <a:blip r:embed="rId4">
            <a:alphaModFix/>
          </a:blip>
          <a:stretch>
            <a:fillRect/>
          </a:stretch>
        </p:blipFill>
        <p:spPr>
          <a:xfrm>
            <a:off x="3172074" y="1026350"/>
            <a:ext cx="2799840" cy="3499763"/>
          </a:xfrm>
          <a:prstGeom prst="rect">
            <a:avLst/>
          </a:prstGeom>
          <a:noFill/>
          <a:ln w="76200" cap="flat" cmpd="sng">
            <a:solidFill>
              <a:srgbClr val="9900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35450" y="148400"/>
            <a:ext cx="28731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a:t>
            </a:r>
            <a:endParaRPr sz="3000" b="1">
              <a:latin typeface="Chelsea Market"/>
              <a:ea typeface="Chelsea Market"/>
              <a:cs typeface="Chelsea Market"/>
              <a:sym typeface="Chelsea Market"/>
            </a:endParaRPr>
          </a:p>
        </p:txBody>
      </p:sp>
      <p:pic>
        <p:nvPicPr>
          <p:cNvPr id="107" name="Google Shape;107;p20"/>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08" name="Google Shape;108;p20">
            <a:hlinkClick r:id="rId4"/>
          </p:cNvPr>
          <p:cNvPicPr preferRelativeResize="0"/>
          <p:nvPr/>
        </p:nvPicPr>
        <p:blipFill>
          <a:blip r:embed="rId5">
            <a:alphaModFix/>
          </a:blip>
          <a:stretch>
            <a:fillRect/>
          </a:stretch>
        </p:blipFill>
        <p:spPr>
          <a:xfrm>
            <a:off x="397925" y="1479974"/>
            <a:ext cx="2969750" cy="2984000"/>
          </a:xfrm>
          <a:prstGeom prst="rect">
            <a:avLst/>
          </a:prstGeom>
          <a:noFill/>
          <a:ln w="76200" cap="flat" cmpd="sng">
            <a:solidFill>
              <a:srgbClr val="FF9900"/>
            </a:solidFill>
            <a:prstDash val="solid"/>
            <a:round/>
            <a:headEnd type="none" w="sm" len="sm"/>
            <a:tailEnd type="none" w="sm" len="sm"/>
          </a:ln>
        </p:spPr>
      </p:pic>
      <p:sp>
        <p:nvSpPr>
          <p:cNvPr id="109" name="Google Shape;109;p20">
            <a:hlinkClick r:id="rId4"/>
          </p:cNvPr>
          <p:cNvSpPr txBox="1">
            <a:spLocks noGrp="1"/>
          </p:cNvSpPr>
          <p:nvPr>
            <p:ph type="title"/>
          </p:nvPr>
        </p:nvSpPr>
        <p:spPr>
          <a:xfrm>
            <a:off x="1902150" y="748250"/>
            <a:ext cx="5339700" cy="514200"/>
          </a:xfrm>
          <a:prstGeom prst="rect">
            <a:avLst/>
          </a:prstGeom>
          <a:solidFill>
            <a:schemeClr val="lt1"/>
          </a:solidFill>
          <a:ln w="38100" cap="flat" cmpd="sng">
            <a:solidFill>
              <a:srgbClr val="9900FF"/>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chemeClr val="accent2"/>
              </a:buClr>
              <a:buSzPct val="110000"/>
              <a:buFont typeface="Century Gothic"/>
              <a:buNone/>
            </a:pPr>
            <a:r>
              <a:rPr lang="en" sz="3000" b="1">
                <a:latin typeface="Chelsea Market"/>
                <a:ea typeface="Chelsea Market"/>
                <a:cs typeface="Chelsea Market"/>
                <a:sym typeface="Chelsea Market"/>
              </a:rPr>
              <a:t>Problem Solving Card Deck</a:t>
            </a:r>
            <a:endParaRPr sz="3000" b="1">
              <a:latin typeface="Chelsea Market"/>
              <a:ea typeface="Chelsea Market"/>
              <a:cs typeface="Chelsea Market"/>
              <a:sym typeface="Chelsea Market"/>
            </a:endParaRPr>
          </a:p>
        </p:txBody>
      </p:sp>
      <p:sp>
        <p:nvSpPr>
          <p:cNvPr id="110" name="Google Shape;110;p20"/>
          <p:cNvSpPr txBox="1"/>
          <p:nvPr/>
        </p:nvSpPr>
        <p:spPr>
          <a:xfrm>
            <a:off x="3727425" y="1727175"/>
            <a:ext cx="5020200" cy="2401200"/>
          </a:xfrm>
          <a:prstGeom prst="rect">
            <a:avLst/>
          </a:prstGeom>
          <a:solidFill>
            <a:schemeClr val="lt1"/>
          </a:solidFill>
          <a:ln w="76200" cap="flat" cmpd="sng">
            <a:solidFill>
              <a:srgbClr val="FF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helsea Market"/>
                <a:ea typeface="Chelsea Market"/>
                <a:cs typeface="Chelsea Market"/>
                <a:sym typeface="Chelsea Market"/>
              </a:rPr>
              <a:t>Even great friends may disagree from time to time.  This is normal.  Let’s learn about some ways to solve problems between friends with this activity! </a:t>
            </a:r>
            <a:endParaRPr sz="2400">
              <a:latin typeface="Chelsea Market"/>
              <a:ea typeface="Chelsea Market"/>
              <a:cs typeface="Chelsea Market"/>
              <a:sym typeface="Chelsea Marke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descr="All things Koo Koo: https://linktr.ee/koo_koo&#10;&#10;Video filmed by Jules Ameel&#10;Designed and Edited by Nellie Dalen&#10;Song mastered and produced by Neil Zumwalde&#10;Get Yo Body Movin' by Koo Koo (C) 2018&#10;&#10;Brain Break Dance a long&#10;Lyrics:&#10;Get yo body moving&#10;Get yo body moving&#10;Get yo body moving&#10;Get yo body moving&#10;&#10;Everybody here let me see you dip&#10;Everybody here let me see you push it&#10;&#10;Get yo body moving&#10;Get yo body moving&#10;Get yo body moving&#10;Get yo body moving&#10;&#10;Everybody here let me see you bounce&#10;Everybody here let me see you pull it&#10;&#10;Get yo body moving&#10;Get yo body moving&#10;Get yo body moving&#10;Get yo body moving" title="Koo Koo - Get Yo Body Movin' (Dance-A-Long)">
            <a:hlinkClick r:id="rId3"/>
          </p:cNvPr>
          <p:cNvPicPr preferRelativeResize="0"/>
          <p:nvPr/>
        </p:nvPicPr>
        <p:blipFill>
          <a:blip r:embed="rId4">
            <a:alphaModFix/>
          </a:blip>
          <a:stretch>
            <a:fillRect/>
          </a:stretch>
        </p:blipFill>
        <p:spPr>
          <a:xfrm>
            <a:off x="762050" y="428650"/>
            <a:ext cx="7657200" cy="430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4140213" y="4198375"/>
            <a:ext cx="638175" cy="638175"/>
          </a:xfrm>
          <a:prstGeom prst="rect">
            <a:avLst/>
          </a:prstGeom>
          <a:noFill/>
          <a:ln>
            <a:noFill/>
          </a:ln>
        </p:spPr>
      </p:pic>
      <p:pic>
        <p:nvPicPr>
          <p:cNvPr id="121" name="Google Shape;121;p22"/>
          <p:cNvPicPr preferRelativeResize="0"/>
          <p:nvPr/>
        </p:nvPicPr>
        <p:blipFill>
          <a:blip r:embed="rId4">
            <a:alphaModFix/>
          </a:blip>
          <a:stretch>
            <a:fillRect/>
          </a:stretch>
        </p:blipFill>
        <p:spPr>
          <a:xfrm>
            <a:off x="4066950" y="215713"/>
            <a:ext cx="1628775" cy="1371600"/>
          </a:xfrm>
          <a:prstGeom prst="rect">
            <a:avLst/>
          </a:prstGeom>
          <a:noFill/>
          <a:ln w="50800" cap="flat" cmpd="sng">
            <a:solidFill>
              <a:srgbClr val="000000"/>
            </a:solidFill>
            <a:prstDash val="solid"/>
            <a:miter lim="8000"/>
            <a:headEnd type="none" w="sm" len="sm"/>
            <a:tailEnd type="none" w="sm" len="sm"/>
          </a:ln>
        </p:spPr>
      </p:pic>
      <p:pic>
        <p:nvPicPr>
          <p:cNvPr id="122" name="Google Shape;122;p22"/>
          <p:cNvPicPr preferRelativeResize="0"/>
          <p:nvPr/>
        </p:nvPicPr>
        <p:blipFill>
          <a:blip r:embed="rId5">
            <a:alphaModFix/>
          </a:blip>
          <a:stretch>
            <a:fillRect/>
          </a:stretch>
        </p:blipFill>
        <p:spPr>
          <a:xfrm>
            <a:off x="4066950" y="1829313"/>
            <a:ext cx="1552575" cy="1200150"/>
          </a:xfrm>
          <a:prstGeom prst="rect">
            <a:avLst/>
          </a:prstGeom>
          <a:noFill/>
          <a:ln w="50800" cap="flat" cmpd="sng">
            <a:solidFill>
              <a:srgbClr val="000000"/>
            </a:solidFill>
            <a:prstDash val="solid"/>
            <a:miter lim="8000"/>
            <a:headEnd type="none" w="sm" len="sm"/>
            <a:tailEnd type="none" w="sm" len="sm"/>
          </a:ln>
        </p:spPr>
      </p:pic>
      <p:pic>
        <p:nvPicPr>
          <p:cNvPr id="123" name="Google Shape;123;p22"/>
          <p:cNvPicPr preferRelativeResize="0"/>
          <p:nvPr/>
        </p:nvPicPr>
        <p:blipFill>
          <a:blip r:embed="rId6">
            <a:alphaModFix/>
          </a:blip>
          <a:stretch>
            <a:fillRect/>
          </a:stretch>
        </p:blipFill>
        <p:spPr>
          <a:xfrm>
            <a:off x="2178813" y="1793875"/>
            <a:ext cx="1381125" cy="1314450"/>
          </a:xfrm>
          <a:prstGeom prst="rect">
            <a:avLst/>
          </a:prstGeom>
          <a:noFill/>
          <a:ln w="50800" cap="flat" cmpd="sng">
            <a:solidFill>
              <a:srgbClr val="000000"/>
            </a:solidFill>
            <a:prstDash val="solid"/>
            <a:miter lim="8000"/>
            <a:headEnd type="none" w="sm" len="sm"/>
            <a:tailEnd type="none" w="sm" len="sm"/>
          </a:ln>
        </p:spPr>
      </p:pic>
      <p:pic>
        <p:nvPicPr>
          <p:cNvPr id="124" name="Google Shape;124;p22"/>
          <p:cNvPicPr preferRelativeResize="0"/>
          <p:nvPr/>
        </p:nvPicPr>
        <p:blipFill>
          <a:blip r:embed="rId7">
            <a:alphaModFix/>
          </a:blip>
          <a:stretch>
            <a:fillRect/>
          </a:stretch>
        </p:blipFill>
        <p:spPr>
          <a:xfrm>
            <a:off x="4940875" y="3285750"/>
            <a:ext cx="1447800" cy="1314450"/>
          </a:xfrm>
          <a:prstGeom prst="rect">
            <a:avLst/>
          </a:prstGeom>
          <a:noFill/>
          <a:ln w="50800" cap="flat" cmpd="sng">
            <a:solidFill>
              <a:srgbClr val="000000"/>
            </a:solidFill>
            <a:prstDash val="solid"/>
            <a:miter lim="8000"/>
            <a:headEnd type="none" w="sm" len="sm"/>
            <a:tailEnd type="none" w="sm" len="sm"/>
          </a:ln>
        </p:spPr>
      </p:pic>
      <p:pic>
        <p:nvPicPr>
          <p:cNvPr id="125" name="Google Shape;125;p22"/>
          <p:cNvPicPr preferRelativeResize="0"/>
          <p:nvPr/>
        </p:nvPicPr>
        <p:blipFill>
          <a:blip r:embed="rId8">
            <a:alphaModFix/>
          </a:blip>
          <a:stretch>
            <a:fillRect/>
          </a:stretch>
        </p:blipFill>
        <p:spPr>
          <a:xfrm>
            <a:off x="443075" y="1900238"/>
            <a:ext cx="1466850" cy="1343025"/>
          </a:xfrm>
          <a:prstGeom prst="rect">
            <a:avLst/>
          </a:prstGeom>
          <a:noFill/>
          <a:ln w="50800" cap="flat" cmpd="sng">
            <a:solidFill>
              <a:srgbClr val="000000"/>
            </a:solidFill>
            <a:prstDash val="solid"/>
            <a:miter lim="8000"/>
            <a:headEnd type="none" w="sm" len="sm"/>
            <a:tailEnd type="none" w="sm" len="sm"/>
          </a:ln>
        </p:spPr>
      </p:pic>
      <p:pic>
        <p:nvPicPr>
          <p:cNvPr id="126" name="Google Shape;126;p22"/>
          <p:cNvPicPr preferRelativeResize="0"/>
          <p:nvPr/>
        </p:nvPicPr>
        <p:blipFill>
          <a:blip r:embed="rId9">
            <a:alphaModFix/>
          </a:blip>
          <a:stretch>
            <a:fillRect/>
          </a:stretch>
        </p:blipFill>
        <p:spPr>
          <a:xfrm>
            <a:off x="690725" y="3691625"/>
            <a:ext cx="1219200" cy="1114425"/>
          </a:xfrm>
          <a:prstGeom prst="rect">
            <a:avLst/>
          </a:prstGeom>
          <a:noFill/>
          <a:ln w="50800" cap="flat" cmpd="sng">
            <a:solidFill>
              <a:srgbClr val="000000"/>
            </a:solidFill>
            <a:prstDash val="solid"/>
            <a:miter lim="8000"/>
            <a:headEnd type="none" w="sm" len="sm"/>
            <a:tailEnd type="none" w="sm" len="sm"/>
          </a:ln>
        </p:spPr>
      </p:pic>
      <p:pic>
        <p:nvPicPr>
          <p:cNvPr id="127" name="Google Shape;127;p22"/>
          <p:cNvPicPr preferRelativeResize="0"/>
          <p:nvPr/>
        </p:nvPicPr>
        <p:blipFill>
          <a:blip r:embed="rId10">
            <a:alphaModFix/>
          </a:blip>
          <a:stretch>
            <a:fillRect/>
          </a:stretch>
        </p:blipFill>
        <p:spPr>
          <a:xfrm>
            <a:off x="375100" y="230000"/>
            <a:ext cx="1371600" cy="1343025"/>
          </a:xfrm>
          <a:prstGeom prst="rect">
            <a:avLst/>
          </a:prstGeom>
          <a:noFill/>
          <a:ln w="50800" cap="flat" cmpd="sng">
            <a:solidFill>
              <a:srgbClr val="000000"/>
            </a:solidFill>
            <a:prstDash val="solid"/>
            <a:miter lim="8000"/>
            <a:headEnd type="none" w="sm" len="sm"/>
            <a:tailEnd type="none" w="sm" len="sm"/>
          </a:ln>
        </p:spPr>
      </p:pic>
      <p:pic>
        <p:nvPicPr>
          <p:cNvPr id="128" name="Google Shape;128;p22"/>
          <p:cNvPicPr preferRelativeResize="0"/>
          <p:nvPr/>
        </p:nvPicPr>
        <p:blipFill>
          <a:blip r:embed="rId11">
            <a:alphaModFix/>
          </a:blip>
          <a:stretch>
            <a:fillRect/>
          </a:stretch>
        </p:blipFill>
        <p:spPr>
          <a:xfrm>
            <a:off x="2432525" y="3493525"/>
            <a:ext cx="1428750" cy="1343025"/>
          </a:xfrm>
          <a:prstGeom prst="rect">
            <a:avLst/>
          </a:prstGeom>
          <a:noFill/>
          <a:ln w="50800" cap="flat" cmpd="sng">
            <a:solidFill>
              <a:srgbClr val="000000"/>
            </a:solidFill>
            <a:prstDash val="solid"/>
            <a:miter lim="8000"/>
            <a:headEnd type="none" w="sm" len="sm"/>
            <a:tailEnd type="none" w="sm" len="sm"/>
          </a:ln>
        </p:spPr>
      </p:pic>
      <p:pic>
        <p:nvPicPr>
          <p:cNvPr id="129" name="Google Shape;129;p22"/>
          <p:cNvPicPr preferRelativeResize="0"/>
          <p:nvPr/>
        </p:nvPicPr>
        <p:blipFill>
          <a:blip r:embed="rId12">
            <a:alphaModFix/>
          </a:blip>
          <a:stretch>
            <a:fillRect/>
          </a:stretch>
        </p:blipFill>
        <p:spPr>
          <a:xfrm>
            <a:off x="6491625" y="677663"/>
            <a:ext cx="2038350" cy="1323975"/>
          </a:xfrm>
          <a:prstGeom prst="rect">
            <a:avLst/>
          </a:prstGeom>
          <a:noFill/>
          <a:ln w="50800" cap="flat" cmpd="sng">
            <a:solidFill>
              <a:srgbClr val="000000"/>
            </a:solidFill>
            <a:prstDash val="solid"/>
            <a:miter lim="8000"/>
            <a:headEnd type="none" w="sm" len="sm"/>
            <a:tailEnd type="none" w="sm" len="sm"/>
          </a:ln>
        </p:spPr>
      </p:pic>
      <p:pic>
        <p:nvPicPr>
          <p:cNvPr id="130" name="Google Shape;130;p22"/>
          <p:cNvPicPr preferRelativeResize="0"/>
          <p:nvPr/>
        </p:nvPicPr>
        <p:blipFill>
          <a:blip r:embed="rId13">
            <a:alphaModFix/>
          </a:blip>
          <a:stretch>
            <a:fillRect/>
          </a:stretch>
        </p:blipFill>
        <p:spPr>
          <a:xfrm>
            <a:off x="7008675" y="3630425"/>
            <a:ext cx="1438275" cy="1352550"/>
          </a:xfrm>
          <a:prstGeom prst="rect">
            <a:avLst/>
          </a:prstGeom>
          <a:noFill/>
          <a:ln w="50800" cap="flat" cmpd="sng">
            <a:solidFill>
              <a:srgbClr val="000000"/>
            </a:solidFill>
            <a:prstDash val="solid"/>
            <a:miter lim="8000"/>
            <a:headEnd type="none" w="sm" len="sm"/>
            <a:tailEnd type="none" w="sm" len="sm"/>
          </a:ln>
        </p:spPr>
      </p:pic>
      <p:pic>
        <p:nvPicPr>
          <p:cNvPr id="131" name="Google Shape;131;p22"/>
          <p:cNvPicPr preferRelativeResize="0"/>
          <p:nvPr/>
        </p:nvPicPr>
        <p:blipFill>
          <a:blip r:embed="rId14">
            <a:alphaModFix/>
          </a:blip>
          <a:stretch>
            <a:fillRect/>
          </a:stretch>
        </p:blipFill>
        <p:spPr>
          <a:xfrm>
            <a:off x="2694150" y="677675"/>
            <a:ext cx="533400" cy="54552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On-screen Show (16:9)</PresentationFormat>
  <Paragraphs>61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Chelsea Market</vt:lpstr>
      <vt:lpstr>Arial</vt:lpstr>
      <vt:lpstr>Simple Light</vt:lpstr>
      <vt:lpstr>PowerPoint Presentation</vt:lpstr>
      <vt:lpstr>Student objectives: Demonstrate an understanding of the key concepts of “loyalty” and “conflict” as they relate to friendship.   Identify characteristics of a good friend/ healthy friendship.   Gain exposure to preliminary conflict- resolution concepts/ strategies and how to navigate challenging friendship dynamics. </vt:lpstr>
      <vt:lpstr>Agenda:  What are we doing today? </vt:lpstr>
      <vt:lpstr>Lesson Expectations</vt:lpstr>
      <vt:lpstr>Discussion</vt:lpstr>
      <vt:lpstr>Story</vt:lpstr>
      <vt:lpstr>Activity</vt:lpstr>
      <vt:lpstr>PowerPoint Presentation</vt:lpstr>
      <vt:lpstr>PowerPoint Presentation</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A. Payne</dc:creator>
  <cp:lastModifiedBy>Marissa A. Payne</cp:lastModifiedBy>
  <cp:revision>13</cp:revision>
  <dcterms:modified xsi:type="dcterms:W3CDTF">2024-01-18T19:49:17Z</dcterms:modified>
</cp:coreProperties>
</file>