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2" r:id="rId2"/>
    <p:sldId id="273" r:id="rId3"/>
    <p:sldId id="267" r:id="rId4"/>
    <p:sldId id="268" r:id="rId5"/>
    <p:sldId id="274" r:id="rId6"/>
    <p:sldId id="256" r:id="rId7"/>
    <p:sldId id="257" r:id="rId8"/>
    <p:sldId id="258" r:id="rId9"/>
    <p:sldId id="259" r:id="rId10"/>
    <p:sldId id="271" r:id="rId11"/>
    <p:sldId id="263" r:id="rId12"/>
    <p:sldId id="260" r:id="rId13"/>
    <p:sldId id="261" r:id="rId14"/>
    <p:sldId id="26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3B24D-1A23-AEAB-515C-6B68F44BF133}" v="25" dt="2022-05-31T17:11:37.308"/>
    <p1510:client id="{C2ADA6FF-461A-6360-41EF-B997069BB4F0}" v="2" dt="2022-05-17T15:39:40.895"/>
    <p1510:client id="{C7B38F9D-8820-7F87-4B5B-AD890D9CD6E9}" v="4" dt="2022-05-09T17:57:24.901"/>
    <p1510:client id="{F60B3964-B734-4BB8-920A-3EE344474A03}" v="2" dt="2022-04-21T15:15:26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1E6C-8ACA-44B2-8535-1D50E4EDAF0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46D-0369-4575-BAA6-84AF3DF4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8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1E6C-8ACA-44B2-8535-1D50E4EDAF0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46D-0369-4575-BAA6-84AF3DF4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1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1E6C-8ACA-44B2-8535-1D50E4EDAF0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46D-0369-4575-BAA6-84AF3DF4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0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1E6C-8ACA-44B2-8535-1D50E4EDAF0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46D-0369-4575-BAA6-84AF3DF430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984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1E6C-8ACA-44B2-8535-1D50E4EDAF0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46D-0369-4575-BAA6-84AF3DF4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6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1E6C-8ACA-44B2-8535-1D50E4EDAF0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46D-0369-4575-BAA6-84AF3DF4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49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1E6C-8ACA-44B2-8535-1D50E4EDAF0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46D-0369-4575-BAA6-84AF3DF4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0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1E6C-8ACA-44B2-8535-1D50E4EDAF0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46D-0369-4575-BAA6-84AF3DF4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3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1E6C-8ACA-44B2-8535-1D50E4EDAF0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46D-0369-4575-BAA6-84AF3DF4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2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1E6C-8ACA-44B2-8535-1D50E4EDAF0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46D-0369-4575-BAA6-84AF3DF4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1E6C-8ACA-44B2-8535-1D50E4EDAF0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46D-0369-4575-BAA6-84AF3DF4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9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1E6C-8ACA-44B2-8535-1D50E4EDAF0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46D-0369-4575-BAA6-84AF3DF4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2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1E6C-8ACA-44B2-8535-1D50E4EDAF0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46D-0369-4575-BAA6-84AF3DF4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0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1E6C-8ACA-44B2-8535-1D50E4EDAF0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46D-0369-4575-BAA6-84AF3DF4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1E6C-8ACA-44B2-8535-1D50E4EDAF0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46D-0369-4575-BAA6-84AF3DF4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0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1E6C-8ACA-44B2-8535-1D50E4EDAF0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46D-0369-4575-BAA6-84AF3DF4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7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1E6C-8ACA-44B2-8535-1D50E4EDAF0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46D-0369-4575-BAA6-84AF3DF4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6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421E6C-8ACA-44B2-8535-1D50E4EDAF0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A46D-0369-4575-BAA6-84AF3DF4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88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D398F-5517-4603-9A0E-62F33BBA0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04" y="123586"/>
            <a:ext cx="4166510" cy="507289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 b="1" dirty="0">
                <a:latin typeface="Jokerman" panose="04090605060D06020702" pitchFamily="82" charset="0"/>
              </a:rPr>
              <a:t>WHAT TO DO WHEN YOU ARE</a:t>
            </a:r>
            <a:br>
              <a:rPr lang="en-US" sz="6000" b="1" dirty="0">
                <a:latin typeface="Jokerman" panose="04090605060D06020702" pitchFamily="82" charset="0"/>
              </a:rPr>
            </a:br>
            <a:r>
              <a:rPr lang="en-US" sz="6000" b="1" dirty="0">
                <a:latin typeface="Jokerman" panose="04090605060D06020702" pitchFamily="82" charset="0"/>
              </a:rPr>
              <a:t>HOME ALONE</a:t>
            </a:r>
          </a:p>
        </p:txBody>
      </p:sp>
      <p:sp>
        <p:nvSpPr>
          <p:cNvPr id="71" name="Freeform 31">
            <a:extLst>
              <a:ext uri="{FF2B5EF4-FFF2-40B4-BE49-F238E27FC236}">
                <a16:creationId xmlns:a16="http://schemas.microsoft.com/office/drawing/2014/main" id="{8DB9BC10-DABC-48C4-BF24-E621264B0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348FA2-1392-4EC3-AF8B-6A64B797C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93CB2C36-347C-4705-BC75-94EAB8FF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437D23E-7DA0-4020-B991-9734AB977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124" name="Picture 4" descr="Animated People No Background , Transparent Cartoon, Free Cliparts ...">
            <a:extLst>
              <a:ext uri="{FF2B5EF4-FFF2-40B4-BE49-F238E27FC236}">
                <a16:creationId xmlns:a16="http://schemas.microsoft.com/office/drawing/2014/main" id="{AD1A99E0-8597-4B7A-B810-7D5AA0732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92" y="2609850"/>
            <a:ext cx="663850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F3C8F9-B35D-4F36-B578-7876B282A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706" y="4197968"/>
            <a:ext cx="2084040" cy="266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7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D0B4A-DEA7-4B25-82C1-2857FD53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" y="0"/>
            <a:ext cx="10564427" cy="118073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								Scenario 4</a:t>
            </a:r>
            <a:br>
              <a:rPr lang="en-US" b="1" dirty="0"/>
            </a:br>
            <a:r>
              <a:rPr lang="en-US" sz="2800" b="1" dirty="0">
                <a:solidFill>
                  <a:srgbClr val="FFFF00"/>
                </a:solidFill>
              </a:rPr>
              <a:t>You are washing dishes and the soap squirts up in your eye.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9D447-E720-4EB7-A826-FAF095C3B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2" y="2695575"/>
            <a:ext cx="6529803" cy="3267075"/>
          </a:xfrm>
        </p:spPr>
        <p:txBody>
          <a:bodyPr>
            <a:normAutofit/>
          </a:bodyPr>
          <a:lstStyle/>
          <a:p>
            <a:r>
              <a:rPr lang="en-US" b="1"/>
              <a:t>If a liquid chemical is in the eye, quickly rinse the eye with water for 15 minutes.</a:t>
            </a:r>
          </a:p>
          <a:p>
            <a:r>
              <a:rPr lang="en-US" b="1"/>
              <a:t>Call for help.</a:t>
            </a:r>
          </a:p>
          <a:p>
            <a:r>
              <a:rPr lang="en-US" b="1"/>
              <a:t>If dust or dirt gets in the eye, blink a couple of times to try and remove it.  DO NOT rub your eye!  If something is in the eye, rubbing can scratch it.</a:t>
            </a:r>
          </a:p>
          <a:p>
            <a:r>
              <a:rPr lang="en-US" b="1"/>
              <a:t>Call for help if the eye is still irritated.</a:t>
            </a:r>
          </a:p>
        </p:txBody>
      </p:sp>
      <p:pic>
        <p:nvPicPr>
          <p:cNvPr id="4098" name="Picture 2" descr="Tear Eye Stock Illustrations – 1,669 Tear Eye Stock Illustrations ...">
            <a:extLst>
              <a:ext uri="{FF2B5EF4-FFF2-40B4-BE49-F238E27FC236}">
                <a16:creationId xmlns:a16="http://schemas.microsoft.com/office/drawing/2014/main" id="{035B29C3-16EF-46A5-887B-ADFA6B11C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2371725"/>
            <a:ext cx="2981324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463F67-8692-4293-BA4A-A95C2B9A321A}"/>
              </a:ext>
            </a:extLst>
          </p:cNvPr>
          <p:cNvSpPr/>
          <p:nvPr/>
        </p:nvSpPr>
        <p:spPr>
          <a:xfrm>
            <a:off x="501221" y="2495799"/>
            <a:ext cx="6374167" cy="3551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3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389D4-1A71-445B-92B2-BA6BD7A4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6676"/>
            <a:ext cx="9404723" cy="1057273"/>
          </a:xfrm>
        </p:spPr>
        <p:txBody>
          <a:bodyPr/>
          <a:lstStyle/>
          <a:p>
            <a:pPr algn="ctr"/>
            <a:r>
              <a:rPr lang="en-US" b="1"/>
              <a:t>WANT TO MAKE A FIRST AID KIT?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BE187423-5B01-47BF-925C-775E7FA0BF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1123949"/>
            <a:ext cx="11877674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6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612F-75E9-47EE-9939-783EDD4C8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0623" y="1447800"/>
            <a:ext cx="3333676" cy="3096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1"/>
              <a:t>WHAT DO YOU DO IN AN EMERGENCY SITUATION?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F08E1-9162-46D9-A24F-837B783B5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0623" y="4998127"/>
            <a:ext cx="3333676" cy="1212171"/>
          </a:xfrm>
        </p:spPr>
        <p:txBody>
          <a:bodyPr>
            <a:norm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  <a:highlight>
                  <a:srgbClr val="000000"/>
                </a:highlight>
              </a:rPr>
              <a:t>CALL 9.1.1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3420067-5068-4F4C-9D9C-D121B2985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Scared Boy : Free Download, Borrow, and Streaming : Internet Archive">
            <a:extLst>
              <a:ext uri="{FF2B5EF4-FFF2-40B4-BE49-F238E27FC236}">
                <a16:creationId xmlns:a16="http://schemas.microsoft.com/office/drawing/2014/main" id="{6A9CAF8F-1F40-4525-B996-C63CE5643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2613" y="647699"/>
            <a:ext cx="1940827" cy="26586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 31">
            <a:extLst>
              <a:ext uri="{FF2B5EF4-FFF2-40B4-BE49-F238E27FC236}">
                <a16:creationId xmlns:a16="http://schemas.microsoft.com/office/drawing/2014/main" id="{D1533909-2D5C-4799-9C1E-3B746B92C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5DA5ABF9-2E5D-4C69-9905-B85C57B06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108" name="Picture 12" descr="Scared person clipart 1 » Clipart Station">
            <a:extLst>
              <a:ext uri="{FF2B5EF4-FFF2-40B4-BE49-F238E27FC236}">
                <a16:creationId xmlns:a16="http://schemas.microsoft.com/office/drawing/2014/main" id="{8FEA3BEE-928B-4B9D-BCA0-FA65B5B9B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8567" y="647699"/>
            <a:ext cx="1973548" cy="26586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Falling Safety Fall prevention Child , falling transparent ...">
            <a:extLst>
              <a:ext uri="{FF2B5EF4-FFF2-40B4-BE49-F238E27FC236}">
                <a16:creationId xmlns:a16="http://schemas.microsoft.com/office/drawing/2014/main" id="{7AEF259D-1843-42EA-96C0-ECE190B72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9852" y="3501360"/>
            <a:ext cx="2658666" cy="26586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46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E32E-A870-4906-9931-598CF8AD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7" y="452718"/>
            <a:ext cx="9925566" cy="1400530"/>
          </a:xfrm>
        </p:spPr>
        <p:txBody>
          <a:bodyPr/>
          <a:lstStyle/>
          <a:p>
            <a:pPr algn="ctr"/>
            <a:r>
              <a:rPr lang="en-US" b="1" dirty="0">
                <a:highlight>
                  <a:srgbClr val="000000"/>
                </a:highlight>
              </a:rPr>
              <a:t>WHEN TO CALL 9.1.1?</a:t>
            </a:r>
            <a:br>
              <a:rPr lang="en-US" b="1" dirty="0">
                <a:highlight>
                  <a:srgbClr val="000000"/>
                </a:highlight>
              </a:rPr>
            </a:br>
            <a:endParaRPr lang="en-US" sz="2800" b="1">
              <a:highlight>
                <a:srgbClr val="0000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DA9B1-EB07-4FC0-8C33-42D7FAD43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052918"/>
            <a:ext cx="9827911" cy="447216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>
                <a:highlight>
                  <a:srgbClr val="808080"/>
                </a:highlight>
              </a:rPr>
              <a:t>When you scrape your knee											False</a:t>
            </a:r>
          </a:p>
          <a:p>
            <a:pPr>
              <a:lnSpc>
                <a:spcPct val="150000"/>
              </a:lnSpc>
            </a:pPr>
            <a:r>
              <a:rPr lang="en-US" b="1">
                <a:highlight>
                  <a:srgbClr val="808080"/>
                </a:highlight>
              </a:rPr>
              <a:t>When someone is unconscious (not able to wake up)				True</a:t>
            </a:r>
          </a:p>
          <a:p>
            <a:pPr>
              <a:lnSpc>
                <a:spcPct val="150000"/>
              </a:lnSpc>
            </a:pPr>
            <a:r>
              <a:rPr lang="en-US" b="1">
                <a:highlight>
                  <a:srgbClr val="808080"/>
                </a:highlight>
              </a:rPr>
              <a:t>When someone is choking												True</a:t>
            </a:r>
          </a:p>
          <a:p>
            <a:pPr>
              <a:lnSpc>
                <a:spcPct val="150000"/>
              </a:lnSpc>
            </a:pPr>
            <a:r>
              <a:rPr lang="en-US" b="1">
                <a:highlight>
                  <a:srgbClr val="808080"/>
                </a:highlight>
              </a:rPr>
              <a:t>When your sister/brother has a minor burn on their leg				False</a:t>
            </a:r>
          </a:p>
          <a:p>
            <a:pPr>
              <a:lnSpc>
                <a:spcPct val="150000"/>
              </a:lnSpc>
            </a:pPr>
            <a:r>
              <a:rPr lang="en-US" b="1">
                <a:highlight>
                  <a:srgbClr val="808080"/>
                </a:highlight>
              </a:rPr>
              <a:t>When someone breaks into your house								True</a:t>
            </a:r>
          </a:p>
          <a:p>
            <a:pPr>
              <a:lnSpc>
                <a:spcPct val="150000"/>
              </a:lnSpc>
            </a:pPr>
            <a:r>
              <a:rPr lang="en-US" b="1">
                <a:highlight>
                  <a:srgbClr val="808080"/>
                </a:highlight>
              </a:rPr>
              <a:t>When there is a fire														True</a:t>
            </a:r>
          </a:p>
          <a:p>
            <a:pPr>
              <a:lnSpc>
                <a:spcPct val="150000"/>
              </a:lnSpc>
            </a:pPr>
            <a:r>
              <a:rPr lang="en-US" b="1">
                <a:highlight>
                  <a:srgbClr val="808080"/>
                </a:highlight>
              </a:rPr>
              <a:t>When someone falls down and not able to move						True</a:t>
            </a:r>
          </a:p>
          <a:p>
            <a:pPr>
              <a:lnSpc>
                <a:spcPct val="150000"/>
              </a:lnSpc>
            </a:pPr>
            <a:r>
              <a:rPr lang="en-US" b="1">
                <a:highlight>
                  <a:srgbClr val="808080"/>
                </a:highlight>
              </a:rPr>
              <a:t>When someone has trouble breathing				</a:t>
            </a:r>
            <a:r>
              <a:rPr lang="en-US">
                <a:highlight>
                  <a:srgbClr val="808080"/>
                </a:highlight>
              </a:rPr>
              <a:t>					True</a:t>
            </a:r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>
                <a:highlight>
                  <a:srgbClr val="000000"/>
                </a:highlight>
              </a:rPr>
              <a:t>*Be sure to let your parents know about any of these situations above.</a:t>
            </a:r>
            <a:r>
              <a:rPr lang="en-US"/>
              <a:t>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7AB999-AE5A-451B-B3F3-4E3C2696CDA2}"/>
              </a:ext>
            </a:extLst>
          </p:cNvPr>
          <p:cNvSpPr/>
          <p:nvPr/>
        </p:nvSpPr>
        <p:spPr>
          <a:xfrm>
            <a:off x="8400817" y="2116418"/>
            <a:ext cx="674703" cy="319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F28BEA-14E7-45D7-939A-D00288186B56}"/>
              </a:ext>
            </a:extLst>
          </p:cNvPr>
          <p:cNvSpPr/>
          <p:nvPr/>
        </p:nvSpPr>
        <p:spPr>
          <a:xfrm>
            <a:off x="7483134" y="2536080"/>
            <a:ext cx="641201" cy="375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5C0D3EB-E272-42C8-BDF6-A340132BA2D3}"/>
              </a:ext>
            </a:extLst>
          </p:cNvPr>
          <p:cNvSpPr/>
          <p:nvPr/>
        </p:nvSpPr>
        <p:spPr>
          <a:xfrm>
            <a:off x="8259497" y="2822297"/>
            <a:ext cx="807868" cy="514905"/>
          </a:xfrm>
          <a:prstGeom prst="triangle">
            <a:avLst>
              <a:gd name="adj" fmla="val 52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CDC738-E8F2-48F8-9B21-D87597720DEE}"/>
              </a:ext>
            </a:extLst>
          </p:cNvPr>
          <p:cNvSpPr/>
          <p:nvPr/>
        </p:nvSpPr>
        <p:spPr>
          <a:xfrm>
            <a:off x="7556060" y="3431677"/>
            <a:ext cx="754602" cy="40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FE0C4449-ACD2-44D4-B820-D3783AC3F5B7}"/>
              </a:ext>
            </a:extLst>
          </p:cNvPr>
          <p:cNvSpPr/>
          <p:nvPr/>
        </p:nvSpPr>
        <p:spPr>
          <a:xfrm>
            <a:off x="7925233" y="3920023"/>
            <a:ext cx="674703" cy="40390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E465F6-4730-421D-A15F-80F75E508631}"/>
              </a:ext>
            </a:extLst>
          </p:cNvPr>
          <p:cNvSpPr/>
          <p:nvPr/>
        </p:nvSpPr>
        <p:spPr>
          <a:xfrm>
            <a:off x="8966447" y="4332303"/>
            <a:ext cx="674703" cy="514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1609576E-6BE7-4D42-BD8D-104A5C09C878}"/>
              </a:ext>
            </a:extLst>
          </p:cNvPr>
          <p:cNvSpPr/>
          <p:nvPr/>
        </p:nvSpPr>
        <p:spPr>
          <a:xfrm>
            <a:off x="7936263" y="4779053"/>
            <a:ext cx="674703" cy="57041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D7C13A3C-03AC-47B3-A1E7-827E3F117561}"/>
              </a:ext>
            </a:extLst>
          </p:cNvPr>
          <p:cNvSpPr/>
          <p:nvPr/>
        </p:nvSpPr>
        <p:spPr>
          <a:xfrm>
            <a:off x="8487053" y="5338125"/>
            <a:ext cx="670264" cy="3862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0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D6CD-4465-43D5-B9EC-58CD17CD3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33166"/>
            <a:ext cx="8825658" cy="967665"/>
          </a:xfrm>
        </p:spPr>
        <p:txBody>
          <a:bodyPr/>
          <a:lstStyle/>
          <a:p>
            <a:pPr algn="ctr"/>
            <a:r>
              <a:rPr lang="en-US" sz="5400" b="1">
                <a:highlight>
                  <a:srgbClr val="000000"/>
                </a:highlight>
              </a:rPr>
              <a:t>HOW TO CALL 9.1.1?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058CD-7ADE-4B02-AF6F-8E6DBB0ED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20" y="1447061"/>
            <a:ext cx="12120979" cy="5410939"/>
          </a:xfrm>
        </p:spPr>
        <p:txBody>
          <a:bodyPr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*dial 9.1.1 on your phone and be ready to give the following information.</a:t>
            </a:r>
          </a:p>
          <a:p>
            <a:r>
              <a:rPr lang="en-US" b="1">
                <a:solidFill>
                  <a:schemeClr val="bg1"/>
                </a:solidFill>
                <a:highlight>
                  <a:srgbClr val="00FFFF"/>
                </a:highlight>
              </a:rPr>
              <a:t>The emergency operator will ask the following questions.</a:t>
            </a:r>
            <a:r>
              <a:rPr lang="en-US" b="1">
                <a:solidFill>
                  <a:srgbClr val="FFFF00"/>
                </a:solidFill>
                <a:highlight>
                  <a:srgbClr val="00FFFF"/>
                </a:highlight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FFFF00"/>
                </a:solidFill>
              </a:rPr>
              <a:t>What is the emergency/ what happened?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FFFF00"/>
                </a:solidFill>
              </a:rPr>
              <a:t>Where are you/ where do you live?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FFFF00"/>
                </a:solidFill>
              </a:rPr>
              <a:t>Who needs help/ who is with you?</a:t>
            </a:r>
          </a:p>
          <a:p>
            <a:r>
              <a:rPr lang="en-US" b="1">
                <a:solidFill>
                  <a:schemeClr val="bg1"/>
                </a:solidFill>
                <a:highlight>
                  <a:srgbClr val="00FFFF"/>
                </a:highlight>
              </a:rPr>
              <a:t>Be ready to give the following information.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FFFF00"/>
                </a:solidFill>
              </a:rPr>
              <a:t>Your name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FFFF00"/>
                </a:solidFill>
              </a:rPr>
              <a:t>Your home address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FFFF00"/>
                </a:solidFill>
              </a:rPr>
              <a:t>What happened</a:t>
            </a:r>
          </a:p>
          <a:p>
            <a:endParaRPr lang="en-US" b="1">
              <a:solidFill>
                <a:srgbClr val="002060"/>
              </a:solidFill>
            </a:endParaRPr>
          </a:p>
          <a:p>
            <a:r>
              <a:rPr lang="en-US" sz="2400" b="1">
                <a:solidFill>
                  <a:srgbClr val="002060"/>
                </a:solidFill>
                <a:highlight>
                  <a:srgbClr val="00FFFF"/>
                </a:highlight>
              </a:rPr>
              <a:t>Be sure to stay connected with the person on the phone.  </a:t>
            </a:r>
          </a:p>
          <a:p>
            <a:r>
              <a:rPr lang="en-US" sz="2400" b="1">
                <a:solidFill>
                  <a:srgbClr val="002060"/>
                </a:solidFill>
                <a:highlight>
                  <a:srgbClr val="00FFFF"/>
                </a:highlight>
              </a:rPr>
              <a:t>They are on their way to help you.</a:t>
            </a:r>
          </a:p>
        </p:txBody>
      </p:sp>
      <p:pic>
        <p:nvPicPr>
          <p:cNvPr id="5122" name="Picture 2" descr="Child thinking how to help children clipart - WikiClipArt">
            <a:extLst>
              <a:ext uri="{FF2B5EF4-FFF2-40B4-BE49-F238E27FC236}">
                <a16:creationId xmlns:a16="http://schemas.microsoft.com/office/drawing/2014/main" id="{6E800947-EACE-454B-A064-6700E2D8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383" y="4731798"/>
            <a:ext cx="1800225" cy="159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E48D6CB-597D-4C7F-AA05-34E78FE09978}"/>
              </a:ext>
            </a:extLst>
          </p:cNvPr>
          <p:cNvSpPr/>
          <p:nvPr/>
        </p:nvSpPr>
        <p:spPr>
          <a:xfrm>
            <a:off x="9050414" y="2126202"/>
            <a:ext cx="3036162" cy="2259365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What’s my address?</a:t>
            </a:r>
          </a:p>
          <a:p>
            <a:pPr algn="ctr"/>
            <a:endParaRPr lang="en-US" sz="2000" b="1"/>
          </a:p>
          <a:p>
            <a:pPr algn="ctr"/>
            <a:r>
              <a:rPr lang="en-US" sz="2000" b="1"/>
              <a:t>What’s my phone number?</a:t>
            </a:r>
          </a:p>
        </p:txBody>
      </p:sp>
    </p:spTree>
    <p:extLst>
      <p:ext uri="{BB962C8B-B14F-4D97-AF65-F5344CB8AC3E}">
        <p14:creationId xmlns:p14="http://schemas.microsoft.com/office/powerpoint/2010/main" val="3296234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F177-FAE0-4274-8F79-6931E298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609601"/>
          </a:xfrm>
        </p:spPr>
        <p:txBody>
          <a:bodyPr/>
          <a:lstStyle/>
          <a:p>
            <a:pPr algn="ctr"/>
            <a:r>
              <a:rPr lang="en-US" sz="3600" b="1"/>
              <a:t>BE READY FOR ANYTHING!</a:t>
            </a:r>
            <a:br>
              <a:rPr lang="en-US" sz="3600" b="1"/>
            </a:br>
            <a:r>
              <a:rPr lang="en-US" sz="2800" b="1">
                <a:solidFill>
                  <a:schemeClr val="bg1"/>
                </a:solidFill>
                <a:highlight>
                  <a:srgbClr val="00FFFF"/>
                </a:highlight>
              </a:rPr>
              <a:t>MATCH THE PROBLEM WITH THE ANSWER.</a:t>
            </a:r>
            <a:endParaRPr lang="en-US" sz="3600" b="1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4A1D34-FDD2-4EA7-98EC-8D1DEF1AD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4900"/>
            <a:ext cx="12089608" cy="5753100"/>
          </a:xfrm>
        </p:spPr>
        <p:txBody>
          <a:bodyPr/>
          <a:lstStyle/>
          <a:p>
            <a:r>
              <a:rPr lang="en-US" b="1" dirty="0"/>
              <a:t>Pipe breaks					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Toilet overflows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A light bulb burns out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Electricity goes out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You smell gas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Broken window</a:t>
            </a:r>
          </a:p>
        </p:txBody>
      </p:sp>
      <p:pic>
        <p:nvPicPr>
          <p:cNvPr id="3078" name="Picture 6" descr="Water Break Clipart">
            <a:extLst>
              <a:ext uri="{FF2B5EF4-FFF2-40B4-BE49-F238E27FC236}">
                <a16:creationId xmlns:a16="http://schemas.microsoft.com/office/drawing/2014/main" id="{DE086890-443C-4D3D-9E76-CA0925DF9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84" y="1075015"/>
            <a:ext cx="939803" cy="7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WCA50 | Overflowing Water Clipart Animation Big Pictures | HD ...">
            <a:extLst>
              <a:ext uri="{FF2B5EF4-FFF2-40B4-BE49-F238E27FC236}">
                <a16:creationId xmlns:a16="http://schemas.microsoft.com/office/drawing/2014/main" id="{79229FC4-AF46-4CA4-8EC5-CC1426F0C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078" y="1913408"/>
            <a:ext cx="939804" cy="80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Unhappy Led Bulb - Led Light Bulb Cartoon - 1209x1690 PNG Download ...">
            <a:extLst>
              <a:ext uri="{FF2B5EF4-FFF2-40B4-BE49-F238E27FC236}">
                <a16:creationId xmlns:a16="http://schemas.microsoft.com/office/drawing/2014/main" id="{1E23FDAC-2FE6-4750-B889-FC457B732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62" y="2821678"/>
            <a:ext cx="899320" cy="80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f the Power Goes Out | Residential | Snohomish County PUD">
            <a:extLst>
              <a:ext uri="{FF2B5EF4-FFF2-40B4-BE49-F238E27FC236}">
                <a16:creationId xmlns:a16="http://schemas.microsoft.com/office/drawing/2014/main" id="{ABA322C2-044F-49A1-9514-C7A3D1DF8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75" y="3836338"/>
            <a:ext cx="1028700" cy="95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Nose And Smell Sense Vector Pictogram Stock Vector - Illustration ...">
            <a:extLst>
              <a:ext uri="{FF2B5EF4-FFF2-40B4-BE49-F238E27FC236}">
                <a16:creationId xmlns:a16="http://schemas.microsoft.com/office/drawing/2014/main" id="{BF47FAA1-11EE-4429-8990-7F7CFCDA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26" y="5005227"/>
            <a:ext cx="919562" cy="76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Broken Window Clipart , Transparent Cartoon, Free Cliparts ...">
            <a:extLst>
              <a:ext uri="{FF2B5EF4-FFF2-40B4-BE49-F238E27FC236}">
                <a16:creationId xmlns:a16="http://schemas.microsoft.com/office/drawing/2014/main" id="{A655724E-CC55-41C9-856A-975324E22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62" y="5983057"/>
            <a:ext cx="950985" cy="76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A1AB23-45AF-4B13-B422-60486DCB0687}"/>
              </a:ext>
            </a:extLst>
          </p:cNvPr>
          <p:cNvSpPr/>
          <p:nvPr/>
        </p:nvSpPr>
        <p:spPr>
          <a:xfrm>
            <a:off x="4777071" y="1917633"/>
            <a:ext cx="6754632" cy="652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Mini: Find the main water valve (Ask your parents where it is), turn it to the right in the off position and call parents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3DD8351-2880-4D17-9A1C-51D4724CA354}"/>
              </a:ext>
            </a:extLst>
          </p:cNvPr>
          <p:cNvSpPr/>
          <p:nvPr/>
        </p:nvSpPr>
        <p:spPr>
          <a:xfrm>
            <a:off x="4779699" y="2841716"/>
            <a:ext cx="6127072" cy="778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Mini: Put your shoes on, sweep the glass into a corner, cover the window with cardboard or a blanket and call parents.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33573B6-F1C7-4E41-B935-CF2C90769777}"/>
              </a:ext>
            </a:extLst>
          </p:cNvPr>
          <p:cNvSpPr/>
          <p:nvPr/>
        </p:nvSpPr>
        <p:spPr>
          <a:xfrm>
            <a:off x="5900819" y="4154910"/>
            <a:ext cx="5231264" cy="471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Maxi: Get out of the house and call 911.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BF39A03-73C3-49D0-BC25-8DFC0BE5632B}"/>
              </a:ext>
            </a:extLst>
          </p:cNvPr>
          <p:cNvSpPr/>
          <p:nvPr/>
        </p:nvSpPr>
        <p:spPr>
          <a:xfrm>
            <a:off x="4845760" y="1068833"/>
            <a:ext cx="6754631" cy="742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Non: Do not change the bulb, this has electrical danger.  Turn on another light and tell your family when they get home.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2414BB-8744-4E63-8894-3BCDF8A1EAD5}"/>
              </a:ext>
            </a:extLst>
          </p:cNvPr>
          <p:cNvSpPr/>
          <p:nvPr/>
        </p:nvSpPr>
        <p:spPr>
          <a:xfrm>
            <a:off x="4375026" y="5897364"/>
            <a:ext cx="7547499" cy="805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chemeClr val="bg1"/>
                </a:solidFill>
              </a:rPr>
              <a:t>Mini: Shut off the water to the toilet(Ask your parents where it is), try to unstop it with a plunger, turn on the water and flush.  If it still is not working, turn off the water and call parents.  Clean up any water with old towels.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9460A17-F386-4C07-8CCB-8EF71760477B}"/>
              </a:ext>
            </a:extLst>
          </p:cNvPr>
          <p:cNvSpPr/>
          <p:nvPr/>
        </p:nvSpPr>
        <p:spPr>
          <a:xfrm>
            <a:off x="5141969" y="4980838"/>
            <a:ext cx="6159624" cy="696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Mini: Find a flashlight to use, NEVER light candles, this is a fire hazard.  Call parents if phone working.</a:t>
            </a:r>
          </a:p>
        </p:txBody>
      </p:sp>
    </p:spTree>
    <p:extLst>
      <p:ext uri="{BB962C8B-B14F-4D97-AF65-F5344CB8AC3E}">
        <p14:creationId xmlns:p14="http://schemas.microsoft.com/office/powerpoint/2010/main" val="209669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0F370-D6C3-4DD6-99A1-6D4440AC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Century Schoolbook" panose="02040604050505020304" pitchFamily="18" charset="0"/>
              </a:rPr>
              <a:t>GOT RULES?</a:t>
            </a:r>
            <a:br>
              <a:rPr lang="en-US" b="1">
                <a:latin typeface="Century Schoolbook" panose="02040604050505020304" pitchFamily="18" charset="0"/>
              </a:rPr>
            </a:br>
            <a:r>
              <a:rPr lang="en-US" sz="3600" b="1">
                <a:solidFill>
                  <a:schemeClr val="bg1"/>
                </a:solidFill>
                <a:highlight>
                  <a:srgbClr val="00FFFF"/>
                </a:highlight>
                <a:latin typeface="Century Schoolbook" panose="02040604050505020304" pitchFamily="18" charset="0"/>
              </a:rPr>
              <a:t>It is important to set up family rules!</a:t>
            </a:r>
            <a:br>
              <a:rPr lang="en-US" b="1">
                <a:solidFill>
                  <a:schemeClr val="bg1"/>
                </a:solidFill>
                <a:highlight>
                  <a:srgbClr val="00FFFF"/>
                </a:highlight>
                <a:latin typeface="Century Schoolbook" panose="02040604050505020304" pitchFamily="18" charset="0"/>
              </a:rPr>
            </a:br>
            <a:endParaRPr lang="en-US" b="1">
              <a:solidFill>
                <a:schemeClr val="bg1"/>
              </a:solidFill>
              <a:highlight>
                <a:srgbClr val="00FFFF"/>
              </a:highlight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8977D-3DED-4334-A7ED-D28F243A0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5" y="1775534"/>
            <a:ext cx="12129856" cy="50824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Does your family have a rule for each following situation? </a:t>
            </a:r>
            <a:r>
              <a:rPr lang="en-US" b="1" dirty="0">
                <a:solidFill>
                  <a:srgbClr val="FFFFFF"/>
                </a:solidFill>
              </a:rPr>
              <a:t> </a:t>
            </a:r>
            <a:endParaRPr lang="en-US" b="1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  <a:highlight>
                  <a:srgbClr val="00FFFF"/>
                </a:highlight>
              </a:rPr>
              <a:t>Using the telephone:______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  <a:highlight>
                  <a:srgbClr val="00FFFF"/>
                </a:highlight>
              </a:rPr>
              <a:t>Calling to confirm you are home safely:______</a:t>
            </a:r>
          </a:p>
          <a:p>
            <a:r>
              <a:rPr lang="en-US" b="1" dirty="0">
                <a:solidFill>
                  <a:schemeClr val="bg1"/>
                </a:solidFill>
                <a:highlight>
                  <a:srgbClr val="00FFFF"/>
                </a:highlight>
              </a:rPr>
              <a:t>Answering the door:______</a:t>
            </a:r>
          </a:p>
          <a:p>
            <a:r>
              <a:rPr lang="en-US" b="1" dirty="0">
                <a:solidFill>
                  <a:schemeClr val="bg1"/>
                </a:solidFill>
                <a:highlight>
                  <a:srgbClr val="00FFFF"/>
                </a:highlight>
              </a:rPr>
              <a:t>Cooking in the kitchen:______</a:t>
            </a:r>
          </a:p>
          <a:p>
            <a:r>
              <a:rPr lang="en-US" b="1" dirty="0">
                <a:solidFill>
                  <a:schemeClr val="bg1"/>
                </a:solidFill>
                <a:highlight>
                  <a:srgbClr val="00FFFF"/>
                </a:highlight>
              </a:rPr>
              <a:t>Using the computer:______</a:t>
            </a:r>
          </a:p>
          <a:p>
            <a:r>
              <a:rPr lang="en-US" b="1" dirty="0">
                <a:solidFill>
                  <a:schemeClr val="bg1"/>
                </a:solidFill>
                <a:highlight>
                  <a:srgbClr val="00FFFF"/>
                </a:highlight>
              </a:rPr>
              <a:t>Having Friends over:______</a:t>
            </a:r>
          </a:p>
          <a:p>
            <a:r>
              <a:rPr lang="en-US" b="1" dirty="0">
                <a:solidFill>
                  <a:schemeClr val="bg1"/>
                </a:solidFill>
                <a:highlight>
                  <a:srgbClr val="00FFFF"/>
                </a:highlight>
              </a:rPr>
              <a:t>Playing outside:_______</a:t>
            </a:r>
          </a:p>
          <a:p>
            <a:r>
              <a:rPr lang="en-US" b="1" dirty="0">
                <a:solidFill>
                  <a:schemeClr val="bg1"/>
                </a:solidFill>
                <a:highlight>
                  <a:srgbClr val="00FFFF"/>
                </a:highlight>
              </a:rPr>
              <a:t>Watching TV:_______</a:t>
            </a:r>
          </a:p>
          <a:p>
            <a:r>
              <a:rPr lang="en-US" b="1" dirty="0">
                <a:solidFill>
                  <a:schemeClr val="bg1"/>
                </a:solidFill>
                <a:highlight>
                  <a:srgbClr val="00FFFF"/>
                </a:highlight>
              </a:rPr>
              <a:t>Taking care of siblings:_______</a:t>
            </a:r>
          </a:p>
          <a:p>
            <a:r>
              <a:rPr lang="en-US" b="1" dirty="0">
                <a:solidFill>
                  <a:schemeClr val="bg1"/>
                </a:solidFill>
                <a:highlight>
                  <a:srgbClr val="00FFFF"/>
                </a:highlight>
              </a:rPr>
              <a:t>Taking care of pets:_______</a:t>
            </a:r>
          </a:p>
          <a:p>
            <a:pPr marL="0" indent="0">
              <a:buNone/>
            </a:pP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0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12EA1-6B3D-4CA9-A3B9-C7FC7934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3796"/>
          </a:xfrm>
        </p:spPr>
        <p:txBody>
          <a:bodyPr/>
          <a:lstStyle/>
          <a:p>
            <a:pPr algn="ctr"/>
            <a:r>
              <a:rPr lang="en-US" b="1" dirty="0"/>
              <a:t>Can you spot any HAZARDS</a:t>
            </a:r>
          </a:p>
        </p:txBody>
      </p:sp>
      <p:pic>
        <p:nvPicPr>
          <p:cNvPr id="4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A9163DF5-E55C-4397-8657-20EB22E47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502" y="1181941"/>
            <a:ext cx="10264027" cy="54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0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C2EA7-5673-4C2C-8DB7-F31113F0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5726"/>
            <a:ext cx="9404723" cy="1767522"/>
          </a:xfrm>
        </p:spPr>
        <p:txBody>
          <a:bodyPr/>
          <a:lstStyle/>
          <a:p>
            <a:pPr algn="ctr"/>
            <a:r>
              <a:rPr lang="en-US" b="1"/>
              <a:t>INTERNET SAFETY: TRUE OR FALSE</a:t>
            </a:r>
            <a:br>
              <a:rPr lang="en-US" b="1"/>
            </a:br>
            <a:r>
              <a:rPr lang="en-US" sz="2800" b="1">
                <a:solidFill>
                  <a:schemeClr val="bg1"/>
                </a:solidFill>
                <a:highlight>
                  <a:srgbClr val="00FFFF"/>
                </a:highlight>
              </a:rPr>
              <a:t>Move the block to reveal the answer.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536C7-863C-4F88-81B8-577508223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57326"/>
            <a:ext cx="12191998" cy="54006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bg1"/>
                </a:solidFill>
                <a:highlight>
                  <a:srgbClr val="00FFFF"/>
                </a:highlight>
              </a:rPr>
              <a:t>NEVER AGREE TO MEET AN ONLINE “FRIEND” IN PERSON.      			TRUE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chemeClr val="bg1"/>
                </a:solidFill>
                <a:highlight>
                  <a:srgbClr val="00FFFF"/>
                </a:highlight>
              </a:rPr>
              <a:t>IT’S OKAY TO RESPOND TO MESSAGES THAT ARE MEAN.       		 FALSE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chemeClr val="bg1"/>
                </a:solidFill>
                <a:highlight>
                  <a:srgbClr val="00FFFF"/>
                </a:highlight>
              </a:rPr>
              <a:t>INFORM YOUR PARENTS IF YOU EXPERIENCE BULLYING ONLINE.    			TRUE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chemeClr val="bg1"/>
                </a:solidFill>
                <a:highlight>
                  <a:srgbClr val="00FFFF"/>
                </a:highlight>
              </a:rPr>
              <a:t>DO NOT OPEN EMAILS WITH ATTACHEMENTS FROM AN UNKNOWN SENDER.		TRUE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chemeClr val="bg1"/>
                </a:solidFill>
                <a:highlight>
                  <a:srgbClr val="00FFFF"/>
                </a:highlight>
              </a:rPr>
              <a:t>I CAN DOWNLOAD ANYTHING WITHOUT ASKING MY PARENTS				FALSE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chemeClr val="bg1"/>
                </a:solidFill>
                <a:highlight>
                  <a:srgbClr val="00FFFF"/>
                </a:highlight>
              </a:rPr>
              <a:t>IF SOMEONE ASKS TO MEET YOU, TELL YOUR FAMILY IMMEDIATELY.    TRUE	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chemeClr val="bg1"/>
                </a:solidFill>
                <a:highlight>
                  <a:srgbClr val="00FFFF"/>
                </a:highlight>
              </a:rPr>
              <a:t>TURN YOUR COMPUTER OFF IF ANYTHING HAPPENS TO MAKE YOU UNCOMFORTABLE AND TELL YOUR FAMILY.															TRUE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chemeClr val="bg1"/>
                </a:solidFill>
                <a:highlight>
                  <a:srgbClr val="00FFFF"/>
                </a:highlight>
              </a:rPr>
              <a:t>I CAN SHARE MY PASSWORD WITH MY CLOSE FRIENDS				FALSE</a:t>
            </a:r>
          </a:p>
        </p:txBody>
      </p:sp>
      <p:pic>
        <p:nvPicPr>
          <p:cNvPr id="1030" name="Picture 6" descr="5 Simple Tips to Being Safe Online">
            <a:extLst>
              <a:ext uri="{FF2B5EF4-FFF2-40B4-BE49-F238E27FC236}">
                <a16:creationId xmlns:a16="http://schemas.microsoft.com/office/drawing/2014/main" id="{1F9F57A2-DCA8-4D2A-9F0E-932DA988D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953" y="1"/>
            <a:ext cx="195604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C562D53E-5574-43A5-ADD5-D59A9E87CA67}"/>
              </a:ext>
            </a:extLst>
          </p:cNvPr>
          <p:cNvSpPr/>
          <p:nvPr/>
        </p:nvSpPr>
        <p:spPr>
          <a:xfrm>
            <a:off x="8778289" y="1453644"/>
            <a:ext cx="772357" cy="49576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716739-36F3-4079-B093-AA112A06A5DB}"/>
              </a:ext>
            </a:extLst>
          </p:cNvPr>
          <p:cNvSpPr/>
          <p:nvPr/>
        </p:nvSpPr>
        <p:spPr>
          <a:xfrm>
            <a:off x="8367856" y="2119541"/>
            <a:ext cx="870012" cy="417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9A7F45-7E89-489C-BEFF-9DFF8C4F3036}"/>
              </a:ext>
            </a:extLst>
          </p:cNvPr>
          <p:cNvSpPr/>
          <p:nvPr/>
        </p:nvSpPr>
        <p:spPr>
          <a:xfrm>
            <a:off x="9108489" y="2717532"/>
            <a:ext cx="772357" cy="417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C04D86-D770-478D-A4F8-95A52B9FB18A}"/>
              </a:ext>
            </a:extLst>
          </p:cNvPr>
          <p:cNvSpPr/>
          <p:nvPr/>
        </p:nvSpPr>
        <p:spPr>
          <a:xfrm>
            <a:off x="9991817" y="3195262"/>
            <a:ext cx="870012" cy="505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26416C-FC9E-4151-8DF1-DF3A5CC4F418}"/>
              </a:ext>
            </a:extLst>
          </p:cNvPr>
          <p:cNvSpPr/>
          <p:nvPr/>
        </p:nvSpPr>
        <p:spPr>
          <a:xfrm>
            <a:off x="8602461" y="5524167"/>
            <a:ext cx="870012" cy="417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A53C88-D71B-4A4D-831E-1D4DD1A096DB}"/>
              </a:ext>
            </a:extLst>
          </p:cNvPr>
          <p:cNvSpPr/>
          <p:nvPr/>
        </p:nvSpPr>
        <p:spPr>
          <a:xfrm>
            <a:off x="8460419" y="4450072"/>
            <a:ext cx="870012" cy="417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47CF2D-8F9F-4711-892C-4D4CCF4CF0D5}"/>
              </a:ext>
            </a:extLst>
          </p:cNvPr>
          <p:cNvSpPr/>
          <p:nvPr/>
        </p:nvSpPr>
        <p:spPr>
          <a:xfrm>
            <a:off x="9161756" y="3858217"/>
            <a:ext cx="870012" cy="417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5CF8BA-D1D4-4223-BB07-86460D22DC9F}"/>
              </a:ext>
            </a:extLst>
          </p:cNvPr>
          <p:cNvSpPr/>
          <p:nvPr/>
        </p:nvSpPr>
        <p:spPr>
          <a:xfrm>
            <a:off x="8238477" y="6116022"/>
            <a:ext cx="870012" cy="417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6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E8DF-A21C-4D9E-AB77-D983217F6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BOREDOM?!?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7956A-96B6-463A-8528-02C3C7E15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What are some things that you can do while you are at home?</a:t>
            </a:r>
          </a:p>
          <a:p>
            <a:endParaRPr lang="en-US" dirty="0"/>
          </a:p>
          <a:p>
            <a:pPr lvl="1"/>
            <a:r>
              <a:rPr lang="en-US" dirty="0"/>
              <a:t>Listen to music </a:t>
            </a:r>
          </a:p>
          <a:p>
            <a:pPr lvl="1"/>
            <a:r>
              <a:rPr lang="en-US" dirty="0"/>
              <a:t>Do a hobby: play an instrument, sports card collection, building models</a:t>
            </a:r>
          </a:p>
          <a:p>
            <a:pPr lvl="1"/>
            <a:r>
              <a:rPr lang="en-US" dirty="0"/>
              <a:t>Brush your pet or teach them a new trick </a:t>
            </a:r>
          </a:p>
          <a:p>
            <a:pPr lvl="1"/>
            <a:r>
              <a:rPr lang="en-US" dirty="0"/>
              <a:t>Read a book</a:t>
            </a:r>
          </a:p>
          <a:p>
            <a:pPr lvl="1"/>
            <a:r>
              <a:rPr lang="en-US" dirty="0"/>
              <a:t>Make a puppet with a sock, bag, or glove </a:t>
            </a:r>
          </a:p>
          <a:p>
            <a:pPr lvl="1"/>
            <a:r>
              <a:rPr lang="en-US" dirty="0"/>
              <a:t>Start a scrapbook with photos</a:t>
            </a:r>
          </a:p>
          <a:p>
            <a:pPr lvl="1"/>
            <a:r>
              <a:rPr lang="en-US" dirty="0"/>
              <a:t>Make up a funny song with a familiar tune </a:t>
            </a:r>
          </a:p>
          <a:p>
            <a:pPr lvl="1"/>
            <a:r>
              <a:rPr lang="en-US"/>
              <a:t>PLay a board/card game</a:t>
            </a:r>
            <a:endParaRPr lang="en-US" dirty="0"/>
          </a:p>
          <a:p>
            <a:pPr lvl="1"/>
            <a:r>
              <a:rPr lang="en-US" dirty="0"/>
              <a:t>Plan a birthday party 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F1C613-BA23-4265-9C50-68A6FE182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884" y="150908"/>
            <a:ext cx="2743200" cy="1836700"/>
          </a:xfrm>
          <a:prstGeom prst="rect">
            <a:avLst/>
          </a:prstGeom>
        </p:spPr>
      </p:pic>
      <p:pic>
        <p:nvPicPr>
          <p:cNvPr id="5" name="Picture 5" descr="A picture containing text, vector graphics, toy&#10;&#10;Description automatically generated">
            <a:extLst>
              <a:ext uri="{FF2B5EF4-FFF2-40B4-BE49-F238E27FC236}">
                <a16:creationId xmlns:a16="http://schemas.microsoft.com/office/drawing/2014/main" id="{B2EA4BF9-6A78-4D86-8187-87B0CA183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917" y="3674832"/>
            <a:ext cx="3794234" cy="28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F8527-C0D6-44FD-989F-3161B4DBE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9871" y="1325880"/>
            <a:ext cx="5604429" cy="30665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b="1"/>
              <a:t>Let’s find out how much you know about </a:t>
            </a:r>
            <a:r>
              <a:rPr lang="en-US" sz="5100" b="1">
                <a:solidFill>
                  <a:srgbClr val="FFFF00"/>
                </a:solidFill>
              </a:rPr>
              <a:t>FIRST AID</a:t>
            </a:r>
            <a:r>
              <a:rPr lang="en-US" sz="5100" b="1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50EE8-2D82-45E5-B923-4AAC07454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8645" y="4613428"/>
            <a:ext cx="6723355" cy="1621508"/>
          </a:xfrm>
        </p:spPr>
        <p:txBody>
          <a:bodyPr>
            <a:normAutofit/>
          </a:bodyPr>
          <a:lstStyle/>
          <a:p>
            <a:endParaRPr lang="en-US" sz="1800" b="1"/>
          </a:p>
          <a:p>
            <a:r>
              <a:rPr lang="en-US" sz="1800" b="1">
                <a:solidFill>
                  <a:srgbClr val="002060"/>
                </a:solidFill>
                <a:highlight>
                  <a:srgbClr val="00FFFF"/>
                </a:highlight>
              </a:rPr>
              <a:t>HOW WOULD YOU HANDLE THE FOLLOWING SITUATIONS?</a:t>
            </a:r>
          </a:p>
          <a:p>
            <a:r>
              <a:rPr lang="en-US" sz="1800" b="1">
                <a:solidFill>
                  <a:srgbClr val="002060"/>
                </a:solidFill>
                <a:highlight>
                  <a:srgbClr val="00FFFF"/>
                </a:highlight>
              </a:rPr>
              <a:t>*move each rectangle to reveal the answer.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8AFF3E4-F190-4122-A4D4-0138A7972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4447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Freeform 36">
            <a:extLst>
              <a:ext uri="{FF2B5EF4-FFF2-40B4-BE49-F238E27FC236}">
                <a16:creationId xmlns:a16="http://schemas.microsoft.com/office/drawing/2014/main" id="{81BF5244-4E91-4685-A666-104E1EFC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0355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9" name="Freeform 5">
            <a:extLst>
              <a:ext uri="{FF2B5EF4-FFF2-40B4-BE49-F238E27FC236}">
                <a16:creationId xmlns:a16="http://schemas.microsoft.com/office/drawing/2014/main" id="{8C849BDC-5010-4873-A783-F50E3D87E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144846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Best Smart Owl Clip Art #18326 - Clipartion.com">
            <a:extLst>
              <a:ext uri="{FF2B5EF4-FFF2-40B4-BE49-F238E27FC236}">
                <a16:creationId xmlns:a16="http://schemas.microsoft.com/office/drawing/2014/main" id="{8806763D-4B66-47CE-B730-C2105C983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54" y="1433353"/>
            <a:ext cx="3990829" cy="39908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7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B128-BE55-44BB-BF83-BDACB6AB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6" y="0"/>
            <a:ext cx="10763250" cy="2495550"/>
          </a:xfrm>
        </p:spPr>
        <p:txBody>
          <a:bodyPr/>
          <a:lstStyle/>
          <a:p>
            <a:pPr algn="ctr"/>
            <a:r>
              <a:rPr lang="en-US" sz="3200" b="1" dirty="0"/>
              <a:t>SCENARIO 1</a:t>
            </a:r>
            <a:br>
              <a:rPr lang="en-US" sz="3200" dirty="0"/>
            </a:br>
            <a:r>
              <a:rPr lang="en-US" sz="3200" dirty="0"/>
              <a:t>You are boiling water for Mac </a:t>
            </a:r>
            <a:r>
              <a:rPr lang="en-US" sz="3200" dirty="0" err="1"/>
              <a:t>N’Cheese</a:t>
            </a:r>
            <a:r>
              <a:rPr lang="en-US" sz="3200" dirty="0"/>
              <a:t>. You accidentally knocks the pot and the boiling water spills on your arm.  </a:t>
            </a:r>
            <a:br>
              <a:rPr lang="en-US" sz="3200" dirty="0"/>
            </a:br>
            <a:r>
              <a:rPr lang="en-US" sz="3200" dirty="0"/>
              <a:t>What would you do if it is a </a:t>
            </a:r>
            <a:r>
              <a:rPr lang="en-US" sz="3200" b="1" dirty="0"/>
              <a:t>minor burn</a:t>
            </a:r>
            <a:r>
              <a:rPr lang="en-US" sz="3200" dirty="0"/>
              <a:t>?</a:t>
            </a:r>
            <a:br>
              <a:rPr lang="en-US" sz="3200" dirty="0"/>
            </a:br>
            <a:br>
              <a:rPr lang="en-US" sz="2400" dirty="0">
                <a:highlight>
                  <a:srgbClr val="00FFFF"/>
                </a:highlight>
              </a:rPr>
            </a:br>
            <a:endParaRPr lang="en-US" sz="240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FA814-6C1D-4822-AECB-CA294C3A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6" y="3293616"/>
            <a:ext cx="8353424" cy="29547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>
                <a:solidFill>
                  <a:srgbClr val="FFFF00"/>
                </a:solidFill>
              </a:rPr>
              <a:t>Run cool water over the area for up to 15 minutes.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>
                <a:solidFill>
                  <a:srgbClr val="FFFF00"/>
                </a:solidFill>
              </a:rPr>
              <a:t>Apply pain reliever gel/cream on it.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>
                <a:solidFill>
                  <a:srgbClr val="FFFF00"/>
                </a:solidFill>
              </a:rPr>
              <a:t>Clean up any water on the floor.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>
                <a:solidFill>
                  <a:srgbClr val="FFFF00"/>
                </a:solidFill>
              </a:rPr>
              <a:t>Be sure to tell one of the grownups in your family.</a:t>
            </a:r>
          </a:p>
        </p:txBody>
      </p:sp>
      <p:pic>
        <p:nvPicPr>
          <p:cNvPr id="1028" name="Picture 4" descr="Live Well Vivir Bien on Twitter: &quot;Winter break is here &amp; kids are ...">
            <a:extLst>
              <a:ext uri="{FF2B5EF4-FFF2-40B4-BE49-F238E27FC236}">
                <a16:creationId xmlns:a16="http://schemas.microsoft.com/office/drawing/2014/main" id="{CC6943D5-5339-4F9B-BF15-66B64DB1D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566" y="3174552"/>
            <a:ext cx="2771774" cy="31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A3C2B9-A044-4053-BDF6-F27FC46C82F0}"/>
              </a:ext>
            </a:extLst>
          </p:cNvPr>
          <p:cNvSpPr/>
          <p:nvPr/>
        </p:nvSpPr>
        <p:spPr>
          <a:xfrm>
            <a:off x="375920" y="3442019"/>
            <a:ext cx="7527607" cy="26528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3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0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29" name="Picture 72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30" name="Oval 74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31" name="Picture 76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32" name="Picture 78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033" name="Rectangle 80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7523F-3E7E-434C-904B-05C059A9A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5554" y="203473"/>
            <a:ext cx="5870223" cy="219223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SCENARIO 2</a:t>
            </a:r>
            <a:br>
              <a:rPr lang="en-US" sz="2800" dirty="0"/>
            </a:br>
            <a:r>
              <a:rPr lang="en-US" sz="2800" dirty="0"/>
              <a:t>You and your brother are playing together and your nose starts to bleed. What would you do?</a:t>
            </a:r>
            <a:br>
              <a:rPr lang="en-US" sz="2800" dirty="0"/>
            </a:br>
            <a:br>
              <a:rPr lang="en-US" sz="2000" b="1" dirty="0"/>
            </a:br>
            <a:endParaRPr lang="en-US" sz="2000" b="1"/>
          </a:p>
        </p:txBody>
      </p:sp>
      <p:pic>
        <p:nvPicPr>
          <p:cNvPr id="1026" name="Picture 2" descr="Nosebleed - Wikipedia">
            <a:extLst>
              <a:ext uri="{FF2B5EF4-FFF2-40B4-BE49-F238E27FC236}">
                <a16:creationId xmlns:a16="http://schemas.microsoft.com/office/drawing/2014/main" id="{ABDDA4B6-A4C0-4705-A132-11CCF2C0D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5" r="17407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86BBA20-58C5-4F4A-8E76-03599E213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2381" y="2892347"/>
            <a:ext cx="5983382" cy="335605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 3" charset="2"/>
              <a:buChar char=""/>
            </a:pPr>
            <a:r>
              <a:rPr lang="en-US" b="1">
                <a:solidFill>
                  <a:srgbClr val="FFFF00"/>
                </a:solidFill>
              </a:rPr>
              <a:t>Sit upright in a chair or on your lap, then tilt your head slightly forward.  </a:t>
            </a:r>
          </a:p>
          <a:p>
            <a:endParaRPr lang="en-US" b="1">
              <a:solidFill>
                <a:srgbClr val="FFFF00"/>
              </a:solidFill>
            </a:endParaRPr>
          </a:p>
          <a:p>
            <a:pPr marL="342900" indent="-342900">
              <a:buFont typeface="Wingdings 3" charset="2"/>
              <a:buChar char=""/>
            </a:pPr>
            <a:r>
              <a:rPr lang="en-US" b="1">
                <a:solidFill>
                  <a:srgbClr val="FFFF00"/>
                </a:solidFill>
              </a:rPr>
              <a:t>Leaning back can cause blood to go down the back of the throat.</a:t>
            </a:r>
          </a:p>
          <a:p>
            <a:endParaRPr lang="en-US" b="1">
              <a:solidFill>
                <a:srgbClr val="FFFF00"/>
              </a:solidFill>
            </a:endParaRPr>
          </a:p>
          <a:p>
            <a:pPr marL="342900" indent="-342900">
              <a:buFont typeface="Wingdings 3" charset="2"/>
              <a:buChar char=""/>
            </a:pPr>
            <a:r>
              <a:rPr lang="en-US" b="1">
                <a:solidFill>
                  <a:srgbClr val="FFFF00"/>
                </a:solidFill>
              </a:rPr>
              <a:t>Gently pinch the soft part of the nose with a tissue or clean washcloth for about 10 minutes.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52ACDA-ED75-461D-BAC3-8D26FE3A3B26}"/>
              </a:ext>
            </a:extLst>
          </p:cNvPr>
          <p:cNvSpPr/>
          <p:nvPr/>
        </p:nvSpPr>
        <p:spPr>
          <a:xfrm>
            <a:off x="5475288" y="3894329"/>
            <a:ext cx="5467879" cy="866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E00D41-33AE-4D1B-82EC-39556E6F8B2B}"/>
              </a:ext>
            </a:extLst>
          </p:cNvPr>
          <p:cNvSpPr/>
          <p:nvPr/>
        </p:nvSpPr>
        <p:spPr>
          <a:xfrm>
            <a:off x="5470349" y="5266384"/>
            <a:ext cx="5377568" cy="829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F2A191-F92E-410C-90D6-38737F314BA7}"/>
              </a:ext>
            </a:extLst>
          </p:cNvPr>
          <p:cNvSpPr/>
          <p:nvPr/>
        </p:nvSpPr>
        <p:spPr>
          <a:xfrm>
            <a:off x="5655733" y="5257800"/>
            <a:ext cx="79023" cy="67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8B199B-97AB-43CB-A16D-40EE7891D4C3}"/>
              </a:ext>
            </a:extLst>
          </p:cNvPr>
          <p:cNvSpPr/>
          <p:nvPr/>
        </p:nvSpPr>
        <p:spPr>
          <a:xfrm>
            <a:off x="5405894" y="2819400"/>
            <a:ext cx="5377568" cy="990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0">
            <a:extLst>
              <a:ext uri="{FF2B5EF4-FFF2-40B4-BE49-F238E27FC236}">
                <a16:creationId xmlns:a16="http://schemas.microsoft.com/office/drawing/2014/main" id="{BED40652-2041-40A8-BD19-21743226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53" name="Picture 72">
            <a:extLst>
              <a:ext uri="{FF2B5EF4-FFF2-40B4-BE49-F238E27FC236}">
                <a16:creationId xmlns:a16="http://schemas.microsoft.com/office/drawing/2014/main" id="{3F9E3962-D4A6-4AE1-88E9-74BCE5EB8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C6C9A81-EBD8-4A7D-BE1B-7520E2A46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79C71F41-5AA1-428C-A1E3-0BD5A76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AA17048-7FB7-46CB-B99B-8D9D66ECA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1CFBC036-F1E2-42B1-B205-11560583B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F8364-9BBA-4EB9-A37C-EB0296C4D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20" y="333376"/>
            <a:ext cx="5108844" cy="19182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SCENARIO 3</a:t>
            </a:r>
            <a:br>
              <a:rPr lang="en-US" sz="2800" dirty="0"/>
            </a:br>
            <a:r>
              <a:rPr lang="en-US" sz="2800" dirty="0"/>
              <a:t>Your sister is running outside and falls on the sidewalk. Her knee is scraped and bleeding.  What would you do?</a:t>
            </a:r>
            <a:br>
              <a:rPr lang="en-US" sz="2800" dirty="0"/>
            </a:br>
            <a:endParaRPr lang="en-US" sz="2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99A06-1D51-4F0D-929D-6F3ABA469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21" y="3556000"/>
            <a:ext cx="5108844" cy="330200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 3" charset="2"/>
              <a:buChar char=""/>
            </a:pPr>
            <a:r>
              <a:rPr lang="en-US">
                <a:solidFill>
                  <a:srgbClr val="FFFF00"/>
                </a:solidFill>
              </a:rPr>
              <a:t>Make sure your hands are clean.</a:t>
            </a:r>
          </a:p>
          <a:p>
            <a:endParaRPr lang="en-US">
              <a:solidFill>
                <a:srgbClr val="FFFF00"/>
              </a:solidFill>
            </a:endParaRPr>
          </a:p>
          <a:p>
            <a:pPr marL="342900" indent="-342900">
              <a:buFont typeface="Wingdings 3" charset="2"/>
              <a:buChar char=""/>
            </a:pPr>
            <a:r>
              <a:rPr lang="en-US">
                <a:solidFill>
                  <a:srgbClr val="FFFF00"/>
                </a:solidFill>
              </a:rPr>
              <a:t>Then, Wash the scrape gently with water.</a:t>
            </a:r>
          </a:p>
          <a:p>
            <a:pPr marL="342900" indent="-342900">
              <a:buFont typeface="Wingdings 3" charset="2"/>
              <a:buChar char=""/>
            </a:pPr>
            <a:endParaRPr lang="en-US">
              <a:solidFill>
                <a:srgbClr val="FFFF00"/>
              </a:solidFill>
            </a:endParaRPr>
          </a:p>
          <a:p>
            <a:pPr marL="342900" indent="-342900">
              <a:buFont typeface="Wingdings 3" charset="2"/>
              <a:buChar char=""/>
            </a:pPr>
            <a:r>
              <a:rPr lang="en-US">
                <a:solidFill>
                  <a:srgbClr val="FFFF00"/>
                </a:solidFill>
              </a:rPr>
              <a:t>Apply antibiotic ointment</a:t>
            </a:r>
          </a:p>
          <a:p>
            <a:endParaRPr lang="en-US">
              <a:solidFill>
                <a:srgbClr val="FFFF00"/>
              </a:solidFill>
            </a:endParaRPr>
          </a:p>
          <a:p>
            <a:pPr marL="342900" indent="-342900">
              <a:buFont typeface="Wingdings 3" charset="2"/>
              <a:buChar char=""/>
            </a:pPr>
            <a:r>
              <a:rPr lang="en-US">
                <a:solidFill>
                  <a:srgbClr val="FFFF00"/>
                </a:solidFill>
              </a:rPr>
              <a:t>Apply a bandage </a:t>
            </a:r>
          </a:p>
          <a:p>
            <a:pPr marL="342900" indent="-342900">
              <a:buFont typeface="Wingdings 3" charset="2"/>
              <a:buChar char="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Freeform 31">
            <a:extLst>
              <a:ext uri="{FF2B5EF4-FFF2-40B4-BE49-F238E27FC236}">
                <a16:creationId xmlns:a16="http://schemas.microsoft.com/office/drawing/2014/main" id="{8DB9BC10-DABC-48C4-BF24-E621264B0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8348FA2-1392-4EC3-AF8B-6A64B797C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93CB2C36-347C-4705-BC75-94EAB8FF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Scratched Wound On Knee Children Images, Stock Photos &amp; Vectors ...">
            <a:extLst>
              <a:ext uri="{FF2B5EF4-FFF2-40B4-BE49-F238E27FC236}">
                <a16:creationId xmlns:a16="http://schemas.microsoft.com/office/drawing/2014/main" id="{0D3788DB-B306-4DD9-A4C1-918A32F0B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8708" y="1473851"/>
            <a:ext cx="4105173" cy="39102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4437D23E-7DA0-4020-B991-9734AB977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7CF8FE-A109-47DB-9089-BAC062B6E5CA}"/>
              </a:ext>
            </a:extLst>
          </p:cNvPr>
          <p:cNvSpPr/>
          <p:nvPr/>
        </p:nvSpPr>
        <p:spPr>
          <a:xfrm>
            <a:off x="609138" y="3423798"/>
            <a:ext cx="4493439" cy="33710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1119</Words>
  <Application>Microsoft Office PowerPoint</Application>
  <PresentationFormat>Widescreen</PresentationFormat>
  <Paragraphs>115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Century Gothic</vt:lpstr>
      <vt:lpstr>Century Schoolbook</vt:lpstr>
      <vt:lpstr>Jokerman</vt:lpstr>
      <vt:lpstr>Wingdings</vt:lpstr>
      <vt:lpstr>Wingdings 3</vt:lpstr>
      <vt:lpstr>Ion</vt:lpstr>
      <vt:lpstr>WHAT TO DO WHEN YOU ARE HOME ALONE</vt:lpstr>
      <vt:lpstr>GOT RULES? It is important to set up family rules! </vt:lpstr>
      <vt:lpstr>Can you spot any HAZARDS</vt:lpstr>
      <vt:lpstr>INTERNET SAFETY: TRUE OR FALSE Move the block to reveal the answer.</vt:lpstr>
      <vt:lpstr>What about BOREDOM?!?</vt:lpstr>
      <vt:lpstr>Let’s find out how much you know about FIRST AID.</vt:lpstr>
      <vt:lpstr>SCENARIO 1 You are boiling water for Mac N’Cheese. You accidentally knocks the pot and the boiling water spills on your arm.   What would you do if it is a minor burn?  </vt:lpstr>
      <vt:lpstr>SCENARIO 2 You and your brother are playing together and your nose starts to bleed. What would you do?  </vt:lpstr>
      <vt:lpstr>SCENARIO 3 Your sister is running outside and falls on the sidewalk. Her knee is scraped and bleeding.  What would you do? </vt:lpstr>
      <vt:lpstr>        Scenario 4 You are washing dishes and the soap squirts up in your eye.   </vt:lpstr>
      <vt:lpstr>WANT TO MAKE A FIRST AID KIT?</vt:lpstr>
      <vt:lpstr>WHAT DO YOU DO IN AN EMERGENCY SITUATION?</vt:lpstr>
      <vt:lpstr>WHEN TO CALL 9.1.1? </vt:lpstr>
      <vt:lpstr>HOW TO CALL 9.1.1?</vt:lpstr>
      <vt:lpstr>BE READY FOR ANYTHING! MATCH THE PROBLEM WITH THE ANSWER.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DO WHEN YOU ARE HOME ALONE</dc:title>
  <dc:creator>Katie H. Choi</dc:creator>
  <cp:lastModifiedBy>Marissa A. Payne</cp:lastModifiedBy>
  <cp:revision>137</cp:revision>
  <dcterms:created xsi:type="dcterms:W3CDTF">2020-05-05T16:57:28Z</dcterms:created>
  <dcterms:modified xsi:type="dcterms:W3CDTF">2024-01-18T19:57:07Z</dcterms:modified>
</cp:coreProperties>
</file>