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0" r:id="rId4"/>
    <p:sldId id="256" r:id="rId5"/>
    <p:sldId id="261" r:id="rId6"/>
    <p:sldId id="283" r:id="rId7"/>
    <p:sldId id="262" r:id="rId8"/>
    <p:sldId id="284" r:id="rId9"/>
    <p:sldId id="263" r:id="rId10"/>
    <p:sldId id="264" r:id="rId11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G9pR19U5htFEpPmyiWGwVtCGYP7j2Q2XIbcIKUS3dg/edit?usp=sha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G9pR19U5htFEpPmyiWGwVtCGYP7j2Q2XIbcIKUS3dg/edit?usp=shar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3960a43c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3960a43cc_0_1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Greet students and introduce topic.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(2 Minutes)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aacc62598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Process/ Closing: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(5 Minutes)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 questions on the slide.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be your “newsletters and cheerleaders” and share what they learned with their families. 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b="1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4" name="Google Shape;124;g13aacc625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99187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4c62ac99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4c62ac990_0_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Go over agenda for lesson and answer questions.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(3 minutes) 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aacc625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aacc62598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 over expectations and provide examples.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6b19805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6b198058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does “career” mean?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3b99b70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3b99b70ac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sz="1000" b="1" dirty="0">
                <a:latin typeface="Chelsea Market"/>
                <a:ea typeface="Chelsea Market"/>
                <a:cs typeface="Chelsea Market"/>
                <a:sym typeface="Chelsea Market"/>
              </a:rPr>
              <a:t>Discussion/ Guiding Questions:  </a:t>
            </a:r>
            <a:r>
              <a:rPr lang="en" sz="1000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(10 minutes) *Stop and start throughout the video/ story.</a:t>
            </a:r>
            <a:endParaRPr sz="1000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297650">
              <a:buSzPts val="1000"/>
              <a:buFont typeface="Chelsea Market"/>
              <a:buChar char="●"/>
            </a:pPr>
            <a:r>
              <a:rPr lang="en" sz="1000" dirty="0">
                <a:latin typeface="Chelsea Market"/>
                <a:ea typeface="Chelsea Market"/>
                <a:cs typeface="Chelsea Market"/>
                <a:sym typeface="Chelsea Market"/>
              </a:rPr>
              <a:t>What is a goal? </a:t>
            </a:r>
          </a:p>
          <a:p>
            <a:pPr marL="465887" indent="-297650">
              <a:buSzPts val="1000"/>
              <a:buFont typeface="Chelsea Market"/>
              <a:buChar char="●"/>
            </a:pPr>
            <a:r>
              <a:rPr lang="en" sz="1000" dirty="0">
                <a:latin typeface="Chelsea Market"/>
                <a:ea typeface="Chelsea Market"/>
                <a:cs typeface="Chelsea Market"/>
                <a:sym typeface="Chelsea Market"/>
              </a:rPr>
              <a:t>What does Goob want?</a:t>
            </a:r>
            <a:endParaRPr sz="1000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297650">
              <a:buSzPts val="1000"/>
              <a:buFont typeface="Chelsea Market"/>
              <a:buChar char="●"/>
            </a:pPr>
            <a:r>
              <a:rPr lang="en" sz="1000" dirty="0">
                <a:latin typeface="Chelsea Market"/>
                <a:ea typeface="Chelsea Market"/>
                <a:cs typeface="Chelsea Market"/>
                <a:sym typeface="Chelsea Market"/>
              </a:rPr>
              <a:t>What does to do te get what he wants?  </a:t>
            </a:r>
            <a:endParaRPr sz="1000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297650">
              <a:buSzPts val="1000"/>
              <a:buFont typeface="Chelsea Market"/>
              <a:buChar char="●"/>
            </a:pPr>
            <a:r>
              <a:rPr lang="en" sz="1000" dirty="0">
                <a:latin typeface="Chelsea Market"/>
                <a:ea typeface="Chelsea Market"/>
                <a:cs typeface="Chelsea Market"/>
                <a:sym typeface="Chelsea Market"/>
              </a:rPr>
              <a:t>What does it mean to EARN something? </a:t>
            </a:r>
            <a:endParaRPr sz="1000" dirty="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297650">
              <a:buSzPts val="1000"/>
              <a:buFont typeface="Chelsea Market"/>
              <a:buChar char="●"/>
            </a:pPr>
            <a:r>
              <a:rPr lang="en" sz="1000" dirty="0">
                <a:latin typeface="Chelsea Market"/>
                <a:ea typeface="Chelsea Market"/>
                <a:cs typeface="Chelsea Market"/>
                <a:sym typeface="Chelsea Market"/>
              </a:rPr>
              <a:t>What happened to Jumper?  Why?</a:t>
            </a:r>
            <a:endParaRPr sz="100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fld id="{7BF7EEED-6F18-46A5-A7F9-1736A84404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1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b99b70a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b99b70ac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sz="1400" b="1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Setting Goals Can be a PICKLE!</a:t>
            </a: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(15 Minutes) 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Read directions aloud and complete the top (sweet pickle) section and the bottom (sour pickle) section one at a time. 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color their pictures.  Allow 5 minutes of work for each section.  (15 minutes)  </a:t>
            </a:r>
            <a:r>
              <a:rPr lang="en" i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*2.5 minutes for directions and five minutes of work time in each section  </a:t>
            </a:r>
            <a:r>
              <a:rPr lang="en" b="1" u="sng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Tip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  Play some fun music during independent work time!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E2BB9673-E4F9-B6EF-7AA0-015424B6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b99b70ac_0_15:notes">
            <a:extLst>
              <a:ext uri="{FF2B5EF4-FFF2-40B4-BE49-F238E27FC236}">
                <a16:creationId xmlns:a16="http://schemas.microsoft.com/office/drawing/2014/main" id="{CDAAC973-7B78-D162-772F-4EB989635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3b99b70ac_0_15:notes">
            <a:extLst>
              <a:ext uri="{FF2B5EF4-FFF2-40B4-BE49-F238E27FC236}">
                <a16:creationId xmlns:a16="http://schemas.microsoft.com/office/drawing/2014/main" id="{9D7A3780-8781-5325-6ADC-2DBF27CB1D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sz="1400" b="1" u="sng" dirty="0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Setting Goals Can be a PICKLE!</a:t>
            </a: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(15 Minutes) </a:t>
            </a:r>
            <a:endParaRPr b="1"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indent="0">
              <a:buNone/>
            </a:pPr>
            <a:r>
              <a:rPr lang="en" b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Read directions aloud and complete the top (sweet pickle) section and the bottom (sour pickle) section one at a time.  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Encourage students to color their pictures.  Allow 5 minutes of work for each section.  (15 minutes)  </a:t>
            </a:r>
            <a:r>
              <a:rPr lang="en" i="1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*2.5 minutes for directions and five minutes of work time in each section  </a:t>
            </a:r>
            <a:r>
              <a:rPr lang="en" b="1" u="sng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Tip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:  Play some fun music during independent work time!</a:t>
            </a:r>
            <a:endParaRPr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236186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3b99b70a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3b99b70ac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Discussion:</a:t>
            </a: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(5 Minutes)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65887" indent="-304121">
              <a:buClr>
                <a:schemeClr val="dk1"/>
              </a:buClr>
              <a:buFont typeface="Chelsea Market"/>
              <a:buChar char="●"/>
            </a:pPr>
            <a:r>
              <a:rPr lang="en" dirty="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time allows, have students share answers to these questions. </a:t>
            </a:r>
            <a:endParaRPr dirty="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4800601"/>
            <a:ext cx="2057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931645" y="4800601"/>
            <a:ext cx="4663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627346" y="4800601"/>
            <a:ext cx="83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57150"/>
            <a:ext cx="7620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rlA4GFPVu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f0uKmKwnKs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s://docs.google.com/document/d/1IG9pR19U5htFEpPmyiWGwVtCGYP7j2Q2XIbcIKUS3dg/edit?usp=sharin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G9pR19U5htFEpPmyiWGwVtCGYP7j2Q2XIbcIKUS3dg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687" y="2613750"/>
            <a:ext cx="3674725" cy="22742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5"/>
          <p:cNvSpPr txBox="1"/>
          <p:nvPr/>
        </p:nvSpPr>
        <p:spPr>
          <a:xfrm>
            <a:off x="1159450" y="899550"/>
            <a:ext cx="6919200" cy="141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Career Exploration/ Awareness Unit K and 1</a:t>
            </a:r>
            <a:r>
              <a:rPr lang="en" sz="2800" b="1" u="sng" baseline="30000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</a:t>
            </a:r>
            <a:r>
              <a:rPr lang="en" sz="2800" b="1" u="sng" dirty="0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endParaRPr sz="2800" b="1" u="sng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Lesson #1:  “I Do”</a:t>
            </a:r>
            <a:endParaRPr sz="2800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95959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Goal Setting</a:t>
            </a:r>
            <a:endParaRPr sz="2800" b="1" dirty="0">
              <a:solidFill>
                <a:srgbClr val="595959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4350" y="0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35450" y="134025"/>
            <a:ext cx="2873100" cy="534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Closing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72000" y="789063"/>
            <a:ext cx="4439700" cy="3124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1) What was your favorite part of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2) What will you remember about this lesson?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29" y="1437054"/>
            <a:ext cx="4227725" cy="26046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782550" y="115800"/>
            <a:ext cx="7578900" cy="632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Agenda:  What are we doing today? 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181325" y="910475"/>
            <a:ext cx="6329700" cy="355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Char char="●"/>
            </a:pPr>
            <a:r>
              <a:rPr lang="en" sz="2200" b="1" u="sng">
                <a:latin typeface="Chelsea Market"/>
                <a:ea typeface="Chelsea Market"/>
                <a:cs typeface="Chelsea Market"/>
                <a:sym typeface="Chelsea Market"/>
              </a:rPr>
              <a:t>Introduction:  </a:t>
            </a:r>
            <a:endParaRPr sz="2200"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Char char="○"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Agenda 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Char char="○"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Lesson Expectations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Sedgwick Ave Display"/>
              <a:buChar char="○"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Story/ Video:  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7 Habits of Happy Kids: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Begin with the End in Mind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“Goob and the Bug Collecting Kit”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Char char="●"/>
            </a:pPr>
            <a:r>
              <a:rPr lang="en" sz="2200" b="1" u="sng">
                <a:latin typeface="Chelsea Market"/>
                <a:ea typeface="Chelsea Market"/>
                <a:cs typeface="Chelsea Market"/>
                <a:sym typeface="Chelsea Market"/>
              </a:rPr>
              <a:t>Skill/Practice:</a:t>
            </a: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  Worksheet/ Activity: Setting Goals Can be a PICKLE!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helsea Market"/>
              <a:buChar char="●"/>
            </a:pPr>
            <a:r>
              <a:rPr lang="en" sz="2200" b="1" u="sng">
                <a:latin typeface="Chelsea Market"/>
                <a:ea typeface="Chelsea Market"/>
                <a:cs typeface="Chelsea Market"/>
                <a:sym typeface="Chelsea Market"/>
              </a:rPr>
              <a:t>Discussion:</a:t>
            </a:r>
            <a:r>
              <a:rPr lang="en" sz="2200" b="1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r>
              <a:rPr lang="en" sz="2200">
                <a:latin typeface="Chelsea Market"/>
                <a:ea typeface="Chelsea Market"/>
                <a:cs typeface="Chelsea Market"/>
                <a:sym typeface="Chelsea Market"/>
              </a:rPr>
              <a:t>Share goals! </a:t>
            </a:r>
            <a:endParaRPr sz="22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743638" y="1679675"/>
            <a:ext cx="2267400" cy="20211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Agenda:</a:t>
            </a:r>
            <a:r>
              <a:rPr lang="en" sz="3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What are we Doing Today? </a:t>
            </a:r>
            <a:endParaRPr sz="30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1805250" y="152025"/>
            <a:ext cx="5533500" cy="565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Lesson Expectations: 5 Senses</a:t>
            </a:r>
            <a:endParaRPr sz="30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78400" y="1009075"/>
            <a:ext cx="440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226550" y="1059875"/>
            <a:ext cx="4595400" cy="3370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Eyes: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 On me!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Ears: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Open and listening!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Lips: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Zipped, closed, and quiet!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Hands: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In your lap and to yourself!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helsea Market"/>
              <a:buChar char="●"/>
            </a:pPr>
            <a:r>
              <a:rPr lang="en" sz="1800" b="1">
                <a:latin typeface="Chelsea Market"/>
                <a:ea typeface="Chelsea Market"/>
                <a:cs typeface="Chelsea Market"/>
                <a:sym typeface="Chelsea Market"/>
              </a:rPr>
              <a:t>Nose:  </a:t>
            </a: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Out of your neighbor’s business!  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helsea Market"/>
                <a:ea typeface="Chelsea Market"/>
                <a:cs typeface="Chelsea Market"/>
                <a:sym typeface="Chelsea Market"/>
              </a:rPr>
              <a:t>(As a class family, you do SUCH a good job taking care of others, during our lesson, you get to take a “break” and I will take care of everyone!)</a:t>
            </a:r>
            <a:endParaRPr sz="1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625" y="1350513"/>
            <a:ext cx="3830828" cy="2697625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2663400" y="1035125"/>
            <a:ext cx="3817200" cy="98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Chelsea Market"/>
                <a:ea typeface="Chelsea Market"/>
                <a:cs typeface="Chelsea Market"/>
                <a:sym typeface="Chelsea Market"/>
              </a:rPr>
              <a:t>Career Exploration/ Awareness Unit</a:t>
            </a:r>
            <a:endParaRPr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75" y="2195700"/>
            <a:ext cx="4043600" cy="250255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275" y="2184675"/>
            <a:ext cx="3728436" cy="250255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4350" y="0"/>
            <a:ext cx="3867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307838" y="299850"/>
            <a:ext cx="6528300" cy="675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Introduction:  Story/ Video</a:t>
            </a:r>
            <a:endParaRPr sz="36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997200" y="1230362"/>
            <a:ext cx="7149600" cy="1648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0097A7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Habits of Happy Kids:</a:t>
            </a:r>
            <a:endParaRPr sz="30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0097A7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 with the End in Mind</a:t>
            </a:r>
            <a:endParaRPr sz="3000" b="1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“Goob and the Bug Collecting Kit”</a:t>
            </a:r>
            <a:endParaRPr sz="3000" b="1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088" y="3133750"/>
            <a:ext cx="3171825" cy="129540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540231"/>
            <a:ext cx="2751871" cy="207007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Brain Break! 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 Media 3" title="Penguin Dance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A8AD7FA-F6DD-4FA2-A7D9-BC4EF042E9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1587" y="222421"/>
            <a:ext cx="4290884" cy="46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2981250" y="2064150"/>
            <a:ext cx="3181500" cy="2530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900" y="2259450"/>
            <a:ext cx="1700825" cy="21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615450" y="290950"/>
            <a:ext cx="7913100" cy="732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latin typeface="Chelsea Market"/>
                <a:ea typeface="Chelsea Market"/>
                <a:cs typeface="Chelsea Market"/>
                <a:sym typeface="Chelsea Market"/>
              </a:rPr>
              <a:t>Activity- Goal Setting Practice </a:t>
            </a:r>
            <a:endParaRPr sz="3600"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38"/>
            <a:ext cx="1216175" cy="18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1307850" y="1218050"/>
            <a:ext cx="6528300" cy="651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5"/>
              </a:rPr>
              <a:t>Setting Goals Can be a PICKLE!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BDE43A4A-5AA0-998C-1FA7-72F83283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>
            <a:extLst>
              <a:ext uri="{FF2B5EF4-FFF2-40B4-BE49-F238E27FC236}">
                <a16:creationId xmlns:a16="http://schemas.microsoft.com/office/drawing/2014/main" id="{115BA1E6-5AB1-2368-05F0-7051FCC08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450" y="290950"/>
            <a:ext cx="7913100" cy="732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latin typeface="Chelsea Market"/>
                <a:ea typeface="Chelsea Market"/>
                <a:cs typeface="Chelsea Market"/>
                <a:sym typeface="Chelsea Market"/>
              </a:rPr>
              <a:t>Activity- Goal Setting Practice </a:t>
            </a:r>
            <a:endParaRPr sz="3600" b="1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2" name="Google Shape;112;p20">
            <a:extLst>
              <a:ext uri="{FF2B5EF4-FFF2-40B4-BE49-F238E27FC236}">
                <a16:creationId xmlns:a16="http://schemas.microsoft.com/office/drawing/2014/main" id="{CDC25044-336F-18EE-DBC1-8A44A5BC8119}"/>
              </a:ext>
            </a:extLst>
          </p:cNvPr>
          <p:cNvSpPr txBox="1"/>
          <p:nvPr/>
        </p:nvSpPr>
        <p:spPr>
          <a:xfrm>
            <a:off x="1307850" y="1218050"/>
            <a:ext cx="6528300" cy="651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hlink"/>
                </a:solidFill>
                <a:latin typeface="Chelsea Market"/>
                <a:ea typeface="Chelsea Market"/>
                <a:cs typeface="Chelsea Market"/>
                <a:sym typeface="Chelsea Market"/>
                <a:hlinkClick r:id="rId3"/>
              </a:rPr>
              <a:t>Setting Goals Can be a PICKLE!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0">
            <a:extLst>
              <a:ext uri="{FF2B5EF4-FFF2-40B4-BE49-F238E27FC236}">
                <a16:creationId xmlns:a16="http://schemas.microsoft.com/office/drawing/2014/main" id="{AA266489-F2DD-CF44-A36F-CB96D69B47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F62E42-7571-4EA5-1BB4-1DAACB851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355" y="2130725"/>
            <a:ext cx="3114136" cy="27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1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414950" y="1114725"/>
            <a:ext cx="6165600" cy="15699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Share!: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What was your </a:t>
            </a:r>
            <a:r>
              <a:rPr lang="en" sz="3000">
                <a:solidFill>
                  <a:srgbClr val="6AA84F"/>
                </a:solidFill>
                <a:highlight>
                  <a:schemeClr val="dk1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sweet pickle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? </a:t>
            </a:r>
            <a:r>
              <a:rPr lang="en" sz="3000" b="1">
                <a:latin typeface="Chelsea Market"/>
                <a:ea typeface="Chelsea Market"/>
                <a:cs typeface="Chelsea Market"/>
                <a:sym typeface="Chelsea Market"/>
              </a:rPr>
              <a:t>(Strength) </a:t>
            </a:r>
            <a:r>
              <a:rPr lang="en" sz="3000"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489200" y="2865625"/>
            <a:ext cx="6017100" cy="15699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Share!:</a:t>
            </a: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What was your </a:t>
            </a:r>
            <a:r>
              <a:rPr lang="en" sz="3000">
                <a:solidFill>
                  <a:schemeClr val="dk1"/>
                </a:solidFill>
                <a:highlight>
                  <a:srgbClr val="6AA84F"/>
                </a:highlight>
                <a:latin typeface="Chelsea Market"/>
                <a:ea typeface="Chelsea Market"/>
                <a:cs typeface="Chelsea Market"/>
                <a:sym typeface="Chelsea Market"/>
              </a:rPr>
              <a:t>sour pickle</a:t>
            </a: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? 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(Goal) </a:t>
            </a:r>
            <a:r>
              <a:rPr lang="en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 </a:t>
            </a: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991650" y="194825"/>
            <a:ext cx="3275100" cy="7389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Discussion </a:t>
            </a:r>
            <a:endParaRPr sz="3600" b="1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550" y="4326800"/>
            <a:ext cx="634500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579</Words>
  <Application>Microsoft Office PowerPoint</Application>
  <PresentationFormat>On-screen Show (16:9)</PresentationFormat>
  <Paragraphs>63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Chelsea Market</vt:lpstr>
      <vt:lpstr>Comfortaa</vt:lpstr>
      <vt:lpstr>Sedgwick Ave Display</vt:lpstr>
      <vt:lpstr>Simple Light</vt:lpstr>
      <vt:lpstr>PowerPoint Presentation</vt:lpstr>
      <vt:lpstr>Agenda:  What are we doing today? </vt:lpstr>
      <vt:lpstr>Lesson Expectations: 5 Senses</vt:lpstr>
      <vt:lpstr>PowerPoint Presentation</vt:lpstr>
      <vt:lpstr>Introduction:  Story/ Video</vt:lpstr>
      <vt:lpstr>Brain Break!    </vt:lpstr>
      <vt:lpstr>Activity- Goal Setting Practice  </vt:lpstr>
      <vt:lpstr>Activity- Goal Setting Practice  </vt:lpstr>
      <vt:lpstr>PowerPoint Presentation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A. Payne</dc:creator>
  <cp:lastModifiedBy>Marissa A. Payne</cp:lastModifiedBy>
  <cp:revision>2</cp:revision>
  <cp:lastPrinted>2024-02-20T18:39:16Z</cp:lastPrinted>
  <dcterms:modified xsi:type="dcterms:W3CDTF">2024-02-20T18:42:52Z</dcterms:modified>
</cp:coreProperties>
</file>