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Lst>
  <p:notesMasterIdLst>
    <p:notesMasterId r:id="rId37"/>
  </p:notesMasterIdLst>
  <p:sldIdLst>
    <p:sldId id="256" r:id="rId3"/>
    <p:sldId id="257" r:id="rId4"/>
    <p:sldId id="285" r:id="rId5"/>
    <p:sldId id="286" r:id="rId6"/>
    <p:sldId id="287" r:id="rId7"/>
    <p:sldId id="290" r:id="rId8"/>
    <p:sldId id="294" r:id="rId9"/>
    <p:sldId id="293" r:id="rId10"/>
    <p:sldId id="259" r:id="rId11"/>
    <p:sldId id="260" r:id="rId12"/>
    <p:sldId id="261" r:id="rId13"/>
    <p:sldId id="262" r:id="rId14"/>
    <p:sldId id="263" r:id="rId15"/>
    <p:sldId id="264" r:id="rId16"/>
    <p:sldId id="265" r:id="rId17"/>
    <p:sldId id="267" r:id="rId18"/>
    <p:sldId id="268" r:id="rId19"/>
    <p:sldId id="269" r:id="rId20"/>
    <p:sldId id="272" r:id="rId21"/>
    <p:sldId id="270" r:id="rId22"/>
    <p:sldId id="271" r:id="rId23"/>
    <p:sldId id="279" r:id="rId24"/>
    <p:sldId id="282" r:id="rId25"/>
    <p:sldId id="273" r:id="rId26"/>
    <p:sldId id="274" r:id="rId27"/>
    <p:sldId id="275" r:id="rId28"/>
    <p:sldId id="276" r:id="rId29"/>
    <p:sldId id="277" r:id="rId30"/>
    <p:sldId id="278" r:id="rId31"/>
    <p:sldId id="283" r:id="rId32"/>
    <p:sldId id="281" r:id="rId33"/>
    <p:sldId id="284" r:id="rId34"/>
    <p:sldId id="288"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F1B486-A0C5-A57C-938D-39E466FB2024}" name="Charvii D. Smith" initials="CS" userId="S::smithcd@pwcs.edu::76d2094c-2773-4fc5-bef9-b0a4177054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C10537-FD9A-7A15-3ECB-73ECF7FF72B5}" v="10" dt="2024-02-22T15:14:34.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98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756B-9059-F540-9720-F404A3D03296}"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A2ADF-7592-5C4E-911E-E30F14C57ADA}" type="slidenum">
              <a:rPr lang="en-US" smtClean="0"/>
              <a:t>‹#›</a:t>
            </a:fld>
            <a:endParaRPr lang="en-US"/>
          </a:p>
        </p:txBody>
      </p:sp>
    </p:spTree>
    <p:extLst>
      <p:ext uri="{BB962C8B-B14F-4D97-AF65-F5344CB8AC3E}">
        <p14:creationId xmlns:p14="http://schemas.microsoft.com/office/powerpoint/2010/main" val="44381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awizard.org/wizard/hom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slide is optional – but you may show students the video to introduce VA Wizard if that is helpful </a:t>
            </a:r>
          </a:p>
        </p:txBody>
      </p:sp>
      <p:sp>
        <p:nvSpPr>
          <p:cNvPr id="4" name="Slide Number Placeholder 3"/>
          <p:cNvSpPr>
            <a:spLocks noGrp="1"/>
          </p:cNvSpPr>
          <p:nvPr>
            <p:ph type="sldNum" sz="quarter" idx="5"/>
          </p:nvPr>
        </p:nvSpPr>
        <p:spPr/>
        <p:txBody>
          <a:bodyPr/>
          <a:lstStyle/>
          <a:p>
            <a:fld id="{763A2ADF-7592-5C4E-911E-E30F14C57ADA}" type="slidenum">
              <a:rPr lang="en-US" smtClean="0"/>
              <a:t>3</a:t>
            </a:fld>
            <a:endParaRPr lang="en-US"/>
          </a:p>
        </p:txBody>
      </p:sp>
    </p:spTree>
    <p:extLst>
      <p:ext uri="{BB962C8B-B14F-4D97-AF65-F5344CB8AC3E}">
        <p14:creationId xmlns:p14="http://schemas.microsoft.com/office/powerpoint/2010/main" val="3773328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you communicate ideas clearly, do you enjoy speaking to others.  Can you put your ideas into words that make sense to others</a:t>
            </a:r>
          </a:p>
        </p:txBody>
      </p:sp>
      <p:sp>
        <p:nvSpPr>
          <p:cNvPr id="4" name="Slide Number Placeholder 3"/>
          <p:cNvSpPr>
            <a:spLocks noGrp="1"/>
          </p:cNvSpPr>
          <p:nvPr>
            <p:ph type="sldNum" sz="quarter" idx="5"/>
          </p:nvPr>
        </p:nvSpPr>
        <p:spPr/>
        <p:txBody>
          <a:bodyPr/>
          <a:lstStyle/>
          <a:p>
            <a:fld id="{763A2ADF-7592-5C4E-911E-E30F14C57ADA}" type="slidenum">
              <a:rPr lang="en-US" smtClean="0"/>
              <a:t>27</a:t>
            </a:fld>
            <a:endParaRPr lang="en-US"/>
          </a:p>
        </p:txBody>
      </p:sp>
    </p:spTree>
    <p:extLst>
      <p:ext uri="{BB962C8B-B14F-4D97-AF65-F5344CB8AC3E}">
        <p14:creationId xmlns:p14="http://schemas.microsoft.com/office/powerpoint/2010/main" val="3034113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the ability to lead others, you might enjoy a career in politics, or business.  If you have musical abilities you may enjoy a career in composing, writing or performing music. </a:t>
            </a:r>
          </a:p>
        </p:txBody>
      </p:sp>
      <p:sp>
        <p:nvSpPr>
          <p:cNvPr id="4" name="Slide Number Placeholder 3"/>
          <p:cNvSpPr>
            <a:spLocks noGrp="1"/>
          </p:cNvSpPr>
          <p:nvPr>
            <p:ph type="sldNum" sz="quarter" idx="5"/>
          </p:nvPr>
        </p:nvSpPr>
        <p:spPr/>
        <p:txBody>
          <a:bodyPr/>
          <a:lstStyle/>
          <a:p>
            <a:fld id="{763A2ADF-7592-5C4E-911E-E30F14C57ADA}" type="slidenum">
              <a:rPr lang="en-US" smtClean="0"/>
              <a:t>31</a:t>
            </a:fld>
            <a:endParaRPr lang="en-US"/>
          </a:p>
        </p:txBody>
      </p:sp>
    </p:spTree>
    <p:extLst>
      <p:ext uri="{BB962C8B-B14F-4D97-AF65-F5344CB8AC3E}">
        <p14:creationId xmlns:p14="http://schemas.microsoft.com/office/powerpoint/2010/main" val="2964738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watch the 1</a:t>
            </a:r>
            <a:r>
              <a:rPr lang="en-US" baseline="30000"/>
              <a:t>st</a:t>
            </a:r>
            <a:r>
              <a:rPr lang="en-US"/>
              <a:t> career clusters video, manufacturing and then answer the question below the video – you can play on the SMART board but every student will still need to play through the video on their computer in order to get the question prompt</a:t>
            </a:r>
          </a:p>
        </p:txBody>
      </p:sp>
      <p:sp>
        <p:nvSpPr>
          <p:cNvPr id="4" name="Slide Number Placeholder 3"/>
          <p:cNvSpPr>
            <a:spLocks noGrp="1"/>
          </p:cNvSpPr>
          <p:nvPr>
            <p:ph type="sldNum" sz="quarter" idx="5"/>
          </p:nvPr>
        </p:nvSpPr>
        <p:spPr/>
        <p:txBody>
          <a:bodyPr/>
          <a:lstStyle/>
          <a:p>
            <a:fld id="{763A2ADF-7592-5C4E-911E-E30F14C57ADA}" type="slidenum">
              <a:rPr lang="en-US" smtClean="0"/>
              <a:t>32</a:t>
            </a:fld>
            <a:endParaRPr lang="en-US"/>
          </a:p>
        </p:txBody>
      </p:sp>
    </p:spTree>
    <p:extLst>
      <p:ext uri="{BB962C8B-B14F-4D97-AF65-F5344CB8AC3E}">
        <p14:creationId xmlns:p14="http://schemas.microsoft.com/office/powerpoint/2010/main" val="2398281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define or give an example of the vocabulary for today’s lesson. Thumbs up for understanding after each one. </a:t>
            </a:r>
          </a:p>
        </p:txBody>
      </p:sp>
      <p:sp>
        <p:nvSpPr>
          <p:cNvPr id="4" name="Slide Number Placeholder 3"/>
          <p:cNvSpPr>
            <a:spLocks noGrp="1"/>
          </p:cNvSpPr>
          <p:nvPr>
            <p:ph type="sldNum" sz="quarter" idx="5"/>
          </p:nvPr>
        </p:nvSpPr>
        <p:spPr/>
        <p:txBody>
          <a:bodyPr/>
          <a:lstStyle/>
          <a:p>
            <a:fld id="{763A2ADF-7592-5C4E-911E-E30F14C57ADA}" type="slidenum">
              <a:rPr lang="en-US" smtClean="0"/>
              <a:t>33</a:t>
            </a:fld>
            <a:endParaRPr lang="en-US"/>
          </a:p>
        </p:txBody>
      </p:sp>
    </p:spTree>
    <p:extLst>
      <p:ext uri="{BB962C8B-B14F-4D97-AF65-F5344CB8AC3E}">
        <p14:creationId xmlns:p14="http://schemas.microsoft.com/office/powerpoint/2010/main" val="1773198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School Counselor Demo: </a:t>
            </a:r>
            <a:r>
              <a:rPr lang="en-US">
                <a:hlinkClick r:id="rId3"/>
              </a:rPr>
              <a:t>https://www.vawizard.org/wizard/home</a:t>
            </a:r>
            <a:r>
              <a:rPr lang="en-US"/>
              <a:t> </a:t>
            </a:r>
          </a:p>
          <a:p>
            <a:r>
              <a:rPr lang="en-US"/>
              <a:t>Student Demo Account for Lesson on Smart Board: (CASE SENSATIVE)</a:t>
            </a:r>
            <a:endParaRPr lang="en-US">
              <a:cs typeface="Calibri"/>
            </a:endParaRPr>
          </a:p>
          <a:p>
            <a:r>
              <a:rPr lang="en-US"/>
              <a:t>Generic login: K5Wizard</a:t>
            </a:r>
            <a:endParaRPr lang="en-US">
              <a:cs typeface="Calibri"/>
            </a:endParaRPr>
          </a:p>
          <a:p>
            <a:r>
              <a:rPr lang="en-US"/>
              <a:t>Password: K5Wizard!</a:t>
            </a:r>
          </a:p>
          <a:p>
            <a:endParaRPr lang="en-US">
              <a:cs typeface="Calibri"/>
            </a:endParaRPr>
          </a:p>
          <a:p>
            <a:r>
              <a:rPr lang="en-US">
                <a:cs typeface="Calibri"/>
              </a:rPr>
              <a:t>Troubleshooting Errors: (switch browsers chrome to edge or vice versa)</a:t>
            </a:r>
          </a:p>
          <a:p>
            <a:r>
              <a:rPr lang="en-US"/>
              <a:t>If your students have an issue when logging into VA Wizard with Clever (HTTP Status 500 internal server error) you will need to update Chrome to resolve the issue. </a:t>
            </a:r>
            <a:endParaRPr lang="en-US">
              <a:cs typeface="Calibri" panose="020F0502020204030204"/>
            </a:endParaRPr>
          </a:p>
          <a:p>
            <a:r>
              <a:rPr lang="en-US"/>
              <a:t>Here's how to update individual computers:</a:t>
            </a:r>
            <a:endParaRPr lang="en-US">
              <a:cs typeface="Calibri" panose="020F0502020204030204"/>
            </a:endParaRPr>
          </a:p>
          <a:p>
            <a:r>
              <a:rPr lang="en-US"/>
              <a:t> </a:t>
            </a:r>
            <a:endParaRPr lang="en-US">
              <a:cs typeface="Calibri" panose="020F0502020204030204"/>
            </a:endParaRPr>
          </a:p>
          <a:p>
            <a:r>
              <a:rPr lang="en-US"/>
              <a:t>To update Google Chrome:</a:t>
            </a:r>
            <a:endParaRPr lang="en-US">
              <a:cs typeface="Calibri" panose="020F0502020204030204"/>
            </a:endParaRPr>
          </a:p>
          <a:p>
            <a:r>
              <a:rPr lang="en-US"/>
              <a:t>On your computer, open Chrome.</a:t>
            </a:r>
            <a:endParaRPr lang="en-US">
              <a:cs typeface="Calibri" panose="020F0502020204030204"/>
            </a:endParaRPr>
          </a:p>
          <a:p>
            <a:r>
              <a:rPr lang="en-US"/>
              <a:t>At the top right, click More .</a:t>
            </a:r>
            <a:endParaRPr lang="en-US">
              <a:cs typeface="Calibri" panose="020F0502020204030204"/>
            </a:endParaRPr>
          </a:p>
          <a:p>
            <a:r>
              <a:rPr lang="en-US"/>
              <a:t>Click Help. About Google Chrome.</a:t>
            </a:r>
            <a:endParaRPr lang="en-US">
              <a:cs typeface="Calibri" panose="020F0502020204030204"/>
            </a:endParaRPr>
          </a:p>
          <a:p>
            <a:r>
              <a:rPr lang="en-US"/>
              <a:t>Click Update Google Chrome. Important: If you can't find this button, you're on the latest version.</a:t>
            </a:r>
            <a:endParaRPr lang="en-US">
              <a:cs typeface="Calibri" panose="020F0502020204030204"/>
            </a:endParaRPr>
          </a:p>
          <a:p>
            <a:r>
              <a:rPr lang="en-US"/>
              <a:t>Click Relaunch.</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E86B792-8D42-4063-9985-C9B9653F9254}" type="slidenum">
              <a:t>4</a:t>
            </a:fld>
            <a:endParaRPr lang="en-US"/>
          </a:p>
        </p:txBody>
      </p:sp>
    </p:spTree>
    <p:extLst>
      <p:ext uri="{BB962C8B-B14F-4D97-AF65-F5344CB8AC3E}">
        <p14:creationId xmlns:p14="http://schemas.microsoft.com/office/powerpoint/2010/main" val="350254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may be easiest to play the video on the SMART board and have each student play the video on their screen with the speakers muted – they can only answer the question if the video has played through. </a:t>
            </a:r>
          </a:p>
        </p:txBody>
      </p:sp>
      <p:sp>
        <p:nvSpPr>
          <p:cNvPr id="4" name="Slide Number Placeholder 3"/>
          <p:cNvSpPr>
            <a:spLocks noGrp="1"/>
          </p:cNvSpPr>
          <p:nvPr>
            <p:ph type="sldNum" sz="quarter" idx="5"/>
          </p:nvPr>
        </p:nvSpPr>
        <p:spPr/>
        <p:txBody>
          <a:bodyPr/>
          <a:lstStyle/>
          <a:p>
            <a:fld id="{763A2ADF-7592-5C4E-911E-E30F14C57ADA}" type="slidenum">
              <a:rPr lang="en-US" smtClean="0"/>
              <a:t>6</a:t>
            </a:fld>
            <a:endParaRPr lang="en-US"/>
          </a:p>
        </p:txBody>
      </p:sp>
    </p:spTree>
    <p:extLst>
      <p:ext uri="{BB962C8B-B14F-4D97-AF65-F5344CB8AC3E}">
        <p14:creationId xmlns:p14="http://schemas.microsoft.com/office/powerpoint/2010/main" val="332213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 slide – your students will most likely be very familiar with VA Wizard by the 5</a:t>
            </a:r>
            <a:r>
              <a:rPr lang="en-US" baseline="30000"/>
              <a:t>th</a:t>
            </a:r>
            <a:r>
              <a:rPr lang="en-US"/>
              <a:t> grade, but they are here if you feel they are needed or helpful</a:t>
            </a:r>
          </a:p>
        </p:txBody>
      </p:sp>
      <p:sp>
        <p:nvSpPr>
          <p:cNvPr id="4" name="Slide Number Placeholder 3"/>
          <p:cNvSpPr>
            <a:spLocks noGrp="1"/>
          </p:cNvSpPr>
          <p:nvPr>
            <p:ph type="sldNum" sz="quarter" idx="5"/>
          </p:nvPr>
        </p:nvSpPr>
        <p:spPr/>
        <p:txBody>
          <a:bodyPr/>
          <a:lstStyle/>
          <a:p>
            <a:fld id="{E1662187-D518-A748-AA56-4285E5C99F4E}" type="slidenum">
              <a:rPr lang="en-US" smtClean="0"/>
              <a:t>7</a:t>
            </a:fld>
            <a:endParaRPr lang="en-US"/>
          </a:p>
        </p:txBody>
      </p:sp>
    </p:spTree>
    <p:extLst>
      <p:ext uri="{BB962C8B-B14F-4D97-AF65-F5344CB8AC3E}">
        <p14:creationId xmlns:p14="http://schemas.microsoft.com/office/powerpoint/2010/main" val="3946958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walk to the side of the room for the thing that interests them.  If neither interest them, they may remain in the middle (neutral area).  Have a couple of students share what exactly about that choice interests them</a:t>
            </a:r>
          </a:p>
        </p:txBody>
      </p:sp>
      <p:sp>
        <p:nvSpPr>
          <p:cNvPr id="4" name="Slide Number Placeholder 3"/>
          <p:cNvSpPr>
            <a:spLocks noGrp="1"/>
          </p:cNvSpPr>
          <p:nvPr>
            <p:ph type="sldNum" sz="quarter" idx="5"/>
          </p:nvPr>
        </p:nvSpPr>
        <p:spPr/>
        <p:txBody>
          <a:bodyPr/>
          <a:lstStyle/>
          <a:p>
            <a:fld id="{763A2ADF-7592-5C4E-911E-E30F14C57ADA}" type="slidenum">
              <a:rPr lang="en-US" smtClean="0"/>
              <a:t>10</a:t>
            </a:fld>
            <a:endParaRPr lang="en-US"/>
          </a:p>
        </p:txBody>
      </p:sp>
    </p:spTree>
    <p:extLst>
      <p:ext uri="{BB962C8B-B14F-4D97-AF65-F5344CB8AC3E}">
        <p14:creationId xmlns:p14="http://schemas.microsoft.com/office/powerpoint/2010/main" val="172126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A2ADF-7592-5C4E-911E-E30F14C57ADA}" type="slidenum">
              <a:rPr lang="en-US" smtClean="0"/>
              <a:t>12</a:t>
            </a:fld>
            <a:endParaRPr lang="en-US"/>
          </a:p>
        </p:txBody>
      </p:sp>
    </p:spTree>
    <p:extLst>
      <p:ext uri="{BB962C8B-B14F-4D97-AF65-F5344CB8AC3E}">
        <p14:creationId xmlns:p14="http://schemas.microsoft.com/office/powerpoint/2010/main" val="3548370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Give some examples: If am interested in nature, I may consider a career that has me outdoors (landscape architect, park ranger, construction, protecting the environment). Remind students that this was just a small sample, but they can each explore their own interests as they become aware of them</a:t>
            </a:r>
          </a:p>
        </p:txBody>
      </p:sp>
      <p:sp>
        <p:nvSpPr>
          <p:cNvPr id="4" name="Slide Number Placeholder 3"/>
          <p:cNvSpPr>
            <a:spLocks noGrp="1"/>
          </p:cNvSpPr>
          <p:nvPr>
            <p:ph type="sldNum" sz="quarter" idx="5"/>
          </p:nvPr>
        </p:nvSpPr>
        <p:spPr/>
        <p:txBody>
          <a:bodyPr/>
          <a:lstStyle/>
          <a:p>
            <a:fld id="{763A2ADF-7592-5C4E-911E-E30F14C57ADA}" type="slidenum">
              <a:rPr lang="en-US" smtClean="0"/>
              <a:t>14</a:t>
            </a:fld>
            <a:endParaRPr lang="en-US"/>
          </a:p>
        </p:txBody>
      </p:sp>
    </p:spTree>
    <p:extLst>
      <p:ext uri="{BB962C8B-B14F-4D97-AF65-F5344CB8AC3E}">
        <p14:creationId xmlns:p14="http://schemas.microsoft.com/office/powerpoint/2010/main" val="423470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watch the 1</a:t>
            </a:r>
            <a:r>
              <a:rPr lang="en-US" baseline="30000"/>
              <a:t>st</a:t>
            </a:r>
            <a:r>
              <a:rPr lang="en-US"/>
              <a:t> career clusters video, agriculture, food and natural resources and then answer the question below the video – you can play on the SMART board but every student will still need to play through the video on their computer in order to get the question prompt.  Follow with the Human Services video</a:t>
            </a:r>
          </a:p>
        </p:txBody>
      </p:sp>
      <p:sp>
        <p:nvSpPr>
          <p:cNvPr id="4" name="Slide Number Placeholder 3"/>
          <p:cNvSpPr>
            <a:spLocks noGrp="1"/>
          </p:cNvSpPr>
          <p:nvPr>
            <p:ph type="sldNum" sz="quarter" idx="5"/>
          </p:nvPr>
        </p:nvSpPr>
        <p:spPr/>
        <p:txBody>
          <a:bodyPr/>
          <a:lstStyle/>
          <a:p>
            <a:fld id="{763A2ADF-7592-5C4E-911E-E30F14C57ADA}" type="slidenum">
              <a:rPr lang="en-US" smtClean="0"/>
              <a:t>15</a:t>
            </a:fld>
            <a:endParaRPr lang="en-US"/>
          </a:p>
        </p:txBody>
      </p:sp>
    </p:spTree>
    <p:extLst>
      <p:ext uri="{BB962C8B-B14F-4D97-AF65-F5344CB8AC3E}">
        <p14:creationId xmlns:p14="http://schemas.microsoft.com/office/powerpoint/2010/main" val="2243441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watch the 1</a:t>
            </a:r>
            <a:r>
              <a:rPr lang="en-US" baseline="30000"/>
              <a:t>st</a:t>
            </a:r>
            <a:r>
              <a:rPr lang="en-US"/>
              <a:t> career clusters video, finance and then answer the question below the video – you can play on the SMART board but every student will still need to play through the video on their computer in order to get the question prompt</a:t>
            </a:r>
          </a:p>
        </p:txBody>
      </p:sp>
      <p:sp>
        <p:nvSpPr>
          <p:cNvPr id="4" name="Slide Number Placeholder 3"/>
          <p:cNvSpPr>
            <a:spLocks noGrp="1"/>
          </p:cNvSpPr>
          <p:nvPr>
            <p:ph type="sldNum" sz="quarter" idx="5"/>
          </p:nvPr>
        </p:nvSpPr>
        <p:spPr/>
        <p:txBody>
          <a:bodyPr/>
          <a:lstStyle/>
          <a:p>
            <a:fld id="{763A2ADF-7592-5C4E-911E-E30F14C57ADA}" type="slidenum">
              <a:rPr lang="en-US" smtClean="0"/>
              <a:t>23</a:t>
            </a:fld>
            <a:endParaRPr lang="en-US"/>
          </a:p>
        </p:txBody>
      </p:sp>
    </p:spTree>
    <p:extLst>
      <p:ext uri="{BB962C8B-B14F-4D97-AF65-F5344CB8AC3E}">
        <p14:creationId xmlns:p14="http://schemas.microsoft.com/office/powerpoint/2010/main" val="1482028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Thursday, February 22,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34793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Thursday, February 22,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87782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Thursday, February 22,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92522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F224-6837-F359-58FD-191F8D1AEB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7B394C-3245-F8EF-CB27-EF76B700FD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2FA7AE-6259-6E98-AD21-C7DA178BBB0A}"/>
              </a:ext>
            </a:extLst>
          </p:cNvPr>
          <p:cNvSpPr>
            <a:spLocks noGrp="1"/>
          </p:cNvSpPr>
          <p:nvPr>
            <p:ph type="dt" sz="half" idx="10"/>
          </p:nvPr>
        </p:nvSpPr>
        <p:spPr/>
        <p:txBody>
          <a:bodyPr/>
          <a:lstStyle/>
          <a:p>
            <a:fld id="{B40ABF2E-797D-E04F-B993-637BD6BFC5B0}" type="datetimeFigureOut">
              <a:rPr lang="en-US" smtClean="0"/>
              <a:t>2/22/2024</a:t>
            </a:fld>
            <a:endParaRPr lang="en-US"/>
          </a:p>
        </p:txBody>
      </p:sp>
      <p:sp>
        <p:nvSpPr>
          <p:cNvPr id="5" name="Footer Placeholder 4">
            <a:extLst>
              <a:ext uri="{FF2B5EF4-FFF2-40B4-BE49-F238E27FC236}">
                <a16:creationId xmlns:a16="http://schemas.microsoft.com/office/drawing/2014/main" id="{BAD7E0C0-3EED-E46A-C009-5D8CD1C63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C1B40-B850-0B55-2BB9-8B060B0DF41E}"/>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3391518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2DBA-3FCE-8A81-97FE-7F1D04ADA5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4A7237-0913-46D3-2AD6-39A84A2466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3AE56-CC02-24B9-A50A-3F37A99C632B}"/>
              </a:ext>
            </a:extLst>
          </p:cNvPr>
          <p:cNvSpPr>
            <a:spLocks noGrp="1"/>
          </p:cNvSpPr>
          <p:nvPr>
            <p:ph type="dt" sz="half" idx="10"/>
          </p:nvPr>
        </p:nvSpPr>
        <p:spPr/>
        <p:txBody>
          <a:bodyPr/>
          <a:lstStyle/>
          <a:p>
            <a:fld id="{B40ABF2E-797D-E04F-B993-637BD6BFC5B0}" type="datetimeFigureOut">
              <a:rPr lang="en-US" smtClean="0"/>
              <a:t>2/22/2024</a:t>
            </a:fld>
            <a:endParaRPr lang="en-US"/>
          </a:p>
        </p:txBody>
      </p:sp>
      <p:sp>
        <p:nvSpPr>
          <p:cNvPr id="5" name="Footer Placeholder 4">
            <a:extLst>
              <a:ext uri="{FF2B5EF4-FFF2-40B4-BE49-F238E27FC236}">
                <a16:creationId xmlns:a16="http://schemas.microsoft.com/office/drawing/2014/main" id="{C26B40B2-E815-36A2-4825-0CB6A3C38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8EB9F-65D3-47E0-27AE-0212A0FD1FE0}"/>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3579285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E862F-E19F-9CC2-2C2E-6C30CA252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EF4E2-EEA6-2DD0-E84B-70C5E4ECD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E00BB-6CD7-F09E-AEEB-818BA190C646}"/>
              </a:ext>
            </a:extLst>
          </p:cNvPr>
          <p:cNvSpPr>
            <a:spLocks noGrp="1"/>
          </p:cNvSpPr>
          <p:nvPr>
            <p:ph type="dt" sz="half" idx="10"/>
          </p:nvPr>
        </p:nvSpPr>
        <p:spPr/>
        <p:txBody>
          <a:bodyPr/>
          <a:lstStyle/>
          <a:p>
            <a:fld id="{B40ABF2E-797D-E04F-B993-637BD6BFC5B0}" type="datetimeFigureOut">
              <a:rPr lang="en-US" smtClean="0"/>
              <a:t>2/22/2024</a:t>
            </a:fld>
            <a:endParaRPr lang="en-US"/>
          </a:p>
        </p:txBody>
      </p:sp>
      <p:sp>
        <p:nvSpPr>
          <p:cNvPr id="5" name="Footer Placeholder 4">
            <a:extLst>
              <a:ext uri="{FF2B5EF4-FFF2-40B4-BE49-F238E27FC236}">
                <a16:creationId xmlns:a16="http://schemas.microsoft.com/office/drawing/2014/main" id="{15154C0C-E42D-2A08-0E6D-6853CBAEF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A8AA6-102E-9CAF-D9FF-554BEDD8592B}"/>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2969594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F366-B782-4D22-86DD-43DAC704E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1C8824-025E-3A3A-0892-EE2C5ACE5C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2293C8-5A3B-269A-4CF4-0E46B0B2A0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5BD8BA-9A7D-1EBE-5E21-D78F994A2DBE}"/>
              </a:ext>
            </a:extLst>
          </p:cNvPr>
          <p:cNvSpPr>
            <a:spLocks noGrp="1"/>
          </p:cNvSpPr>
          <p:nvPr>
            <p:ph type="dt" sz="half" idx="10"/>
          </p:nvPr>
        </p:nvSpPr>
        <p:spPr/>
        <p:txBody>
          <a:bodyPr/>
          <a:lstStyle/>
          <a:p>
            <a:fld id="{B40ABF2E-797D-E04F-B993-637BD6BFC5B0}" type="datetimeFigureOut">
              <a:rPr lang="en-US" smtClean="0"/>
              <a:t>2/22/2024</a:t>
            </a:fld>
            <a:endParaRPr lang="en-US"/>
          </a:p>
        </p:txBody>
      </p:sp>
      <p:sp>
        <p:nvSpPr>
          <p:cNvPr id="6" name="Footer Placeholder 5">
            <a:extLst>
              <a:ext uri="{FF2B5EF4-FFF2-40B4-BE49-F238E27FC236}">
                <a16:creationId xmlns:a16="http://schemas.microsoft.com/office/drawing/2014/main" id="{BB1B616C-9869-9F0A-E5EA-04101251E9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0196C-4668-A331-FB43-A82A09498F61}"/>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3233234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584E-30AC-3C08-E6E2-78D9E2670E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B28490-1708-A17A-2A89-54A81803F1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F6E2AD-0035-659C-0820-C268BCAAE7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4F9A2B-5D7A-35B2-228C-99C4A655A0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F14B4E-7237-6392-E8EF-D8665E6A7D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BE7D29-6446-C44E-3ACC-407DA1444FFA}"/>
              </a:ext>
            </a:extLst>
          </p:cNvPr>
          <p:cNvSpPr>
            <a:spLocks noGrp="1"/>
          </p:cNvSpPr>
          <p:nvPr>
            <p:ph type="dt" sz="half" idx="10"/>
          </p:nvPr>
        </p:nvSpPr>
        <p:spPr/>
        <p:txBody>
          <a:bodyPr/>
          <a:lstStyle/>
          <a:p>
            <a:fld id="{B40ABF2E-797D-E04F-B993-637BD6BFC5B0}" type="datetimeFigureOut">
              <a:rPr lang="en-US" smtClean="0"/>
              <a:t>2/22/2024</a:t>
            </a:fld>
            <a:endParaRPr lang="en-US"/>
          </a:p>
        </p:txBody>
      </p:sp>
      <p:sp>
        <p:nvSpPr>
          <p:cNvPr id="8" name="Footer Placeholder 7">
            <a:extLst>
              <a:ext uri="{FF2B5EF4-FFF2-40B4-BE49-F238E27FC236}">
                <a16:creationId xmlns:a16="http://schemas.microsoft.com/office/drawing/2014/main" id="{DD51B1B7-F7F2-3D9A-064A-A7E61F7BE8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C87B6F-C691-A211-9BE9-40EA1C60FA1F}"/>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1948503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0DDD1-7E6C-43EF-1ADA-F2597D3C7F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A97D53-4C76-8367-AD93-12C83E8ED60B}"/>
              </a:ext>
            </a:extLst>
          </p:cNvPr>
          <p:cNvSpPr>
            <a:spLocks noGrp="1"/>
          </p:cNvSpPr>
          <p:nvPr>
            <p:ph type="dt" sz="half" idx="10"/>
          </p:nvPr>
        </p:nvSpPr>
        <p:spPr/>
        <p:txBody>
          <a:bodyPr/>
          <a:lstStyle/>
          <a:p>
            <a:fld id="{B40ABF2E-797D-E04F-B993-637BD6BFC5B0}" type="datetimeFigureOut">
              <a:rPr lang="en-US" smtClean="0"/>
              <a:t>2/22/2024</a:t>
            </a:fld>
            <a:endParaRPr lang="en-US"/>
          </a:p>
        </p:txBody>
      </p:sp>
      <p:sp>
        <p:nvSpPr>
          <p:cNvPr id="4" name="Footer Placeholder 3">
            <a:extLst>
              <a:ext uri="{FF2B5EF4-FFF2-40B4-BE49-F238E27FC236}">
                <a16:creationId xmlns:a16="http://schemas.microsoft.com/office/drawing/2014/main" id="{30F8D1EF-FD95-E615-E9D3-24B81441B1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3310CC-10FB-D8ED-05DF-7584998D498C}"/>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19977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C4CD42-F3C9-8E0F-1A69-5E8B5AD2D00B}"/>
              </a:ext>
            </a:extLst>
          </p:cNvPr>
          <p:cNvSpPr>
            <a:spLocks noGrp="1"/>
          </p:cNvSpPr>
          <p:nvPr>
            <p:ph type="dt" sz="half" idx="10"/>
          </p:nvPr>
        </p:nvSpPr>
        <p:spPr/>
        <p:txBody>
          <a:bodyPr/>
          <a:lstStyle/>
          <a:p>
            <a:fld id="{B40ABF2E-797D-E04F-B993-637BD6BFC5B0}" type="datetimeFigureOut">
              <a:rPr lang="en-US" smtClean="0"/>
              <a:t>2/22/2024</a:t>
            </a:fld>
            <a:endParaRPr lang="en-US"/>
          </a:p>
        </p:txBody>
      </p:sp>
      <p:sp>
        <p:nvSpPr>
          <p:cNvPr id="3" name="Footer Placeholder 2">
            <a:extLst>
              <a:ext uri="{FF2B5EF4-FFF2-40B4-BE49-F238E27FC236}">
                <a16:creationId xmlns:a16="http://schemas.microsoft.com/office/drawing/2014/main" id="{47092EB0-0AD0-63BB-D51F-DEA2C58E37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B49C4-50B6-B88A-33EA-8FBE9FBEE264}"/>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3527612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E602B-D8C5-B91A-A40C-83B27A6C7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60DF5E-D014-3ECC-51C6-19C995198E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B3382E-78B6-D960-252F-25ADC8BE3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1F531E-C59E-6B75-A9F7-88D052AB7704}"/>
              </a:ext>
            </a:extLst>
          </p:cNvPr>
          <p:cNvSpPr>
            <a:spLocks noGrp="1"/>
          </p:cNvSpPr>
          <p:nvPr>
            <p:ph type="dt" sz="half" idx="10"/>
          </p:nvPr>
        </p:nvSpPr>
        <p:spPr/>
        <p:txBody>
          <a:bodyPr/>
          <a:lstStyle/>
          <a:p>
            <a:fld id="{B40ABF2E-797D-E04F-B993-637BD6BFC5B0}" type="datetimeFigureOut">
              <a:rPr lang="en-US" smtClean="0"/>
              <a:t>2/22/2024</a:t>
            </a:fld>
            <a:endParaRPr lang="en-US"/>
          </a:p>
        </p:txBody>
      </p:sp>
      <p:sp>
        <p:nvSpPr>
          <p:cNvPr id="6" name="Footer Placeholder 5">
            <a:extLst>
              <a:ext uri="{FF2B5EF4-FFF2-40B4-BE49-F238E27FC236}">
                <a16:creationId xmlns:a16="http://schemas.microsoft.com/office/drawing/2014/main" id="{D06D9A66-13F6-908A-4AC3-84503206F9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9FC3CA-9BCE-D249-DCD7-198988E5133E}"/>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1788791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Thursday, February 22,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73575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F72E-E6CE-9CEC-EA25-5CFE49302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51647B-8F68-0B50-1223-B455ECF40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0E1563-3EFB-AD9F-EFA7-B569BBB6B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AE780B-1811-D3D8-44F1-B8ADC0896740}"/>
              </a:ext>
            </a:extLst>
          </p:cNvPr>
          <p:cNvSpPr>
            <a:spLocks noGrp="1"/>
          </p:cNvSpPr>
          <p:nvPr>
            <p:ph type="dt" sz="half" idx="10"/>
          </p:nvPr>
        </p:nvSpPr>
        <p:spPr/>
        <p:txBody>
          <a:bodyPr/>
          <a:lstStyle/>
          <a:p>
            <a:fld id="{B40ABF2E-797D-E04F-B993-637BD6BFC5B0}" type="datetimeFigureOut">
              <a:rPr lang="en-US" smtClean="0"/>
              <a:t>2/22/2024</a:t>
            </a:fld>
            <a:endParaRPr lang="en-US"/>
          </a:p>
        </p:txBody>
      </p:sp>
      <p:sp>
        <p:nvSpPr>
          <p:cNvPr id="6" name="Footer Placeholder 5">
            <a:extLst>
              <a:ext uri="{FF2B5EF4-FFF2-40B4-BE49-F238E27FC236}">
                <a16:creationId xmlns:a16="http://schemas.microsoft.com/office/drawing/2014/main" id="{02C8434E-D01F-110B-D11F-563FDEAB6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B7861D-E913-1771-A791-F7B057DF2344}"/>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4238131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CA7D-FAE2-7B4C-22E3-F45D55B67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F152F6-CA59-6705-29A6-2B7DA5CE53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2F524-A051-D00E-7C1E-ABCBF26EA1BC}"/>
              </a:ext>
            </a:extLst>
          </p:cNvPr>
          <p:cNvSpPr>
            <a:spLocks noGrp="1"/>
          </p:cNvSpPr>
          <p:nvPr>
            <p:ph type="dt" sz="half" idx="10"/>
          </p:nvPr>
        </p:nvSpPr>
        <p:spPr/>
        <p:txBody>
          <a:bodyPr/>
          <a:lstStyle/>
          <a:p>
            <a:fld id="{B40ABF2E-797D-E04F-B993-637BD6BFC5B0}" type="datetimeFigureOut">
              <a:rPr lang="en-US" smtClean="0"/>
              <a:t>2/22/2024</a:t>
            </a:fld>
            <a:endParaRPr lang="en-US"/>
          </a:p>
        </p:txBody>
      </p:sp>
      <p:sp>
        <p:nvSpPr>
          <p:cNvPr id="5" name="Footer Placeholder 4">
            <a:extLst>
              <a:ext uri="{FF2B5EF4-FFF2-40B4-BE49-F238E27FC236}">
                <a16:creationId xmlns:a16="http://schemas.microsoft.com/office/drawing/2014/main" id="{6D6D9DCA-50F6-3679-0784-906C59162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89FE9-44C4-E608-AF1A-796ABE02F003}"/>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70451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9BAED8-75E7-8378-8F25-E37166B61B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594BEC-0A40-E9EF-B237-51AD233851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A4AD1-C899-315A-A2DF-FEB781F47835}"/>
              </a:ext>
            </a:extLst>
          </p:cNvPr>
          <p:cNvSpPr>
            <a:spLocks noGrp="1"/>
          </p:cNvSpPr>
          <p:nvPr>
            <p:ph type="dt" sz="half" idx="10"/>
          </p:nvPr>
        </p:nvSpPr>
        <p:spPr/>
        <p:txBody>
          <a:bodyPr/>
          <a:lstStyle/>
          <a:p>
            <a:fld id="{B40ABF2E-797D-E04F-B993-637BD6BFC5B0}" type="datetimeFigureOut">
              <a:rPr lang="en-US" smtClean="0"/>
              <a:t>2/22/2024</a:t>
            </a:fld>
            <a:endParaRPr lang="en-US"/>
          </a:p>
        </p:txBody>
      </p:sp>
      <p:sp>
        <p:nvSpPr>
          <p:cNvPr id="5" name="Footer Placeholder 4">
            <a:extLst>
              <a:ext uri="{FF2B5EF4-FFF2-40B4-BE49-F238E27FC236}">
                <a16:creationId xmlns:a16="http://schemas.microsoft.com/office/drawing/2014/main" id="{7F67B9CC-830F-672F-A18C-6DD5916FB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D51B6-109A-2B43-4631-676329300E62}"/>
              </a:ext>
            </a:extLst>
          </p:cNvPr>
          <p:cNvSpPr>
            <a:spLocks noGrp="1"/>
          </p:cNvSpPr>
          <p:nvPr>
            <p:ph type="sldNum" sz="quarter" idx="12"/>
          </p:nvPr>
        </p:nvSpPr>
        <p:spPr/>
        <p:txBody>
          <a:bodyPr/>
          <a:lstStyle/>
          <a:p>
            <a:fld id="{22CBFA10-A2F5-1F45-8F56-C694ED8E1348}" type="slidenum">
              <a:rPr lang="en-US" smtClean="0"/>
              <a:t>‹#›</a:t>
            </a:fld>
            <a:endParaRPr lang="en-US"/>
          </a:p>
        </p:txBody>
      </p:sp>
    </p:spTree>
    <p:extLst>
      <p:ext uri="{BB962C8B-B14F-4D97-AF65-F5344CB8AC3E}">
        <p14:creationId xmlns:p14="http://schemas.microsoft.com/office/powerpoint/2010/main" val="78557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Thursday, February 22,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570332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February 22,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998735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Thursday, February 22,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965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Thursday, February 22,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6363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Thursday, February 22,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47493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Thursday, February 22,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2466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Thursday, February 22,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04897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Thursday, February 22, 2024</a:t>
            </a:fld>
            <a:endParaRPr lang="en-US" cap="all"/>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a:p>
        </p:txBody>
      </p:sp>
    </p:spTree>
    <p:extLst>
      <p:ext uri="{BB962C8B-B14F-4D97-AF65-F5344CB8AC3E}">
        <p14:creationId xmlns:p14="http://schemas.microsoft.com/office/powerpoint/2010/main" val="398753005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735DB-9BF8-4749-621A-3E79551CFE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724649-3AC5-83B9-7ADD-D21ADDF517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1705E-3FFC-2271-EC63-4BCDD1A92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0ABF2E-797D-E04F-B993-637BD6BFC5B0}" type="datetimeFigureOut">
              <a:rPr lang="en-US" smtClean="0"/>
              <a:t>2/22/2024</a:t>
            </a:fld>
            <a:endParaRPr lang="en-US"/>
          </a:p>
        </p:txBody>
      </p:sp>
      <p:sp>
        <p:nvSpPr>
          <p:cNvPr id="5" name="Footer Placeholder 4">
            <a:extLst>
              <a:ext uri="{FF2B5EF4-FFF2-40B4-BE49-F238E27FC236}">
                <a16:creationId xmlns:a16="http://schemas.microsoft.com/office/drawing/2014/main" id="{AA3F78E1-BCAE-90A9-A063-5F0695A94A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AAF937-6EEF-6D0C-C85B-E7BAEC296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BFA10-A2F5-1F45-8F56-C694ED8E1348}" type="slidenum">
              <a:rPr lang="en-US" smtClean="0"/>
              <a:t>‹#›</a:t>
            </a:fld>
            <a:endParaRPr lang="en-US"/>
          </a:p>
        </p:txBody>
      </p:sp>
    </p:spTree>
    <p:extLst>
      <p:ext uri="{BB962C8B-B14F-4D97-AF65-F5344CB8AC3E}">
        <p14:creationId xmlns:p14="http://schemas.microsoft.com/office/powerpoint/2010/main" val="2378418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pxhere.com/en/photo/982912" TargetMode="External"/><Relationship Id="rId5" Type="http://schemas.openxmlformats.org/officeDocument/2006/relationships/image" Target="../media/image18.jpeg"/><Relationship Id="rId4" Type="http://schemas.openxmlformats.org/officeDocument/2006/relationships/hyperlink" Target="https://pxhere.com/en/photo/1110085"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music-notes-abstract-159870/" TargetMode="External"/><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hyperlink" Target="https://creativecommons.org/licenses/by-nc-nd/3.0/" TargetMode="External"/><Relationship Id="rId5" Type="http://schemas.openxmlformats.org/officeDocument/2006/relationships/hyperlink" Target="https://deportescolectivosjavierglez.blogspot.com/2013/03/scouting-en-baloncesto-ejemplo-practico.html" TargetMode="Externa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pxhere.com/ko/photo/1454963" TargetMode="External"/><Relationship Id="rId5" Type="http://schemas.openxmlformats.org/officeDocument/2006/relationships/image" Target="../media/image22.jpeg"/><Relationship Id="rId4" Type="http://schemas.openxmlformats.org/officeDocument/2006/relationships/hyperlink" Target="https://www.publicdomainpictures.net/view-image.php?image=57150&amp;"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pxfuel.com/en/free-photo-xnucs" TargetMode="External"/><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hyperlink" Target="https://creativecommons.org/licenses/by/3.0/" TargetMode="External"/><Relationship Id="rId5" Type="http://schemas.openxmlformats.org/officeDocument/2006/relationships/hyperlink" Target="https://altc.alt.ac.uk/blog/2017/07/video-games-in-higher-education-using-video-games-to-develop-graduate-attributes/" TargetMode="Externa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hyperlink" Target="https://pxhere.com/en/photo/1110085" TargetMode="External"/><Relationship Id="rId13"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17.jpeg"/><Relationship Id="rId12" Type="http://schemas.openxmlformats.org/officeDocument/2006/relationships/hyperlink" Target="https://pxhere.com/en/photo/982912" TargetMode="External"/><Relationship Id="rId2" Type="http://schemas.openxmlformats.org/officeDocument/2006/relationships/notesSlide" Target="../notesSlides/notesSlide7.xml"/><Relationship Id="rId16" Type="http://schemas.openxmlformats.org/officeDocument/2006/relationships/hyperlink" Target="https://www.pxfuel.com/en/free-photo-xnucs" TargetMode="External"/><Relationship Id="rId1" Type="http://schemas.openxmlformats.org/officeDocument/2006/relationships/slideLayout" Target="../slideLayouts/slideLayout6.xml"/><Relationship Id="rId6" Type="http://schemas.openxmlformats.org/officeDocument/2006/relationships/hyperlink" Target="https://deportescolectivosjavierglez.blogspot.com/2013/03/scouting-en-baloncesto-ejemplo-practico.html" TargetMode="External"/><Relationship Id="rId11" Type="http://schemas.openxmlformats.org/officeDocument/2006/relationships/image" Target="../media/image18.jpeg"/><Relationship Id="rId5" Type="http://schemas.openxmlformats.org/officeDocument/2006/relationships/image" Target="../media/image20.jpeg"/><Relationship Id="rId15" Type="http://schemas.openxmlformats.org/officeDocument/2006/relationships/image" Target="../media/image23.jpeg"/><Relationship Id="rId10" Type="http://schemas.openxmlformats.org/officeDocument/2006/relationships/hyperlink" Target="https://www.publicdomainpictures.net/view-image.php?image=57150&amp;" TargetMode="External"/><Relationship Id="rId4" Type="http://schemas.openxmlformats.org/officeDocument/2006/relationships/hyperlink" Target="https://pixabay.com/en/music-notes-abstract-159870/" TargetMode="External"/><Relationship Id="rId9" Type="http://schemas.openxmlformats.org/officeDocument/2006/relationships/image" Target="../media/image21.jpeg"/><Relationship Id="rId14" Type="http://schemas.openxmlformats.org/officeDocument/2006/relationships/hyperlink" Target="https://pxhere.com/ko/photo/145496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flickr.com/photos/plasticrevolver/60169273/"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teacherspayteachers.com/Product/I-Have-Who-Has-Addition-Facts-to-20-258570"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publicdomainpictures.net/en/view-image.php?image=309332&amp;picture=wilson-football" TargetMode="External"/><Relationship Id="rId13" Type="http://schemas.openxmlformats.org/officeDocument/2006/relationships/image" Target="../media/image34.jpeg"/><Relationship Id="rId3" Type="http://schemas.openxmlformats.org/officeDocument/2006/relationships/hyperlink" Target="http://commons.wikimedia.org/wiki/File:Basketball.png" TargetMode="External"/><Relationship Id="rId7" Type="http://schemas.openxmlformats.org/officeDocument/2006/relationships/image" Target="../media/image31.jpeg"/><Relationship Id="rId12" Type="http://schemas.openxmlformats.org/officeDocument/2006/relationships/hyperlink" Target="https://www.pngall.com/tennis-png/download/4997" TargetMode="Externa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11" Type="http://schemas.openxmlformats.org/officeDocument/2006/relationships/image" Target="../media/image33.png"/><Relationship Id="rId5" Type="http://schemas.openxmlformats.org/officeDocument/2006/relationships/hyperlink" Target="https://pngimg.com/download/52781" TargetMode="External"/><Relationship Id="rId10" Type="http://schemas.openxmlformats.org/officeDocument/2006/relationships/hyperlink" Target="https://pngimg.com/download/61690" TargetMode="External"/><Relationship Id="rId4" Type="http://schemas.openxmlformats.org/officeDocument/2006/relationships/image" Target="../media/image30.png"/><Relationship Id="rId9" Type="http://schemas.openxmlformats.org/officeDocument/2006/relationships/image" Target="../media/image32.png"/><Relationship Id="rId14" Type="http://schemas.openxmlformats.org/officeDocument/2006/relationships/hyperlink" Target="https://publicdomainpictures.net/en/view-image.php?image=261806&amp;picture=track-and-field-tur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imagengine/6245030138/"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lavesliderazgoresponsable.blogspot.com/2018/07/6-claves-para-gestionar-conflictos.html"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flickr.com/photos/32802109@N04/6862603735/" TargetMode="Externa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pwcps.sharepoint.com/:v:/s/co-stsv-escounselors/EZqb8f-zpDNKvePK8tj0FpEBWfg4YBiSLOmOLCXyoQWS6A?e=sIoPe0&amp;nav=eyJyZWZlcnJhbEluZm8iOnsicmVmZXJyYWxBcHAiOiJTdHJlYW1XZWJBcHAiLCJyZWZlcnJhbFZpZXciOiJTaGFyZURpYWxvZy1MaW5rIiwicmVmZXJyYWxBcHBQbGF0Zm9ybSI6IldlYiIsInJlZmVycmFsTW9kZSI6InZpZXcifX0="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4.jpe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5.jpeg"/><Relationship Id="rId4" Type="http://schemas.openxmlformats.org/officeDocument/2006/relationships/hyperlink" Target="https://www.flickr.com/photos/32802109@N04/6862603735/" TargetMode="External"/><Relationship Id="rId9" Type="http://schemas.openxmlformats.org/officeDocument/2006/relationships/hyperlink" Target="https://creativecommons.org/licenses/by-nc-sa/3.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video" Target="https://pwcps-my.sharepoint.com/:v:/g/personal/henryas_pwcs_edu/EXO9zTwlgLxGh8hTG65TROYBUx92Wz_tHo2K5_W5twr44A?e=JMgitd&amp;nav=eyJyZWZlcnJhbEluZm8iOnsicmVmZXJyYWxBcHAiOiJTdHJlYW1XZWJBcHAiLCJyZWZlcnJhbFZpZXciOiJTaGFyZURpYWxvZy1MaW5rIiwicmVmZXJyYWxBcHBQbGF0Zm9ybSI6IldlYiIsInJlZmVycmFsTW9kZSI6InZpZXcifX0=" TargetMode="Externa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with idea concept">
            <a:extLst>
              <a:ext uri="{FF2B5EF4-FFF2-40B4-BE49-F238E27FC236}">
                <a16:creationId xmlns:a16="http://schemas.microsoft.com/office/drawing/2014/main" id="{C0AD0432-7127-9788-79E0-4B2C837B00ED}"/>
              </a:ext>
            </a:extLst>
          </p:cNvPr>
          <p:cNvPicPr>
            <a:picLocks noChangeAspect="1"/>
          </p:cNvPicPr>
          <p:nvPr/>
        </p:nvPicPr>
        <p:blipFill rotWithShape="1">
          <a:blip r:embed="rId2"/>
          <a:srcRect t="15622" b="29561"/>
          <a:stretch/>
        </p:blipFill>
        <p:spPr>
          <a:xfrm>
            <a:off x="-2" y="10"/>
            <a:ext cx="12192002" cy="4461036"/>
          </a:xfrm>
          <a:prstGeom prst="rect">
            <a:avLst/>
          </a:prstGeom>
        </p:spPr>
      </p:pic>
      <p:sp>
        <p:nvSpPr>
          <p:cNvPr id="11" name="Rectangle 10">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4463553"/>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BF09AEC-6E6E-418F-9974-8730F1B2B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B85F8-A437-ADD9-C150-A79B43AE4DAE}"/>
              </a:ext>
            </a:extLst>
          </p:cNvPr>
          <p:cNvSpPr>
            <a:spLocks noGrp="1"/>
          </p:cNvSpPr>
          <p:nvPr>
            <p:ph type="ctrTitle"/>
          </p:nvPr>
        </p:nvSpPr>
        <p:spPr>
          <a:xfrm>
            <a:off x="1383807" y="4611271"/>
            <a:ext cx="9436593" cy="1171556"/>
          </a:xfrm>
        </p:spPr>
        <p:txBody>
          <a:bodyPr>
            <a:normAutofit/>
          </a:bodyPr>
          <a:lstStyle/>
          <a:p>
            <a:pPr algn="l"/>
            <a:r>
              <a:rPr lang="en-US" sz="3600">
                <a:solidFill>
                  <a:schemeClr val="bg1"/>
                </a:solidFill>
                <a:latin typeface="Calibri"/>
                <a:cs typeface="Calibri"/>
              </a:rPr>
              <a:t>My interests, skills and abilities</a:t>
            </a:r>
          </a:p>
        </p:txBody>
      </p:sp>
      <p:sp>
        <p:nvSpPr>
          <p:cNvPr id="3" name="Subtitle 2">
            <a:extLst>
              <a:ext uri="{FF2B5EF4-FFF2-40B4-BE49-F238E27FC236}">
                <a16:creationId xmlns:a16="http://schemas.microsoft.com/office/drawing/2014/main" id="{90D38ACC-F855-C7E6-20CC-858EE433E48F}"/>
              </a:ext>
            </a:extLst>
          </p:cNvPr>
          <p:cNvSpPr>
            <a:spLocks noGrp="1"/>
          </p:cNvSpPr>
          <p:nvPr>
            <p:ph type="subTitle" idx="1"/>
          </p:nvPr>
        </p:nvSpPr>
        <p:spPr>
          <a:xfrm>
            <a:off x="1371601" y="5970897"/>
            <a:ext cx="9448800" cy="429904"/>
          </a:xfrm>
        </p:spPr>
        <p:txBody>
          <a:bodyPr vert="horz" lIns="0" tIns="0" rIns="0" bIns="0" rtlCol="0" anchor="t">
            <a:normAutofit/>
          </a:bodyPr>
          <a:lstStyle/>
          <a:p>
            <a:pPr algn="l"/>
            <a:r>
              <a:rPr lang="en-US" sz="1100">
                <a:solidFill>
                  <a:schemeClr val="bg1"/>
                </a:solidFill>
                <a:latin typeface="Calibri"/>
                <a:cs typeface="Calibri"/>
              </a:rPr>
              <a:t>Second grade Career Exploration Lesson using VA Career Wizard</a:t>
            </a:r>
          </a:p>
        </p:txBody>
      </p:sp>
    </p:spTree>
    <p:extLst>
      <p:ext uri="{BB962C8B-B14F-4D97-AF65-F5344CB8AC3E}">
        <p14:creationId xmlns:p14="http://schemas.microsoft.com/office/powerpoint/2010/main" val="81374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A9356-48FA-9709-C49E-3A520A9EA2F3}"/>
              </a:ext>
            </a:extLst>
          </p:cNvPr>
          <p:cNvSpPr>
            <a:spLocks noGrp="1"/>
          </p:cNvSpPr>
          <p:nvPr>
            <p:ph type="title"/>
          </p:nvPr>
        </p:nvSpPr>
        <p:spPr>
          <a:xfrm>
            <a:off x="1723369" y="5616238"/>
            <a:ext cx="10587314" cy="877729"/>
          </a:xfrm>
        </p:spPr>
        <p:txBody>
          <a:bodyPr vert="horz" lIns="0" tIns="0" rIns="0" bIns="0" rtlCol="0" anchor="ctr">
            <a:normAutofit/>
          </a:bodyPr>
          <a:lstStyle/>
          <a:p>
            <a:r>
              <a:rPr lang="en-US" sz="3200">
                <a:solidFill>
                  <a:schemeClr val="bg1"/>
                </a:solidFill>
                <a:latin typeface="Calibri"/>
                <a:cs typeface="Calibri"/>
              </a:rPr>
              <a:t>Left side 				Right side</a:t>
            </a:r>
          </a:p>
        </p:txBody>
      </p:sp>
      <p:pic>
        <p:nvPicPr>
          <p:cNvPr id="7" name="Content Placeholder 6" descr="A stream in a forest&#10;&#10;Description automatically generated">
            <a:extLst>
              <a:ext uri="{FF2B5EF4-FFF2-40B4-BE49-F238E27FC236}">
                <a16:creationId xmlns:a16="http://schemas.microsoft.com/office/drawing/2014/main" id="{22DBA086-0D92-A622-CC52-8093C5458D5E}"/>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982259" y="710243"/>
            <a:ext cx="4894867" cy="3671149"/>
          </a:xfrm>
        </p:spPr>
      </p:pic>
      <p:pic>
        <p:nvPicPr>
          <p:cNvPr id="10" name="Content Placeholder 9" descr="A long hallway with brick walls and a wood floor&#10;&#10;Description automatically generated">
            <a:extLst>
              <a:ext uri="{FF2B5EF4-FFF2-40B4-BE49-F238E27FC236}">
                <a16:creationId xmlns:a16="http://schemas.microsoft.com/office/drawing/2014/main" id="{191840B5-D2CC-4FB6-99BA-146B4C12DD85}"/>
              </a:ext>
            </a:extLst>
          </p:cNvPr>
          <p:cNvPicPr>
            <a:picLocks noGrp="1" noChangeAspect="1"/>
          </p:cNvPicPr>
          <p:nvPr>
            <p:ph sz="half" idx="2"/>
          </p:nvPr>
        </p:nvPicPr>
        <p:blipFill>
          <a:blip r:embed="rId5">
            <a:extLst>
              <a:ext uri="{837473B0-CC2E-450A-ABE3-18F120FF3D39}">
                <a1611:picAttrSrcUrl xmlns:a1611="http://schemas.microsoft.com/office/drawing/2016/11/main" r:id="rId6"/>
              </a:ext>
            </a:extLst>
          </a:blip>
          <a:stretch>
            <a:fillRect/>
          </a:stretch>
        </p:blipFill>
        <p:spPr>
          <a:xfrm>
            <a:off x="6430262" y="710243"/>
            <a:ext cx="4894867" cy="3671149"/>
          </a:xfrm>
        </p:spPr>
      </p:pic>
      <p:sp>
        <p:nvSpPr>
          <p:cNvPr id="8" name="TextBox 7">
            <a:extLst>
              <a:ext uri="{FF2B5EF4-FFF2-40B4-BE49-F238E27FC236}">
                <a16:creationId xmlns:a16="http://schemas.microsoft.com/office/drawing/2014/main" id="{A5BCE19C-692E-00CE-804E-DFD01EEB0EEB}"/>
              </a:ext>
            </a:extLst>
          </p:cNvPr>
          <p:cNvSpPr txBox="1"/>
          <p:nvPr/>
        </p:nvSpPr>
        <p:spPr>
          <a:xfrm>
            <a:off x="982259" y="4544552"/>
            <a:ext cx="3332085" cy="373007"/>
          </a:xfrm>
          <a:prstGeom prst="rect">
            <a:avLst/>
          </a:prstGeom>
          <a:noFill/>
        </p:spPr>
        <p:txBody>
          <a:bodyPr wrap="square" rtlCol="0">
            <a:spAutoFit/>
          </a:bodyPr>
          <a:lstStyle/>
          <a:p>
            <a:pPr algn="ctr">
              <a:spcAft>
                <a:spcPts val="600"/>
              </a:spcAft>
            </a:pPr>
            <a:r>
              <a:rPr lang="en-US" kern="1200">
                <a:solidFill>
                  <a:schemeClr val="tx1"/>
                </a:solidFill>
                <a:latin typeface="Calibri"/>
                <a:cs typeface="Calibri"/>
              </a:rPr>
              <a:t>Being outside in nature</a:t>
            </a:r>
            <a:endParaRPr lang="en-US">
              <a:latin typeface="Calibri"/>
              <a:cs typeface="Calibri"/>
            </a:endParaRPr>
          </a:p>
        </p:txBody>
      </p:sp>
      <p:sp>
        <p:nvSpPr>
          <p:cNvPr id="11" name="TextBox 10">
            <a:extLst>
              <a:ext uri="{FF2B5EF4-FFF2-40B4-BE49-F238E27FC236}">
                <a16:creationId xmlns:a16="http://schemas.microsoft.com/office/drawing/2014/main" id="{8307FA5D-6F11-B1FB-D04C-626790198E46}"/>
              </a:ext>
            </a:extLst>
          </p:cNvPr>
          <p:cNvSpPr txBox="1"/>
          <p:nvPr/>
        </p:nvSpPr>
        <p:spPr>
          <a:xfrm>
            <a:off x="7384354" y="4544552"/>
            <a:ext cx="3481841" cy="373007"/>
          </a:xfrm>
          <a:prstGeom prst="rect">
            <a:avLst/>
          </a:prstGeom>
          <a:noFill/>
        </p:spPr>
        <p:txBody>
          <a:bodyPr wrap="square" rtlCol="0">
            <a:spAutoFit/>
          </a:bodyPr>
          <a:lstStyle/>
          <a:p>
            <a:pPr algn="ctr">
              <a:spcAft>
                <a:spcPts val="600"/>
              </a:spcAft>
            </a:pPr>
            <a:r>
              <a:rPr lang="en-US" kern="1200">
                <a:solidFill>
                  <a:schemeClr val="tx1"/>
                </a:solidFill>
                <a:latin typeface="Calibri"/>
                <a:cs typeface="Calibri"/>
              </a:rPr>
              <a:t>Staying indoors</a:t>
            </a:r>
            <a:endParaRPr lang="en-US">
              <a:latin typeface="Calibri"/>
              <a:cs typeface="Calibri"/>
            </a:endParaRPr>
          </a:p>
        </p:txBody>
      </p:sp>
    </p:spTree>
    <p:extLst>
      <p:ext uri="{BB962C8B-B14F-4D97-AF65-F5344CB8AC3E}">
        <p14:creationId xmlns:p14="http://schemas.microsoft.com/office/powerpoint/2010/main" val="2042489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F0AC9-B14A-A534-575A-D0106BC5D8B7}"/>
              </a:ext>
            </a:extLst>
          </p:cNvPr>
          <p:cNvSpPr>
            <a:spLocks noGrp="1"/>
          </p:cNvSpPr>
          <p:nvPr>
            <p:ph type="title"/>
          </p:nvPr>
        </p:nvSpPr>
        <p:spPr>
          <a:xfrm>
            <a:off x="835863" y="5652097"/>
            <a:ext cx="10587314" cy="877729"/>
          </a:xfrm>
        </p:spPr>
        <p:txBody>
          <a:bodyPr vert="horz" lIns="0" tIns="0" rIns="0" bIns="0" rtlCol="0" anchor="ctr">
            <a:normAutofit/>
          </a:bodyPr>
          <a:lstStyle/>
          <a:p>
            <a:r>
              <a:rPr lang="en-US" sz="3200">
                <a:solidFill>
                  <a:schemeClr val="bg1"/>
                </a:solidFill>
              </a:rPr>
              <a:t>Left side 				right side</a:t>
            </a:r>
          </a:p>
        </p:txBody>
      </p:sp>
      <p:pic>
        <p:nvPicPr>
          <p:cNvPr id="10" name="Content Placeholder 9" descr="A colorful music notes and butterflies&#10;&#10;Description automatically generated">
            <a:extLst>
              <a:ext uri="{FF2B5EF4-FFF2-40B4-BE49-F238E27FC236}">
                <a16:creationId xmlns:a16="http://schemas.microsoft.com/office/drawing/2014/main" id="{52AE614F-A15C-AC01-958C-3AC9BB15B884}"/>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981201" y="710243"/>
            <a:ext cx="4900806" cy="3665394"/>
          </a:xfrm>
        </p:spPr>
      </p:pic>
      <p:pic>
        <p:nvPicPr>
          <p:cNvPr id="6" name="Content Placeholder 5" descr="Several different kinds of sports balls&#10;&#10;Description automatically generated">
            <a:extLst>
              <a:ext uri="{FF2B5EF4-FFF2-40B4-BE49-F238E27FC236}">
                <a16:creationId xmlns:a16="http://schemas.microsoft.com/office/drawing/2014/main" id="{7CA0DC51-2FC2-B481-7D1C-4B230B1DF716}"/>
              </a:ext>
            </a:extLst>
          </p:cNvPr>
          <p:cNvPicPr>
            <a:picLocks noGrp="1" noChangeAspect="1"/>
          </p:cNvPicPr>
          <p:nvPr>
            <p:ph sz="half" idx="2"/>
          </p:nvPr>
        </p:nvPicPr>
        <p:blipFill>
          <a:blip r:embed="rId4">
            <a:extLst>
              <a:ext uri="{837473B0-CC2E-450A-ABE3-18F120FF3D39}">
                <a1611:picAttrSrcUrl xmlns:a1611="http://schemas.microsoft.com/office/drawing/2016/11/main" r:id="rId5"/>
              </a:ext>
            </a:extLst>
          </a:blip>
          <a:stretch>
            <a:fillRect/>
          </a:stretch>
        </p:blipFill>
        <p:spPr>
          <a:xfrm>
            <a:off x="6446250" y="828541"/>
            <a:ext cx="4879937" cy="3428798"/>
          </a:xfrm>
        </p:spPr>
      </p:pic>
      <p:sp>
        <p:nvSpPr>
          <p:cNvPr id="7" name="TextBox 6">
            <a:extLst>
              <a:ext uri="{FF2B5EF4-FFF2-40B4-BE49-F238E27FC236}">
                <a16:creationId xmlns:a16="http://schemas.microsoft.com/office/drawing/2014/main" id="{85441E72-A920-EE84-D53D-59C383FCBA89}"/>
              </a:ext>
            </a:extLst>
          </p:cNvPr>
          <p:cNvSpPr txBox="1"/>
          <p:nvPr/>
        </p:nvSpPr>
        <p:spPr>
          <a:xfrm>
            <a:off x="6446250" y="4257339"/>
            <a:ext cx="4879937" cy="233412"/>
          </a:xfrm>
          <a:prstGeom prst="rect">
            <a:avLst/>
          </a:prstGeom>
          <a:noFill/>
        </p:spPr>
        <p:txBody>
          <a:bodyPr wrap="square" rtlCol="0">
            <a:spAutoFit/>
          </a:bodyPr>
          <a:lstStyle/>
          <a:p>
            <a:pPr defTabSz="923544">
              <a:spcAft>
                <a:spcPts val="600"/>
              </a:spcAft>
            </a:pPr>
            <a:r>
              <a:rPr lang="en-US" sz="909" kern="1200">
                <a:solidFill>
                  <a:schemeClr val="tx1"/>
                </a:solidFill>
                <a:latin typeface="+mn-lt"/>
                <a:ea typeface="+mn-ea"/>
                <a:cs typeface="+mn-cs"/>
                <a:hlinkClick r:id="rId5" tooltip="https://deportescolectivosjavierglez.blogspot.com/2013/03/scouting-en-baloncesto-ejemplo-practico.html"/>
              </a:rPr>
              <a:t>This Photo</a:t>
            </a:r>
            <a:r>
              <a:rPr lang="en-US" sz="909" kern="1200">
                <a:solidFill>
                  <a:schemeClr val="tx1"/>
                </a:solidFill>
                <a:latin typeface="+mn-lt"/>
                <a:ea typeface="+mn-ea"/>
                <a:cs typeface="+mn-cs"/>
              </a:rPr>
              <a:t> by Unknown Author is licensed under </a:t>
            </a:r>
            <a:r>
              <a:rPr lang="en-US" sz="909" kern="1200">
                <a:solidFill>
                  <a:schemeClr val="tx1"/>
                </a:solidFill>
                <a:latin typeface="+mn-lt"/>
                <a:ea typeface="+mn-ea"/>
                <a:cs typeface="+mn-cs"/>
                <a:hlinkClick r:id="rId6" tooltip="https://creativecommons.org/licenses/by-nc-nd/3.0/"/>
              </a:rPr>
              <a:t>CC BY-NC-ND</a:t>
            </a:r>
            <a:endParaRPr lang="en-US" sz="900"/>
          </a:p>
        </p:txBody>
      </p:sp>
      <p:sp>
        <p:nvSpPr>
          <p:cNvPr id="8" name="TextBox 7">
            <a:extLst>
              <a:ext uri="{FF2B5EF4-FFF2-40B4-BE49-F238E27FC236}">
                <a16:creationId xmlns:a16="http://schemas.microsoft.com/office/drawing/2014/main" id="{3BFC0F5B-A174-8BB4-AB7A-17D99E318D8D}"/>
              </a:ext>
            </a:extLst>
          </p:cNvPr>
          <p:cNvSpPr txBox="1"/>
          <p:nvPr/>
        </p:nvSpPr>
        <p:spPr>
          <a:xfrm>
            <a:off x="8480924" y="4544099"/>
            <a:ext cx="810589" cy="373460"/>
          </a:xfrm>
          <a:prstGeom prst="rect">
            <a:avLst/>
          </a:prstGeom>
          <a:noFill/>
        </p:spPr>
        <p:txBody>
          <a:bodyPr wrap="none" rtlCol="0">
            <a:spAutoFit/>
          </a:bodyPr>
          <a:lstStyle/>
          <a:p>
            <a:pPr defTabSz="923544">
              <a:spcAft>
                <a:spcPts val="600"/>
              </a:spcAft>
            </a:pPr>
            <a:r>
              <a:rPr lang="en-US" sz="1818" kern="1200">
                <a:solidFill>
                  <a:schemeClr val="tx1"/>
                </a:solidFill>
                <a:latin typeface="+mn-lt"/>
                <a:ea typeface="+mn-ea"/>
                <a:cs typeface="+mn-cs"/>
              </a:rPr>
              <a:t>Sports</a:t>
            </a:r>
            <a:endParaRPr lang="en-US"/>
          </a:p>
        </p:txBody>
      </p:sp>
      <p:sp>
        <p:nvSpPr>
          <p:cNvPr id="11" name="TextBox 10">
            <a:extLst>
              <a:ext uri="{FF2B5EF4-FFF2-40B4-BE49-F238E27FC236}">
                <a16:creationId xmlns:a16="http://schemas.microsoft.com/office/drawing/2014/main" id="{46789BDB-4586-83DC-D97B-CDAC539A8E95}"/>
              </a:ext>
            </a:extLst>
          </p:cNvPr>
          <p:cNvSpPr txBox="1"/>
          <p:nvPr/>
        </p:nvSpPr>
        <p:spPr>
          <a:xfrm>
            <a:off x="1068665" y="4544099"/>
            <a:ext cx="729738" cy="373460"/>
          </a:xfrm>
          <a:prstGeom prst="rect">
            <a:avLst/>
          </a:prstGeom>
          <a:noFill/>
        </p:spPr>
        <p:txBody>
          <a:bodyPr wrap="none" rtlCol="0">
            <a:spAutoFit/>
          </a:bodyPr>
          <a:lstStyle/>
          <a:p>
            <a:pPr defTabSz="923544">
              <a:spcAft>
                <a:spcPts val="600"/>
              </a:spcAft>
            </a:pPr>
            <a:r>
              <a:rPr lang="en-US" sz="1818" kern="1200">
                <a:solidFill>
                  <a:schemeClr val="tx1"/>
                </a:solidFill>
                <a:latin typeface="+mn-lt"/>
                <a:ea typeface="+mn-ea"/>
                <a:cs typeface="+mn-cs"/>
              </a:rPr>
              <a:t>Music</a:t>
            </a:r>
            <a:endParaRPr lang="en-US"/>
          </a:p>
        </p:txBody>
      </p:sp>
    </p:spTree>
    <p:extLst>
      <p:ext uri="{BB962C8B-B14F-4D97-AF65-F5344CB8AC3E}">
        <p14:creationId xmlns:p14="http://schemas.microsoft.com/office/powerpoint/2010/main" val="2448036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02BC6B-E7D5-C536-E7B0-0A0764F85F7B}"/>
              </a:ext>
            </a:extLst>
          </p:cNvPr>
          <p:cNvSpPr>
            <a:spLocks noGrp="1"/>
          </p:cNvSpPr>
          <p:nvPr>
            <p:ph type="title"/>
          </p:nvPr>
        </p:nvSpPr>
        <p:spPr>
          <a:xfrm>
            <a:off x="835863" y="5652097"/>
            <a:ext cx="10587314" cy="877729"/>
          </a:xfrm>
        </p:spPr>
        <p:txBody>
          <a:bodyPr vert="horz" lIns="0" tIns="0" rIns="0" bIns="0" rtlCol="0" anchor="ctr">
            <a:normAutofit/>
          </a:bodyPr>
          <a:lstStyle/>
          <a:p>
            <a:r>
              <a:rPr lang="en-US" sz="3200">
                <a:solidFill>
                  <a:schemeClr val="bg1"/>
                </a:solidFill>
              </a:rPr>
              <a:t>Left side			    right side</a:t>
            </a:r>
          </a:p>
        </p:txBody>
      </p:sp>
      <p:pic>
        <p:nvPicPr>
          <p:cNvPr id="9" name="Content Placeholder 8" descr="A young child painting on a table&#10;&#10;Description automatically generated">
            <a:extLst>
              <a:ext uri="{FF2B5EF4-FFF2-40B4-BE49-F238E27FC236}">
                <a16:creationId xmlns:a16="http://schemas.microsoft.com/office/drawing/2014/main" id="{B4FACBE0-5A97-E3C2-BD4A-491395CD042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603552" y="864102"/>
            <a:ext cx="4927457" cy="3259307"/>
          </a:xfrm>
        </p:spPr>
      </p:pic>
      <p:pic>
        <p:nvPicPr>
          <p:cNvPr id="17" name="Content Placeholder 16" descr="A person looking at a television screen&#10;&#10;Description automatically generated">
            <a:extLst>
              <a:ext uri="{FF2B5EF4-FFF2-40B4-BE49-F238E27FC236}">
                <a16:creationId xmlns:a16="http://schemas.microsoft.com/office/drawing/2014/main" id="{5E1BAABC-0F07-843C-739A-E8B11D373918}"/>
              </a:ext>
            </a:extLst>
          </p:cNvPr>
          <p:cNvPicPr>
            <a:picLocks noGrp="1" noChangeAspect="1"/>
          </p:cNvPicPr>
          <p:nvPr>
            <p:ph sz="half" idx="1"/>
          </p:nvPr>
        </p:nvPicPr>
        <p:blipFill>
          <a:blip r:embed="rId5">
            <a:extLst>
              <a:ext uri="{837473B0-CC2E-450A-ABE3-18F120FF3D39}">
                <a1611:picAttrSrcUrl xmlns:a1611="http://schemas.microsoft.com/office/drawing/2016/11/main" r:id="rId6"/>
              </a:ext>
            </a:extLst>
          </a:blip>
          <a:stretch>
            <a:fillRect/>
          </a:stretch>
        </p:blipFill>
        <p:spPr>
          <a:xfrm>
            <a:off x="776379" y="864101"/>
            <a:ext cx="5270354" cy="3259307"/>
          </a:xfrm>
        </p:spPr>
      </p:pic>
      <p:sp>
        <p:nvSpPr>
          <p:cNvPr id="18" name="TextBox 17">
            <a:extLst>
              <a:ext uri="{FF2B5EF4-FFF2-40B4-BE49-F238E27FC236}">
                <a16:creationId xmlns:a16="http://schemas.microsoft.com/office/drawing/2014/main" id="{1907E151-9FE4-D998-96DA-2DB460C26FC2}"/>
              </a:ext>
            </a:extLst>
          </p:cNvPr>
          <p:cNvSpPr txBox="1"/>
          <p:nvPr/>
        </p:nvSpPr>
        <p:spPr>
          <a:xfrm>
            <a:off x="1722291" y="4388209"/>
            <a:ext cx="3102035" cy="375491"/>
          </a:xfrm>
          <a:prstGeom prst="rect">
            <a:avLst/>
          </a:prstGeom>
          <a:noFill/>
        </p:spPr>
        <p:txBody>
          <a:bodyPr wrap="none" rtlCol="0">
            <a:spAutoFit/>
          </a:bodyPr>
          <a:lstStyle/>
          <a:p>
            <a:pPr defTabSz="923544">
              <a:spcAft>
                <a:spcPts val="600"/>
              </a:spcAft>
            </a:pPr>
            <a:r>
              <a:rPr lang="en-US" sz="1818" kern="1200">
                <a:solidFill>
                  <a:schemeClr val="tx1"/>
                </a:solidFill>
                <a:latin typeface="+mn-lt"/>
                <a:ea typeface="+mn-ea"/>
                <a:cs typeface="+mn-cs"/>
              </a:rPr>
              <a:t>Watching TV shows or movies</a:t>
            </a:r>
            <a:endParaRPr lang="en-US"/>
          </a:p>
        </p:txBody>
      </p:sp>
      <p:sp>
        <p:nvSpPr>
          <p:cNvPr id="19" name="TextBox 18">
            <a:extLst>
              <a:ext uri="{FF2B5EF4-FFF2-40B4-BE49-F238E27FC236}">
                <a16:creationId xmlns:a16="http://schemas.microsoft.com/office/drawing/2014/main" id="{0CCF9823-F29B-DCC4-BD70-B64C1923C1F2}"/>
              </a:ext>
            </a:extLst>
          </p:cNvPr>
          <p:cNvSpPr txBox="1"/>
          <p:nvPr/>
        </p:nvSpPr>
        <p:spPr>
          <a:xfrm>
            <a:off x="8079071" y="4300269"/>
            <a:ext cx="2180388" cy="375491"/>
          </a:xfrm>
          <a:prstGeom prst="rect">
            <a:avLst/>
          </a:prstGeom>
          <a:noFill/>
        </p:spPr>
        <p:txBody>
          <a:bodyPr wrap="none" rtlCol="0">
            <a:spAutoFit/>
          </a:bodyPr>
          <a:lstStyle/>
          <a:p>
            <a:pPr defTabSz="923544">
              <a:spcAft>
                <a:spcPts val="600"/>
              </a:spcAft>
            </a:pPr>
            <a:r>
              <a:rPr lang="en-US" sz="1818" kern="1200">
                <a:solidFill>
                  <a:schemeClr val="tx1"/>
                </a:solidFill>
                <a:latin typeface="+mn-lt"/>
                <a:ea typeface="+mn-ea"/>
                <a:cs typeface="+mn-cs"/>
              </a:rPr>
              <a:t>Creating art projects</a:t>
            </a:r>
            <a:endParaRPr lang="en-US"/>
          </a:p>
        </p:txBody>
      </p:sp>
    </p:spTree>
    <p:extLst>
      <p:ext uri="{BB962C8B-B14F-4D97-AF65-F5344CB8AC3E}">
        <p14:creationId xmlns:p14="http://schemas.microsoft.com/office/powerpoint/2010/main" val="1495718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CB3FD-5A1E-044F-1C7E-C9636948E1F3}"/>
              </a:ext>
            </a:extLst>
          </p:cNvPr>
          <p:cNvSpPr>
            <a:spLocks noGrp="1"/>
          </p:cNvSpPr>
          <p:nvPr>
            <p:ph type="title"/>
          </p:nvPr>
        </p:nvSpPr>
        <p:spPr>
          <a:xfrm>
            <a:off x="1786122" y="5634168"/>
            <a:ext cx="10587314" cy="877729"/>
          </a:xfrm>
        </p:spPr>
        <p:txBody>
          <a:bodyPr vert="horz" lIns="0" tIns="0" rIns="0" bIns="0" rtlCol="0" anchor="ctr">
            <a:normAutofit/>
          </a:bodyPr>
          <a:lstStyle/>
          <a:p>
            <a:r>
              <a:rPr lang="en-US" sz="3200">
                <a:solidFill>
                  <a:schemeClr val="bg1"/>
                </a:solidFill>
                <a:latin typeface="Calibri"/>
                <a:cs typeface="Calibri"/>
              </a:rPr>
              <a:t>Left side				right side</a:t>
            </a:r>
          </a:p>
        </p:txBody>
      </p:sp>
      <p:pic>
        <p:nvPicPr>
          <p:cNvPr id="6" name="Content Placeholder 5" descr="A person reading a book&#10;&#10;Description automatically generated">
            <a:extLst>
              <a:ext uri="{FF2B5EF4-FFF2-40B4-BE49-F238E27FC236}">
                <a16:creationId xmlns:a16="http://schemas.microsoft.com/office/drawing/2014/main" id="{C12FB62B-1E60-B984-1209-2F7BF9F9FC94}"/>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911778" y="916442"/>
            <a:ext cx="4905634" cy="3266829"/>
          </a:xfrm>
        </p:spPr>
      </p:pic>
      <p:pic>
        <p:nvPicPr>
          <p:cNvPr id="8" name="Content Placeholder 7" descr="A group of people sitting in front of computers&#10;&#10;Description automatically generated">
            <a:extLst>
              <a:ext uri="{FF2B5EF4-FFF2-40B4-BE49-F238E27FC236}">
                <a16:creationId xmlns:a16="http://schemas.microsoft.com/office/drawing/2014/main" id="{24785734-5452-D100-6C28-58F6BE94B5CF}"/>
              </a:ext>
            </a:extLst>
          </p:cNvPr>
          <p:cNvPicPr>
            <a:picLocks noGrp="1" noChangeAspect="1"/>
          </p:cNvPicPr>
          <p:nvPr>
            <p:ph sz="half" idx="2"/>
          </p:nvPr>
        </p:nvPicPr>
        <p:blipFill>
          <a:blip r:embed="rId4">
            <a:extLst>
              <a:ext uri="{837473B0-CC2E-450A-ABE3-18F120FF3D39}">
                <a1611:picAttrSrcUrl xmlns:a1611="http://schemas.microsoft.com/office/drawing/2016/11/main" r:id="rId5"/>
              </a:ext>
            </a:extLst>
          </a:blip>
          <a:stretch>
            <a:fillRect/>
          </a:stretch>
        </p:blipFill>
        <p:spPr>
          <a:xfrm>
            <a:off x="6489976" y="916441"/>
            <a:ext cx="4787424" cy="3266829"/>
          </a:xfrm>
        </p:spPr>
      </p:pic>
      <p:sp>
        <p:nvSpPr>
          <p:cNvPr id="9" name="TextBox 8">
            <a:extLst>
              <a:ext uri="{FF2B5EF4-FFF2-40B4-BE49-F238E27FC236}">
                <a16:creationId xmlns:a16="http://schemas.microsoft.com/office/drawing/2014/main" id="{6A71FE72-F55A-7F01-8CE7-C1421B391B42}"/>
              </a:ext>
            </a:extLst>
          </p:cNvPr>
          <p:cNvSpPr txBox="1"/>
          <p:nvPr/>
        </p:nvSpPr>
        <p:spPr>
          <a:xfrm>
            <a:off x="6489976" y="4253363"/>
            <a:ext cx="4905634" cy="233642"/>
          </a:xfrm>
          <a:prstGeom prst="rect">
            <a:avLst/>
          </a:prstGeom>
          <a:noFill/>
        </p:spPr>
        <p:txBody>
          <a:bodyPr wrap="square" rtlCol="0">
            <a:spAutoFit/>
          </a:bodyPr>
          <a:lstStyle/>
          <a:p>
            <a:pPr defTabSz="923544">
              <a:spcAft>
                <a:spcPts val="600"/>
              </a:spcAft>
            </a:pPr>
            <a:r>
              <a:rPr lang="en-US" sz="909" kern="1200">
                <a:solidFill>
                  <a:schemeClr val="tx1"/>
                </a:solidFill>
                <a:latin typeface="Calibri"/>
                <a:cs typeface="Calibri"/>
                <a:hlinkClick r:id="rId5" tooltip="https://altc.alt.ac.uk/blog/2017/07/video-games-in-higher-education-using-video-games-to-develop-graduate-attributes/"/>
              </a:rPr>
              <a:t>This Photo</a:t>
            </a:r>
            <a:r>
              <a:rPr lang="en-US" sz="909" kern="1200">
                <a:solidFill>
                  <a:schemeClr val="tx1"/>
                </a:solidFill>
                <a:latin typeface="Calibri"/>
                <a:cs typeface="Calibri"/>
              </a:rPr>
              <a:t> by Unknown Author is licensed under </a:t>
            </a:r>
            <a:r>
              <a:rPr lang="en-US" sz="909" kern="1200">
                <a:solidFill>
                  <a:schemeClr val="tx1"/>
                </a:solidFill>
                <a:latin typeface="Calibri"/>
                <a:cs typeface="Calibri"/>
                <a:hlinkClick r:id="rId6" tooltip="https://creativecommons.org/licenses/by/3.0/"/>
              </a:rPr>
              <a:t>CC BY</a:t>
            </a:r>
            <a:endParaRPr lang="en-US" sz="900">
              <a:latin typeface="Calibri"/>
              <a:cs typeface="Calibri"/>
            </a:endParaRPr>
          </a:p>
        </p:txBody>
      </p:sp>
      <p:sp>
        <p:nvSpPr>
          <p:cNvPr id="10" name="TextBox 9">
            <a:extLst>
              <a:ext uri="{FF2B5EF4-FFF2-40B4-BE49-F238E27FC236}">
                <a16:creationId xmlns:a16="http://schemas.microsoft.com/office/drawing/2014/main" id="{84AEF4B8-0CA2-8D05-5288-9303EE913007}"/>
              </a:ext>
            </a:extLst>
          </p:cNvPr>
          <p:cNvSpPr txBox="1"/>
          <p:nvPr/>
        </p:nvSpPr>
        <p:spPr>
          <a:xfrm>
            <a:off x="2237538" y="4183270"/>
            <a:ext cx="1627773" cy="373828"/>
          </a:xfrm>
          <a:prstGeom prst="rect">
            <a:avLst/>
          </a:prstGeom>
          <a:noFill/>
        </p:spPr>
        <p:txBody>
          <a:bodyPr wrap="none" rtlCol="0">
            <a:spAutoFit/>
          </a:bodyPr>
          <a:lstStyle/>
          <a:p>
            <a:pPr defTabSz="923544">
              <a:spcAft>
                <a:spcPts val="600"/>
              </a:spcAft>
            </a:pPr>
            <a:r>
              <a:rPr lang="en-US" sz="1818" kern="1200">
                <a:solidFill>
                  <a:schemeClr val="tx1"/>
                </a:solidFill>
                <a:latin typeface="Calibri"/>
                <a:cs typeface="Calibri"/>
              </a:rPr>
              <a:t>Reading a book</a:t>
            </a:r>
            <a:endParaRPr lang="en-US">
              <a:latin typeface="Calibri"/>
              <a:cs typeface="Calibri"/>
            </a:endParaRPr>
          </a:p>
        </p:txBody>
      </p:sp>
      <p:sp>
        <p:nvSpPr>
          <p:cNvPr id="11" name="TextBox 10">
            <a:extLst>
              <a:ext uri="{FF2B5EF4-FFF2-40B4-BE49-F238E27FC236}">
                <a16:creationId xmlns:a16="http://schemas.microsoft.com/office/drawing/2014/main" id="{815DC708-51A7-18FC-563E-FF3B56E970A9}"/>
              </a:ext>
            </a:extLst>
          </p:cNvPr>
          <p:cNvSpPr txBox="1"/>
          <p:nvPr/>
        </p:nvSpPr>
        <p:spPr>
          <a:xfrm>
            <a:off x="8191350" y="4543731"/>
            <a:ext cx="1916970" cy="373828"/>
          </a:xfrm>
          <a:prstGeom prst="rect">
            <a:avLst/>
          </a:prstGeom>
          <a:noFill/>
        </p:spPr>
        <p:txBody>
          <a:bodyPr wrap="none" rtlCol="0">
            <a:spAutoFit/>
          </a:bodyPr>
          <a:lstStyle/>
          <a:p>
            <a:pPr defTabSz="923544">
              <a:spcAft>
                <a:spcPts val="600"/>
              </a:spcAft>
            </a:pPr>
            <a:r>
              <a:rPr lang="en-US" sz="1818" kern="1200">
                <a:solidFill>
                  <a:schemeClr val="tx1"/>
                </a:solidFill>
                <a:latin typeface="Calibri"/>
                <a:cs typeface="Calibri"/>
              </a:rPr>
              <a:t>Using Technology </a:t>
            </a:r>
            <a:endParaRPr lang="en-US">
              <a:latin typeface="Calibri"/>
              <a:cs typeface="Calibri"/>
            </a:endParaRPr>
          </a:p>
        </p:txBody>
      </p:sp>
    </p:spTree>
    <p:extLst>
      <p:ext uri="{BB962C8B-B14F-4D97-AF65-F5344CB8AC3E}">
        <p14:creationId xmlns:p14="http://schemas.microsoft.com/office/powerpoint/2010/main" val="2872587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4A00-968B-F3AC-8DCD-C7453D11DBAF}"/>
              </a:ext>
            </a:extLst>
          </p:cNvPr>
          <p:cNvSpPr>
            <a:spLocks noGrp="1"/>
          </p:cNvSpPr>
          <p:nvPr>
            <p:ph type="title"/>
          </p:nvPr>
        </p:nvSpPr>
        <p:spPr>
          <a:xfrm>
            <a:off x="1380565" y="553481"/>
            <a:ext cx="10241280" cy="1234440"/>
          </a:xfrm>
        </p:spPr>
        <p:txBody>
          <a:bodyPr/>
          <a:lstStyle/>
          <a:p>
            <a:r>
              <a:rPr lang="en-US">
                <a:latin typeface="Calibri"/>
                <a:cs typeface="Calibri"/>
              </a:rPr>
              <a:t>How might our interests impact our career choices?</a:t>
            </a:r>
          </a:p>
        </p:txBody>
      </p:sp>
      <p:pic>
        <p:nvPicPr>
          <p:cNvPr id="5" name="Content Placeholder 9" descr="A colorful music notes and butterflies&#10;&#10;Description automatically generated">
            <a:extLst>
              <a:ext uri="{FF2B5EF4-FFF2-40B4-BE49-F238E27FC236}">
                <a16:creationId xmlns:a16="http://schemas.microsoft.com/office/drawing/2014/main" id="{1D9D9502-673D-CB1D-D8A6-0240D72A9A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 y="2029969"/>
            <a:ext cx="2917378" cy="2181955"/>
          </a:xfrm>
          <a:prstGeom prst="rect">
            <a:avLst/>
          </a:prstGeom>
        </p:spPr>
      </p:pic>
      <p:pic>
        <p:nvPicPr>
          <p:cNvPr id="6" name="Content Placeholder 5" descr="Several different kinds of sports balls&#10;&#10;Description automatically generated">
            <a:extLst>
              <a:ext uri="{FF2B5EF4-FFF2-40B4-BE49-F238E27FC236}">
                <a16:creationId xmlns:a16="http://schemas.microsoft.com/office/drawing/2014/main" id="{7961771E-2EA0-4673-D772-B00EEC43368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43417" y="1910499"/>
            <a:ext cx="3020591" cy="2122363"/>
          </a:xfrm>
          <a:prstGeom prst="rect">
            <a:avLst/>
          </a:prstGeom>
        </p:spPr>
      </p:pic>
      <p:pic>
        <p:nvPicPr>
          <p:cNvPr id="8" name="Content Placeholder 6" descr="A stream in a forest&#10;&#10;Description automatically generated">
            <a:extLst>
              <a:ext uri="{FF2B5EF4-FFF2-40B4-BE49-F238E27FC236}">
                <a16:creationId xmlns:a16="http://schemas.microsoft.com/office/drawing/2014/main" id="{27446348-0583-1D6A-E995-A64B967BFA0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791070" y="4032863"/>
            <a:ext cx="3020592" cy="2265443"/>
          </a:xfrm>
          <a:prstGeom prst="rect">
            <a:avLst/>
          </a:prstGeom>
        </p:spPr>
      </p:pic>
      <p:pic>
        <p:nvPicPr>
          <p:cNvPr id="9" name="Content Placeholder 8" descr="A young child painting on a table&#10;&#10;Description automatically generated">
            <a:extLst>
              <a:ext uri="{FF2B5EF4-FFF2-40B4-BE49-F238E27FC236}">
                <a16:creationId xmlns:a16="http://schemas.microsoft.com/office/drawing/2014/main" id="{0D626E7D-0AFC-1587-20FF-8A5C0CE9FAFF}"/>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211518" y="4245355"/>
            <a:ext cx="2782425" cy="1840458"/>
          </a:xfrm>
          <a:prstGeom prst="rect">
            <a:avLst/>
          </a:prstGeom>
        </p:spPr>
      </p:pic>
      <p:pic>
        <p:nvPicPr>
          <p:cNvPr id="10" name="Content Placeholder 9" descr="A long hallway with brick walls and a wood floor&#10;&#10;Description automatically generated">
            <a:extLst>
              <a:ext uri="{FF2B5EF4-FFF2-40B4-BE49-F238E27FC236}">
                <a16:creationId xmlns:a16="http://schemas.microsoft.com/office/drawing/2014/main" id="{3B47EAB5-F43E-58F1-4150-D92E7722914A}"/>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6449542" y="2197433"/>
            <a:ext cx="2588902" cy="1941676"/>
          </a:xfrm>
          <a:prstGeom prst="rect">
            <a:avLst/>
          </a:prstGeom>
        </p:spPr>
      </p:pic>
      <p:pic>
        <p:nvPicPr>
          <p:cNvPr id="11" name="Content Placeholder 16" descr="A person looking at a television screen&#10;&#10;Description automatically generated">
            <a:extLst>
              <a:ext uri="{FF2B5EF4-FFF2-40B4-BE49-F238E27FC236}">
                <a16:creationId xmlns:a16="http://schemas.microsoft.com/office/drawing/2014/main" id="{87C4F6F7-5721-F19A-E454-42FDE64B9DEC}"/>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8393799" y="4288008"/>
            <a:ext cx="3171028" cy="1961036"/>
          </a:xfrm>
          <a:prstGeom prst="rect">
            <a:avLst/>
          </a:prstGeom>
        </p:spPr>
      </p:pic>
      <p:pic>
        <p:nvPicPr>
          <p:cNvPr id="12" name="Content Placeholder 5" descr="A person reading a book&#10;&#10;Description automatically generated">
            <a:extLst>
              <a:ext uri="{FF2B5EF4-FFF2-40B4-BE49-F238E27FC236}">
                <a16:creationId xmlns:a16="http://schemas.microsoft.com/office/drawing/2014/main" id="{5E280865-6BB9-3305-EA4E-2D10D0A60ADE}"/>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9228672" y="2181580"/>
            <a:ext cx="2963328" cy="1973381"/>
          </a:xfrm>
          <a:prstGeom prst="rect">
            <a:avLst/>
          </a:prstGeom>
        </p:spPr>
      </p:pic>
    </p:spTree>
    <p:extLst>
      <p:ext uri="{BB962C8B-B14F-4D97-AF65-F5344CB8AC3E}">
        <p14:creationId xmlns:p14="http://schemas.microsoft.com/office/powerpoint/2010/main" val="3894373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F82025A0-5D1F-4054-8273-6A919D75D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6244B84-452A-4BE8-BEA4-A7CCA098C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793"/>
            <a:ext cx="12193492" cy="6869793"/>
          </a:xfrm>
          <a:prstGeom prst="rect">
            <a:avLst/>
          </a:prstGeom>
          <a:gradFill>
            <a:gsLst>
              <a:gs pos="0">
                <a:schemeClr val="accent5">
                  <a:alpha val="83000"/>
                </a:schemeClr>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6220EA9-AB07-4E8F-9E57-B281453FF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14750" y="-1068668"/>
            <a:ext cx="6439521" cy="8517963"/>
          </a:xfrm>
          <a:prstGeom prst="rect">
            <a:avLst/>
          </a:prstGeom>
          <a:gradFill>
            <a:gsLst>
              <a:gs pos="51000">
                <a:schemeClr val="accent2">
                  <a:lumMod val="60000"/>
                  <a:lumOff val="40000"/>
                  <a:alpha val="33000"/>
                </a:schemeClr>
              </a:gs>
              <a:gs pos="10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C44646F-1A59-47A2-AD5D-54DCAECD5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1102" y="-2661103"/>
            <a:ext cx="6869793" cy="12191998"/>
          </a:xfrm>
          <a:prstGeom prst="rect">
            <a:avLst/>
          </a:prstGeom>
          <a:gradFill>
            <a:gsLst>
              <a:gs pos="6000">
                <a:schemeClr val="accent2">
                  <a:alpha val="45000"/>
                </a:schemeClr>
              </a:gs>
              <a:gs pos="74000">
                <a:schemeClr val="accent4">
                  <a:alpha val="2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7544BED-FB42-4737-9370-482C3CE0D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49752" y="-3761546"/>
            <a:ext cx="4692495" cy="12192001"/>
          </a:xfrm>
          <a:prstGeom prst="rect">
            <a:avLst/>
          </a:prstGeom>
          <a:gradFill>
            <a:gsLst>
              <a:gs pos="0">
                <a:schemeClr val="accent4">
                  <a:alpha val="0"/>
                </a:schemeClr>
              </a:gs>
              <a:gs pos="99000">
                <a:schemeClr val="accent5">
                  <a:alpha val="32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2EB6C-4AB7-4209-9B5C-D1ADA9E5FDA0}"/>
              </a:ext>
            </a:extLst>
          </p:cNvPr>
          <p:cNvSpPr>
            <a:spLocks noGrp="1"/>
          </p:cNvSpPr>
          <p:nvPr>
            <p:ph type="title"/>
          </p:nvPr>
        </p:nvSpPr>
        <p:spPr>
          <a:xfrm>
            <a:off x="940820" y="696199"/>
            <a:ext cx="10353774" cy="950759"/>
          </a:xfrm>
        </p:spPr>
        <p:txBody>
          <a:bodyPr vert="horz" lIns="0" tIns="0" rIns="0" bIns="0" rtlCol="0" anchor="ctr">
            <a:normAutofit/>
          </a:bodyPr>
          <a:lstStyle/>
          <a:p>
            <a:pPr algn="ctr"/>
            <a:r>
              <a:rPr lang="en-US" sz="3200" spc="750">
                <a:solidFill>
                  <a:schemeClr val="bg1"/>
                </a:solidFill>
                <a:latin typeface="Calibri"/>
                <a:cs typeface="Calibri"/>
              </a:rPr>
              <a:t>Career Cluster Videos </a:t>
            </a:r>
          </a:p>
        </p:txBody>
      </p:sp>
      <p:pic>
        <p:nvPicPr>
          <p:cNvPr id="5" name="Picture 4" descr="A screenshot of a video&#10;&#10;Description automatically generated">
            <a:extLst>
              <a:ext uri="{FF2B5EF4-FFF2-40B4-BE49-F238E27FC236}">
                <a16:creationId xmlns:a16="http://schemas.microsoft.com/office/drawing/2014/main" id="{1ABB1A1F-E81D-1EEE-F228-29C3B7CB1BBD}"/>
              </a:ext>
            </a:extLst>
          </p:cNvPr>
          <p:cNvPicPr>
            <a:picLocks noChangeAspect="1"/>
          </p:cNvPicPr>
          <p:nvPr/>
        </p:nvPicPr>
        <p:blipFill>
          <a:blip r:embed="rId3"/>
          <a:stretch>
            <a:fillRect/>
          </a:stretch>
        </p:blipFill>
        <p:spPr>
          <a:xfrm>
            <a:off x="2232720" y="1952445"/>
            <a:ext cx="3717935" cy="4462549"/>
          </a:xfrm>
          <a:prstGeom prst="rect">
            <a:avLst/>
          </a:prstGeom>
        </p:spPr>
      </p:pic>
      <p:pic>
        <p:nvPicPr>
          <p:cNvPr id="4" name="Picture 3" descr="A screenshot of a video&#10;&#10;Description automatically generated">
            <a:extLst>
              <a:ext uri="{FF2B5EF4-FFF2-40B4-BE49-F238E27FC236}">
                <a16:creationId xmlns:a16="http://schemas.microsoft.com/office/drawing/2014/main" id="{54C3322F-5965-50CD-16B6-A29E959A9303}"/>
              </a:ext>
            </a:extLst>
          </p:cNvPr>
          <p:cNvPicPr>
            <a:picLocks noChangeAspect="1"/>
          </p:cNvPicPr>
          <p:nvPr/>
        </p:nvPicPr>
        <p:blipFill>
          <a:blip r:embed="rId4"/>
          <a:stretch>
            <a:fillRect/>
          </a:stretch>
        </p:blipFill>
        <p:spPr>
          <a:xfrm>
            <a:off x="6277303" y="1958686"/>
            <a:ext cx="3422539" cy="4416829"/>
          </a:xfrm>
          <a:prstGeom prst="rect">
            <a:avLst/>
          </a:prstGeom>
        </p:spPr>
      </p:pic>
      <p:pic>
        <p:nvPicPr>
          <p:cNvPr id="6" name="Picture 5" descr="A white background with blue text&#10;&#10;Description automatically generated">
            <a:extLst>
              <a:ext uri="{FF2B5EF4-FFF2-40B4-BE49-F238E27FC236}">
                <a16:creationId xmlns:a16="http://schemas.microsoft.com/office/drawing/2014/main" id="{4B148B66-7D0E-58E7-AD2C-5EE4EB0AE2D6}"/>
              </a:ext>
            </a:extLst>
          </p:cNvPr>
          <p:cNvPicPr>
            <a:picLocks noChangeAspect="1"/>
          </p:cNvPicPr>
          <p:nvPr/>
        </p:nvPicPr>
        <p:blipFill>
          <a:blip r:embed="rId5"/>
          <a:stretch>
            <a:fillRect/>
          </a:stretch>
        </p:blipFill>
        <p:spPr>
          <a:xfrm>
            <a:off x="4198147" y="5618739"/>
            <a:ext cx="4767072" cy="926774"/>
          </a:xfrm>
          <a:prstGeom prst="rect">
            <a:avLst/>
          </a:prstGeom>
        </p:spPr>
      </p:pic>
    </p:spTree>
    <p:extLst>
      <p:ext uri="{BB962C8B-B14F-4D97-AF65-F5344CB8AC3E}">
        <p14:creationId xmlns:p14="http://schemas.microsoft.com/office/powerpoint/2010/main" val="1063106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96BA-DB10-02DF-EF81-97F429411F3C}"/>
              </a:ext>
            </a:extLst>
          </p:cNvPr>
          <p:cNvSpPr>
            <a:spLocks noGrp="1"/>
          </p:cNvSpPr>
          <p:nvPr>
            <p:ph type="title"/>
          </p:nvPr>
        </p:nvSpPr>
        <p:spPr/>
        <p:txBody>
          <a:bodyPr/>
          <a:lstStyle/>
          <a:p>
            <a:r>
              <a:rPr lang="en-US">
                <a:latin typeface="Calibri"/>
                <a:cs typeface="Calibri"/>
              </a:rPr>
              <a:t>What are skills?</a:t>
            </a:r>
          </a:p>
        </p:txBody>
      </p:sp>
      <p:sp>
        <p:nvSpPr>
          <p:cNvPr id="3" name="Content Placeholder 2">
            <a:extLst>
              <a:ext uri="{FF2B5EF4-FFF2-40B4-BE49-F238E27FC236}">
                <a16:creationId xmlns:a16="http://schemas.microsoft.com/office/drawing/2014/main" id="{3A069439-743D-B4E4-B4C1-FB951A13E07B}"/>
              </a:ext>
            </a:extLst>
          </p:cNvPr>
          <p:cNvSpPr>
            <a:spLocks noGrp="1"/>
          </p:cNvSpPr>
          <p:nvPr>
            <p:ph idx="1"/>
          </p:nvPr>
        </p:nvSpPr>
        <p:spPr/>
        <p:txBody>
          <a:bodyPr vert="horz" lIns="0" tIns="0" rIns="0" bIns="0" rtlCol="0" anchor="t">
            <a:normAutofit/>
          </a:bodyPr>
          <a:lstStyle/>
          <a:p>
            <a:r>
              <a:rPr lang="en-US">
                <a:latin typeface="Calibri"/>
                <a:cs typeface="Calibri"/>
              </a:rPr>
              <a:t>Skills are things you are able to do, but they are things that you can learn and develop with time and practice.</a:t>
            </a:r>
          </a:p>
          <a:p>
            <a:pPr lvl="1"/>
            <a:r>
              <a:rPr lang="en-US">
                <a:latin typeface="Calibri"/>
                <a:cs typeface="Calibri"/>
              </a:rPr>
              <a:t>Example – handwriting, you have good handwriting now, but if we compared that to when you were 4… you have learned and developed it over time. The more you use this skill, the better you will become at it.  </a:t>
            </a:r>
          </a:p>
          <a:p>
            <a:pPr lvl="1"/>
            <a:endParaRPr lang="en-US">
              <a:latin typeface="Calibri"/>
              <a:cs typeface="Calibri"/>
            </a:endParaRPr>
          </a:p>
          <a:p>
            <a:pPr lvl="1"/>
            <a:r>
              <a:rPr lang="en-US">
                <a:latin typeface="Calibri"/>
                <a:cs typeface="Calibri"/>
              </a:rPr>
              <a:t>Let’s do another class activity to find out some of our skills.</a:t>
            </a:r>
          </a:p>
        </p:txBody>
      </p:sp>
    </p:spTree>
    <p:extLst>
      <p:ext uri="{BB962C8B-B14F-4D97-AF65-F5344CB8AC3E}">
        <p14:creationId xmlns:p14="http://schemas.microsoft.com/office/powerpoint/2010/main" val="1683816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adder against a blue sky&#10;&#10;Description automatically generated">
            <a:extLst>
              <a:ext uri="{FF2B5EF4-FFF2-40B4-BE49-F238E27FC236}">
                <a16:creationId xmlns:a16="http://schemas.microsoft.com/office/drawing/2014/main" id="{E943ECE5-D793-9B82-1F6D-B926FEB59750}"/>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462" b="15269"/>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54F04D94-5D02-443B-801E-0CAC1D4EB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6400372"/>
            <a:ext cx="12192000" cy="45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DF3DD1-3207-9425-ED64-01C87B169C9C}"/>
              </a:ext>
            </a:extLst>
          </p:cNvPr>
          <p:cNvSpPr>
            <a:spLocks noGrp="1"/>
          </p:cNvSpPr>
          <p:nvPr>
            <p:ph type="title"/>
          </p:nvPr>
        </p:nvSpPr>
        <p:spPr>
          <a:xfrm>
            <a:off x="-1" y="2337611"/>
            <a:ext cx="8699158" cy="4062547"/>
          </a:xfrm>
        </p:spPr>
        <p:txBody>
          <a:bodyPr vert="horz" lIns="0" tIns="0" rIns="0" bIns="0" rtlCol="0" anchor="b">
            <a:normAutofit/>
          </a:bodyPr>
          <a:lstStyle/>
          <a:p>
            <a:pPr>
              <a:lnSpc>
                <a:spcPct val="90000"/>
              </a:lnSpc>
            </a:pPr>
            <a:r>
              <a:rPr lang="en-US" sz="3200" spc="750">
                <a:solidFill>
                  <a:schemeClr val="bg1"/>
                </a:solidFill>
                <a:latin typeface="Calibri"/>
                <a:cs typeface="Calibri"/>
              </a:rPr>
              <a:t>Fist of 5</a:t>
            </a:r>
            <a:br>
              <a:rPr lang="en-US" sz="3200" spc="750">
                <a:latin typeface="Calibri"/>
              </a:rPr>
            </a:br>
            <a:r>
              <a:rPr lang="en-US" sz="3200" spc="750">
                <a:solidFill>
                  <a:schemeClr val="bg1"/>
                </a:solidFill>
                <a:latin typeface="Calibri"/>
                <a:cs typeface="Calibri"/>
              </a:rPr>
              <a:t>5- I have this skill.</a:t>
            </a:r>
            <a:br>
              <a:rPr lang="en-US" sz="3200" spc="750">
                <a:latin typeface="Calibri"/>
              </a:rPr>
            </a:br>
            <a:r>
              <a:rPr lang="en-US" sz="3200" spc="750">
                <a:solidFill>
                  <a:schemeClr val="bg1"/>
                </a:solidFill>
                <a:latin typeface="Calibri"/>
                <a:cs typeface="Calibri"/>
              </a:rPr>
              <a:t>3 – I’m working on it  .</a:t>
            </a:r>
            <a:br>
              <a:rPr lang="en-US" sz="3200" spc="750">
                <a:latin typeface="Calibri"/>
              </a:rPr>
            </a:br>
            <a:r>
              <a:rPr lang="en-US" sz="3200" spc="750">
                <a:solidFill>
                  <a:schemeClr val="bg1"/>
                </a:solidFill>
                <a:latin typeface="Calibri"/>
                <a:cs typeface="Calibri"/>
              </a:rPr>
              <a:t>1- I do not have this skill.</a:t>
            </a:r>
          </a:p>
        </p:txBody>
      </p:sp>
      <p:sp>
        <p:nvSpPr>
          <p:cNvPr id="21" name="Rectangle 20">
            <a:extLst>
              <a:ext uri="{FF2B5EF4-FFF2-40B4-BE49-F238E27FC236}">
                <a16:creationId xmlns:a16="http://schemas.microsoft.com/office/drawing/2014/main" id="{6FF3D9AA-2746-40BA-A174-3C45EA458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0BF160C-EC5F-45F5-9B8D-197AFA37B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31C65B-7121-362E-1E86-4817FAE7BD4D}"/>
              </a:ext>
            </a:extLst>
          </p:cNvPr>
          <p:cNvSpPr txBox="1"/>
          <p:nvPr/>
        </p:nvSpPr>
        <p:spPr>
          <a:xfrm>
            <a:off x="9777557" y="6657945"/>
            <a:ext cx="241444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flickr.com/photos/plasticrevolver/6016927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861504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446ECDAF-E08A-4938-9E85-2C8C46EE8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54A646-9509-C1CA-8BB2-FAD211AACA85}"/>
              </a:ext>
            </a:extLst>
          </p:cNvPr>
          <p:cNvSpPr>
            <a:spLocks noGrp="1"/>
          </p:cNvSpPr>
          <p:nvPr>
            <p:ph type="title"/>
          </p:nvPr>
        </p:nvSpPr>
        <p:spPr>
          <a:xfrm>
            <a:off x="830958" y="402108"/>
            <a:ext cx="5160667" cy="1658471"/>
          </a:xfrm>
        </p:spPr>
        <p:txBody>
          <a:bodyPr vert="horz" lIns="0" tIns="0" rIns="0" bIns="0" rtlCol="0" anchor="b">
            <a:normAutofit/>
          </a:bodyPr>
          <a:lstStyle/>
          <a:p>
            <a:r>
              <a:rPr lang="en-US" sz="4000"/>
              <a:t>Addition facts</a:t>
            </a:r>
            <a:endParaRPr lang="en-US"/>
          </a:p>
        </p:txBody>
      </p:sp>
      <p:sp>
        <p:nvSpPr>
          <p:cNvPr id="8" name="TextBox 7">
            <a:extLst>
              <a:ext uri="{FF2B5EF4-FFF2-40B4-BE49-F238E27FC236}">
                <a16:creationId xmlns:a16="http://schemas.microsoft.com/office/drawing/2014/main" id="{20DC4A32-E4EE-640B-719D-D7D20F9A37DC}"/>
              </a:ext>
            </a:extLst>
          </p:cNvPr>
          <p:cNvSpPr txBox="1"/>
          <p:nvPr/>
        </p:nvSpPr>
        <p:spPr>
          <a:xfrm>
            <a:off x="831449" y="1718731"/>
            <a:ext cx="5496045" cy="3262414"/>
          </a:xfrm>
          <a:prstGeom prst="rect">
            <a:avLst/>
          </a:prstGeom>
        </p:spPr>
        <p:txBody>
          <a:bodyPr vert="horz" lIns="0" tIns="0" rIns="0" bIns="0" rtlCol="0" anchor="b">
            <a:normAutofit/>
          </a:bodyPr>
          <a:lstStyle/>
          <a:p>
            <a:pPr indent="-228600">
              <a:lnSpc>
                <a:spcPct val="120000"/>
              </a:lnSpc>
              <a:spcAft>
                <a:spcPts val="600"/>
              </a:spcAft>
              <a:buFont typeface="Arial" panose="020B0604020202020204" pitchFamily="34" charset="0"/>
              <a:buChar char="•"/>
            </a:pPr>
            <a:r>
              <a:rPr lang="en-US" spc="750">
                <a:latin typeface="Arial Nova"/>
              </a:rPr>
              <a:t>Fist of 5:</a:t>
            </a:r>
            <a:endParaRPr lang="en-US">
              <a:latin typeface="Arial Nova"/>
            </a:endParaRPr>
          </a:p>
          <a:p>
            <a:pPr>
              <a:lnSpc>
                <a:spcPct val="120000"/>
              </a:lnSpc>
              <a:spcAft>
                <a:spcPts val="600"/>
              </a:spcAft>
            </a:pPr>
            <a:br>
              <a:rPr lang="en-US" spc="750">
                <a:latin typeface="Arial Nova"/>
              </a:rPr>
            </a:br>
            <a:r>
              <a:rPr lang="en-US" spc="750">
                <a:latin typeface="Arial Nova"/>
              </a:rPr>
              <a:t>5- I have this skill.</a:t>
            </a:r>
            <a:br>
              <a:rPr lang="en-US" spc="750">
                <a:latin typeface="Arial Nova"/>
              </a:rPr>
            </a:br>
            <a:r>
              <a:rPr lang="en-US" spc="750">
                <a:latin typeface="Arial Nova"/>
              </a:rPr>
              <a:t>3 – I’m working on it . </a:t>
            </a:r>
            <a:br>
              <a:rPr lang="en-US" spc="750">
                <a:latin typeface="Arial Nova"/>
              </a:rPr>
            </a:br>
            <a:r>
              <a:rPr lang="en-US" spc="750">
                <a:latin typeface="Arial Nova"/>
              </a:rPr>
              <a:t>1- I do not have this skill.</a:t>
            </a:r>
            <a:endParaRPr lang="en-US">
              <a:latin typeface="Arial Nova"/>
            </a:endParaRPr>
          </a:p>
        </p:txBody>
      </p:sp>
      <p:pic>
        <p:nvPicPr>
          <p:cNvPr id="5" name="Content Placeholder 4" descr="A group of colorful math cards&#10;&#10;Description automatically generated">
            <a:extLst>
              <a:ext uri="{FF2B5EF4-FFF2-40B4-BE49-F238E27FC236}">
                <a16:creationId xmlns:a16="http://schemas.microsoft.com/office/drawing/2014/main" id="{EE1F1CEA-87C8-037A-F045-21E5B9B048D1}"/>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4140" r="7585"/>
          <a:stretch/>
        </p:blipFill>
        <p:spPr>
          <a:xfrm>
            <a:off x="6633135" y="1028699"/>
            <a:ext cx="5558865" cy="4839837"/>
          </a:xfrm>
          <a:prstGeom prst="rect">
            <a:avLst/>
          </a:prstGeom>
        </p:spPr>
      </p:pic>
      <p:sp>
        <p:nvSpPr>
          <p:cNvPr id="20" name="Rectangle 14">
            <a:extLst>
              <a:ext uri="{FF2B5EF4-FFF2-40B4-BE49-F238E27FC236}">
                <a16:creationId xmlns:a16="http://schemas.microsoft.com/office/drawing/2014/main" id="{84E30AF0-4FE2-4C74-AE5B-8386D6520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6">
            <a:extLst>
              <a:ext uri="{FF2B5EF4-FFF2-40B4-BE49-F238E27FC236}">
                <a16:creationId xmlns:a16="http://schemas.microsoft.com/office/drawing/2014/main" id="{61F8C671-E083-47BA-A195-0232B7B78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tx2">
                  <a:lumMod val="50000"/>
                  <a:lumOff val="50000"/>
                  <a:alpha val="3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C930D67-6304-A325-545F-460A360142B6}"/>
              </a:ext>
            </a:extLst>
          </p:cNvPr>
          <p:cNvSpPr txBox="1"/>
          <p:nvPr/>
        </p:nvSpPr>
        <p:spPr>
          <a:xfrm>
            <a:off x="9580388" y="5668481"/>
            <a:ext cx="261161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teacherspayteachers.com/Product/I-Have-Who-Has-Addition-Facts-to-20-25857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01794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078A-DA11-2427-AA16-52AF992C38C2}"/>
              </a:ext>
            </a:extLst>
          </p:cNvPr>
          <p:cNvSpPr>
            <a:spLocks noGrp="1"/>
          </p:cNvSpPr>
          <p:nvPr>
            <p:ph type="title"/>
          </p:nvPr>
        </p:nvSpPr>
        <p:spPr>
          <a:xfrm>
            <a:off x="737771" y="-304369"/>
            <a:ext cx="10241280" cy="1234440"/>
          </a:xfrm>
        </p:spPr>
        <p:txBody>
          <a:bodyPr/>
          <a:lstStyle/>
          <a:p>
            <a:r>
              <a:rPr lang="en-US"/>
              <a:t>Athletic skill</a:t>
            </a:r>
          </a:p>
        </p:txBody>
      </p:sp>
      <p:pic>
        <p:nvPicPr>
          <p:cNvPr id="7" name="Picture 6" descr="A close up of a basketball&#10;&#10;Description automatically generated">
            <a:extLst>
              <a:ext uri="{FF2B5EF4-FFF2-40B4-BE49-F238E27FC236}">
                <a16:creationId xmlns:a16="http://schemas.microsoft.com/office/drawing/2014/main" id="{B17B4D6E-78AF-F95D-D062-9683B076C4F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17775" y="2818564"/>
            <a:ext cx="2159000" cy="2159000"/>
          </a:xfrm>
          <a:prstGeom prst="rect">
            <a:avLst/>
          </a:prstGeom>
        </p:spPr>
      </p:pic>
      <p:pic>
        <p:nvPicPr>
          <p:cNvPr id="10" name="Picture 9" descr="A close up of a football ball&#10;&#10;Description automatically generated">
            <a:extLst>
              <a:ext uri="{FF2B5EF4-FFF2-40B4-BE49-F238E27FC236}">
                <a16:creationId xmlns:a16="http://schemas.microsoft.com/office/drawing/2014/main" id="{5D0E6BA4-611F-C26D-6162-48F3426CB81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04169" y="4014506"/>
            <a:ext cx="2786051" cy="2676108"/>
          </a:xfrm>
          <a:prstGeom prst="rect">
            <a:avLst/>
          </a:prstGeom>
        </p:spPr>
      </p:pic>
      <p:sp>
        <p:nvSpPr>
          <p:cNvPr id="11" name="TextBox 10">
            <a:extLst>
              <a:ext uri="{FF2B5EF4-FFF2-40B4-BE49-F238E27FC236}">
                <a16:creationId xmlns:a16="http://schemas.microsoft.com/office/drawing/2014/main" id="{0B24E2A4-C21C-AE5A-C58A-40F87AAB617E}"/>
              </a:ext>
            </a:extLst>
          </p:cNvPr>
          <p:cNvSpPr txBox="1"/>
          <p:nvPr/>
        </p:nvSpPr>
        <p:spPr>
          <a:xfrm>
            <a:off x="-1043748" y="7653528"/>
            <a:ext cx="7139748" cy="230832"/>
          </a:xfrm>
          <a:prstGeom prst="rect">
            <a:avLst/>
          </a:prstGeom>
          <a:noFill/>
        </p:spPr>
        <p:txBody>
          <a:bodyPr wrap="square" rtlCol="0">
            <a:spAutoFit/>
          </a:bodyPr>
          <a:lstStyle/>
          <a:p>
            <a:r>
              <a:rPr lang="en-US" sz="900">
                <a:hlinkClick r:id="rId5" tooltip="https://pngimg.com/download/52781"/>
              </a:rPr>
              <a:t>This Photo</a:t>
            </a:r>
            <a:r>
              <a:rPr lang="en-US" sz="900"/>
              <a:t> by Unknown Author is licensed under </a:t>
            </a:r>
            <a:r>
              <a:rPr lang="en-US" sz="900">
                <a:hlinkClick r:id="rId6" tooltip="https://creativecommons.org/licenses/by-nc/3.0/"/>
              </a:rPr>
              <a:t>CC BY-NC</a:t>
            </a:r>
            <a:endParaRPr lang="en-US" sz="900"/>
          </a:p>
        </p:txBody>
      </p:sp>
      <p:pic>
        <p:nvPicPr>
          <p:cNvPr id="15" name="Content Placeholder 14" descr="A football on the ground&#10;&#10;Description automatically generated">
            <a:extLst>
              <a:ext uri="{FF2B5EF4-FFF2-40B4-BE49-F238E27FC236}">
                <a16:creationId xmlns:a16="http://schemas.microsoft.com/office/drawing/2014/main" id="{A9F03CE2-7E27-90CD-336C-CE75EE3FC9F4}"/>
              </a:ext>
            </a:extLst>
          </p:cNvPr>
          <p:cNvPicPr>
            <a:picLocks noGrp="1" noChangeAspect="1"/>
          </p:cNvPicPr>
          <p:nvPr>
            <p:ph idx="1"/>
          </p:nvPr>
        </p:nvPicPr>
        <p:blipFill>
          <a:blip r:embed="rId7">
            <a:extLst>
              <a:ext uri="{837473B0-CC2E-450A-ABE3-18F120FF3D39}">
                <a1611:picAttrSrcUrl xmlns:a1611="http://schemas.microsoft.com/office/drawing/2016/11/main" r:id="rId8"/>
              </a:ext>
            </a:extLst>
          </a:blip>
          <a:stretch>
            <a:fillRect/>
          </a:stretch>
        </p:blipFill>
        <p:spPr>
          <a:xfrm>
            <a:off x="8527216" y="4224528"/>
            <a:ext cx="3085664" cy="2159000"/>
          </a:xfrm>
        </p:spPr>
      </p:pic>
      <p:pic>
        <p:nvPicPr>
          <p:cNvPr id="17" name="Picture 16" descr="A silhouette of a person jumping&#10;&#10;Description automatically generated">
            <a:extLst>
              <a:ext uri="{FF2B5EF4-FFF2-40B4-BE49-F238E27FC236}">
                <a16:creationId xmlns:a16="http://schemas.microsoft.com/office/drawing/2014/main" id="{4C283801-6993-4A87-C065-1637994AEBAC}"/>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827297" y="2439287"/>
            <a:ext cx="2540000" cy="2540000"/>
          </a:xfrm>
          <a:prstGeom prst="rect">
            <a:avLst/>
          </a:prstGeom>
        </p:spPr>
      </p:pic>
      <p:pic>
        <p:nvPicPr>
          <p:cNvPr id="20" name="Picture 19" descr="A tennis racket and a ball&#10;&#10;Description automatically generated">
            <a:extLst>
              <a:ext uri="{FF2B5EF4-FFF2-40B4-BE49-F238E27FC236}">
                <a16:creationId xmlns:a16="http://schemas.microsoft.com/office/drawing/2014/main" id="{9F657873-427C-318E-FC48-DF0D40FC9186}"/>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799006" y="4447921"/>
            <a:ext cx="1714500" cy="1714500"/>
          </a:xfrm>
          <a:prstGeom prst="rect">
            <a:avLst/>
          </a:prstGeom>
        </p:spPr>
      </p:pic>
      <p:pic>
        <p:nvPicPr>
          <p:cNvPr id="23" name="Picture 22" descr="A track with numbers on it&#10;&#10;Description automatically generated">
            <a:extLst>
              <a:ext uri="{FF2B5EF4-FFF2-40B4-BE49-F238E27FC236}">
                <a16:creationId xmlns:a16="http://schemas.microsoft.com/office/drawing/2014/main" id="{F4151483-8E0E-A3FE-9C24-61386308F316}"/>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7842135" y="474472"/>
            <a:ext cx="3462629" cy="2301205"/>
          </a:xfrm>
          <a:prstGeom prst="rect">
            <a:avLst/>
          </a:prstGeom>
        </p:spPr>
      </p:pic>
      <p:sp>
        <p:nvSpPr>
          <p:cNvPr id="25" name="TextBox 24">
            <a:extLst>
              <a:ext uri="{FF2B5EF4-FFF2-40B4-BE49-F238E27FC236}">
                <a16:creationId xmlns:a16="http://schemas.microsoft.com/office/drawing/2014/main" id="{84F0E36E-F9FF-0474-991C-AE494C4DC0DA}"/>
              </a:ext>
            </a:extLst>
          </p:cNvPr>
          <p:cNvSpPr txBox="1"/>
          <p:nvPr/>
        </p:nvSpPr>
        <p:spPr>
          <a:xfrm>
            <a:off x="687474" y="1165542"/>
            <a:ext cx="6623220" cy="1402372"/>
          </a:xfrm>
          <a:prstGeom prst="rect">
            <a:avLst/>
          </a:prstGeom>
          <a:noFill/>
        </p:spPr>
        <p:txBody>
          <a:bodyPr wrap="square" lIns="91440" tIns="45720" rIns="91440" bIns="45720" anchor="t">
            <a:spAutoFit/>
          </a:bodyPr>
          <a:lstStyle/>
          <a:p>
            <a:pPr indent="-228600">
              <a:lnSpc>
                <a:spcPct val="120000"/>
              </a:lnSpc>
              <a:spcAft>
                <a:spcPts val="600"/>
              </a:spcAft>
              <a:buFont typeface="Arial" panose="020B0604020202020204" pitchFamily="34" charset="0"/>
              <a:buChar char="•"/>
            </a:pPr>
            <a:r>
              <a:rPr lang="en-US" sz="1800" spc="750"/>
              <a:t>Fist of </a:t>
            </a:r>
            <a:r>
              <a:rPr lang="en-US" spc="750"/>
              <a:t>5:</a:t>
            </a:r>
            <a:br>
              <a:rPr lang="en-US" sz="1800" spc="750"/>
            </a:br>
            <a:r>
              <a:rPr lang="en-US" sz="1800" spc="750"/>
              <a:t>5- I have this skill</a:t>
            </a:r>
            <a:r>
              <a:rPr lang="en-US" spc="750"/>
              <a:t>.</a:t>
            </a:r>
            <a:br>
              <a:rPr lang="en-US" sz="1800" spc="750"/>
            </a:br>
            <a:r>
              <a:rPr lang="en-US" sz="1800" spc="750"/>
              <a:t>3 – I’m working on it</a:t>
            </a:r>
            <a:r>
              <a:rPr lang="en-US" spc="750"/>
              <a:t> .</a:t>
            </a:r>
            <a:br>
              <a:rPr lang="en-US" sz="1800" spc="750"/>
            </a:br>
            <a:r>
              <a:rPr lang="en-US" sz="1800" spc="750"/>
              <a:t>1- I do not have this skill</a:t>
            </a:r>
            <a:r>
              <a:rPr lang="en-US" spc="750"/>
              <a:t>.</a:t>
            </a:r>
            <a:endParaRPr lang="en-US" sz="1800"/>
          </a:p>
        </p:txBody>
      </p:sp>
    </p:spTree>
    <p:extLst>
      <p:ext uri="{BB962C8B-B14F-4D97-AF65-F5344CB8AC3E}">
        <p14:creationId xmlns:p14="http://schemas.microsoft.com/office/powerpoint/2010/main" val="813380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DAC5EB-CB66-4144-944F-FCA082908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D3A65B-624B-4449-F4BC-C2B013B1D2D0}"/>
              </a:ext>
            </a:extLst>
          </p:cNvPr>
          <p:cNvSpPr>
            <a:spLocks noGrp="1"/>
          </p:cNvSpPr>
          <p:nvPr>
            <p:ph type="title"/>
          </p:nvPr>
        </p:nvSpPr>
        <p:spPr>
          <a:xfrm>
            <a:off x="914403" y="4996329"/>
            <a:ext cx="10943420" cy="1035982"/>
          </a:xfrm>
        </p:spPr>
        <p:txBody>
          <a:bodyPr anchor="t">
            <a:normAutofit/>
          </a:bodyPr>
          <a:lstStyle/>
          <a:p>
            <a:pPr algn="r"/>
            <a:r>
              <a:rPr lang="en-US">
                <a:latin typeface="Calibri"/>
                <a:cs typeface="Calibri"/>
              </a:rPr>
              <a:t>Learning Objectives </a:t>
            </a:r>
          </a:p>
        </p:txBody>
      </p:sp>
      <p:sp>
        <p:nvSpPr>
          <p:cNvPr id="3" name="Content Placeholder 2">
            <a:extLst>
              <a:ext uri="{FF2B5EF4-FFF2-40B4-BE49-F238E27FC236}">
                <a16:creationId xmlns:a16="http://schemas.microsoft.com/office/drawing/2014/main" id="{9E5ABD00-F4F0-2CA9-C37D-CCA515CE4E97}"/>
              </a:ext>
            </a:extLst>
          </p:cNvPr>
          <p:cNvSpPr>
            <a:spLocks noGrp="1"/>
          </p:cNvSpPr>
          <p:nvPr>
            <p:ph idx="1"/>
          </p:nvPr>
        </p:nvSpPr>
        <p:spPr>
          <a:xfrm>
            <a:off x="457200" y="457200"/>
            <a:ext cx="3274542" cy="4170642"/>
          </a:xfrm>
        </p:spPr>
        <p:txBody>
          <a:bodyPr anchor="b">
            <a:normAutofit/>
          </a:bodyPr>
          <a:lstStyle/>
          <a:p>
            <a:pPr marL="0" marR="0" algn="r">
              <a:spcBef>
                <a:spcPts val="0"/>
              </a:spcBef>
              <a:spcAft>
                <a:spcPts val="0"/>
              </a:spcAft>
            </a:pPr>
            <a:r>
              <a:rPr lang="en-US">
                <a:effectLst/>
                <a:latin typeface="Calibri"/>
                <a:ea typeface="Calibri"/>
                <a:cs typeface="Times New Roman"/>
              </a:rPr>
              <a:t>Identify personal skills, interests and abilities</a:t>
            </a:r>
            <a:r>
              <a:rPr lang="en-US">
                <a:latin typeface="Calibri"/>
                <a:ea typeface="Calibri"/>
                <a:cs typeface="Times New Roman"/>
              </a:rPr>
              <a:t>.</a:t>
            </a:r>
            <a:endParaRPr lang="en-US">
              <a:effectLst/>
              <a:latin typeface="Frutiger-Roman"/>
              <a:ea typeface="Frutiger-Roman"/>
              <a:cs typeface="Frutiger-Roman"/>
            </a:endParaRPr>
          </a:p>
          <a:p>
            <a:pPr marL="0" marR="0" algn="r">
              <a:spcBef>
                <a:spcPts val="0"/>
              </a:spcBef>
              <a:spcAft>
                <a:spcPts val="0"/>
              </a:spcAft>
            </a:pPr>
            <a:r>
              <a:rPr lang="en-US">
                <a:latin typeface="Calibri"/>
                <a:ea typeface="Calibri"/>
                <a:cs typeface="Times New Roman"/>
              </a:rPr>
              <a:t>Define</a:t>
            </a:r>
            <a:r>
              <a:rPr lang="en-US">
                <a:effectLst/>
                <a:latin typeface="Calibri"/>
                <a:ea typeface="Calibri"/>
                <a:cs typeface="Times New Roman"/>
              </a:rPr>
              <a:t> skills, interests and abilities and understand how these relate to careers</a:t>
            </a:r>
            <a:r>
              <a:rPr lang="en-US">
                <a:latin typeface="Calibri"/>
                <a:ea typeface="Calibri"/>
                <a:cs typeface="Times New Roman"/>
              </a:rPr>
              <a:t>.</a:t>
            </a:r>
            <a:endParaRPr lang="en-US">
              <a:effectLst/>
              <a:latin typeface="Frutiger-Roman"/>
              <a:ea typeface="Frutiger-Roman"/>
              <a:cs typeface="Frutiger-Roman"/>
            </a:endParaRPr>
          </a:p>
          <a:p>
            <a:pPr algn="r"/>
            <a:endParaRPr lang="en-US" sz="1600"/>
          </a:p>
        </p:txBody>
      </p:sp>
      <p:pic>
        <p:nvPicPr>
          <p:cNvPr id="5" name="Picture 4" descr="White bulbs with a yellow one standing out">
            <a:extLst>
              <a:ext uri="{FF2B5EF4-FFF2-40B4-BE49-F238E27FC236}">
                <a16:creationId xmlns:a16="http://schemas.microsoft.com/office/drawing/2014/main" id="{9399996A-1BAF-57E6-DFAC-86FC10B41FC0}"/>
              </a:ext>
            </a:extLst>
          </p:cNvPr>
          <p:cNvPicPr>
            <a:picLocks noChangeAspect="1"/>
          </p:cNvPicPr>
          <p:nvPr/>
        </p:nvPicPr>
        <p:blipFill rotWithShape="1">
          <a:blip r:embed="rId2"/>
          <a:srcRect r="3" b="10647"/>
          <a:stretch/>
        </p:blipFill>
        <p:spPr>
          <a:xfrm>
            <a:off x="4038600" y="-431"/>
            <a:ext cx="7696201" cy="4590360"/>
          </a:xfrm>
          <a:prstGeom prst="rect">
            <a:avLst/>
          </a:prstGeom>
        </p:spPr>
      </p:pic>
      <p:sp>
        <p:nvSpPr>
          <p:cNvPr id="13" name="Rectangle 12">
            <a:extLst>
              <a:ext uri="{FF2B5EF4-FFF2-40B4-BE49-F238E27FC236}">
                <a16:creationId xmlns:a16="http://schemas.microsoft.com/office/drawing/2014/main" id="{86B7A620-47FC-4678-9F07-D291E9CD5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1999" cy="457198"/>
          </a:xfrm>
          <a:prstGeom prst="rect">
            <a:avLst/>
          </a:prstGeom>
          <a:gradFill>
            <a:gsLst>
              <a:gs pos="0">
                <a:schemeClr val="accent6">
                  <a:lumMod val="75000"/>
                  <a:alpha val="61000"/>
                </a:schemeClr>
              </a:gs>
              <a:gs pos="30000">
                <a:schemeClr val="accent5">
                  <a:alpha val="85000"/>
                </a:scheme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CE6113-16AE-4250-8027-F864DE5BC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742"/>
            <a:ext cx="8153398" cy="448830"/>
          </a:xfrm>
          <a:prstGeom prst="rect">
            <a:avLst/>
          </a:prstGeom>
          <a:gradFill>
            <a:gsLst>
              <a:gs pos="0">
                <a:schemeClr val="accent5">
                  <a:alpha val="0"/>
                </a:schemeClr>
              </a:gs>
              <a:gs pos="73000">
                <a:schemeClr val="accent2">
                  <a:alpha val="7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462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46ECDAF-E08A-4938-9E85-2C8C46EE8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994E71-9641-C5CD-DBB7-118380105E52}"/>
              </a:ext>
            </a:extLst>
          </p:cNvPr>
          <p:cNvSpPr>
            <a:spLocks noGrp="1"/>
          </p:cNvSpPr>
          <p:nvPr>
            <p:ph type="title"/>
          </p:nvPr>
        </p:nvSpPr>
        <p:spPr>
          <a:xfrm>
            <a:off x="1055076" y="473826"/>
            <a:ext cx="5160667" cy="1658471"/>
          </a:xfrm>
        </p:spPr>
        <p:txBody>
          <a:bodyPr anchor="b">
            <a:normAutofit/>
          </a:bodyPr>
          <a:lstStyle/>
          <a:p>
            <a:pPr>
              <a:lnSpc>
                <a:spcPct val="90000"/>
              </a:lnSpc>
            </a:pPr>
            <a:r>
              <a:rPr lang="en-US" sz="4000">
                <a:latin typeface="Calibri"/>
                <a:cs typeface="Calibri"/>
              </a:rPr>
              <a:t>Listening without interrupting</a:t>
            </a:r>
            <a:endParaRPr lang="en-US"/>
          </a:p>
        </p:txBody>
      </p:sp>
      <p:sp>
        <p:nvSpPr>
          <p:cNvPr id="10" name="Content Placeholder 9">
            <a:extLst>
              <a:ext uri="{FF2B5EF4-FFF2-40B4-BE49-F238E27FC236}">
                <a16:creationId xmlns:a16="http://schemas.microsoft.com/office/drawing/2014/main" id="{4C8AFCCA-CCE5-DA5A-3CDB-26BB174A3FFB}"/>
              </a:ext>
            </a:extLst>
          </p:cNvPr>
          <p:cNvSpPr>
            <a:spLocks noGrp="1"/>
          </p:cNvSpPr>
          <p:nvPr>
            <p:ph idx="1"/>
          </p:nvPr>
        </p:nvSpPr>
        <p:spPr>
          <a:xfrm>
            <a:off x="949511" y="1503463"/>
            <a:ext cx="6016065" cy="3262414"/>
          </a:xfrm>
        </p:spPr>
        <p:txBody>
          <a:bodyPr anchor="b">
            <a:normAutofit/>
          </a:bodyPr>
          <a:lstStyle/>
          <a:p>
            <a:r>
              <a:rPr lang="en-US" sz="1600" spc="750">
                <a:latin typeface="Calibri"/>
                <a:cs typeface="Calibri"/>
              </a:rPr>
              <a:t>Fist of 5:</a:t>
            </a:r>
            <a:br>
              <a:rPr lang="en-US" sz="1600" spc="750">
                <a:latin typeface="Calibri"/>
              </a:rPr>
            </a:br>
            <a:r>
              <a:rPr lang="en-US" sz="1600" spc="750">
                <a:latin typeface="Calibri"/>
                <a:cs typeface="Calibri"/>
              </a:rPr>
              <a:t>5- I have this skill.</a:t>
            </a:r>
            <a:br>
              <a:rPr lang="en-US" sz="1600" spc="750">
                <a:latin typeface="Calibri"/>
              </a:rPr>
            </a:br>
            <a:r>
              <a:rPr lang="en-US" sz="1600" spc="750">
                <a:latin typeface="Calibri"/>
                <a:cs typeface="Calibri"/>
              </a:rPr>
              <a:t>3 – I’m working on it . </a:t>
            </a:r>
            <a:br>
              <a:rPr lang="en-US" sz="1600" spc="750">
                <a:latin typeface="Calibri"/>
              </a:rPr>
            </a:br>
            <a:r>
              <a:rPr lang="en-US" sz="1600" spc="750">
                <a:latin typeface="Calibri"/>
                <a:cs typeface="Calibri"/>
              </a:rPr>
              <a:t>1- I do not have this skill.</a:t>
            </a:r>
            <a:endParaRPr lang="en-US" sz="1600">
              <a:latin typeface="Calibri"/>
              <a:cs typeface="Calibri"/>
            </a:endParaRPr>
          </a:p>
          <a:p>
            <a:endParaRPr lang="en-US" sz="1600">
              <a:latin typeface="Calibri"/>
              <a:cs typeface="Calibri"/>
            </a:endParaRPr>
          </a:p>
        </p:txBody>
      </p:sp>
      <p:pic>
        <p:nvPicPr>
          <p:cNvPr id="5" name="Content Placeholder 4" descr="A hand and ear with a palm&#10;&#10;Description automatically generated">
            <a:extLst>
              <a:ext uri="{FF2B5EF4-FFF2-40B4-BE49-F238E27FC236}">
                <a16:creationId xmlns:a16="http://schemas.microsoft.com/office/drawing/2014/main" id="{DAA28DAC-1DDE-3104-0336-431DEB8D2DB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 b="12934"/>
          <a:stretch/>
        </p:blipFill>
        <p:spPr>
          <a:xfrm>
            <a:off x="6633135" y="1028699"/>
            <a:ext cx="5558865" cy="4839837"/>
          </a:xfrm>
          <a:prstGeom prst="rect">
            <a:avLst/>
          </a:prstGeom>
        </p:spPr>
      </p:pic>
      <p:sp>
        <p:nvSpPr>
          <p:cNvPr id="15" name="Rectangle 14">
            <a:extLst>
              <a:ext uri="{FF2B5EF4-FFF2-40B4-BE49-F238E27FC236}">
                <a16:creationId xmlns:a16="http://schemas.microsoft.com/office/drawing/2014/main" id="{84E30AF0-4FE2-4C74-AE5B-8386D6520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1F8C671-E083-47BA-A195-0232B7B78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tx2">
                  <a:lumMod val="50000"/>
                  <a:lumOff val="50000"/>
                  <a:alpha val="3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C8A068-E9A3-FDBD-C524-0E891936E7E2}"/>
              </a:ext>
            </a:extLst>
          </p:cNvPr>
          <p:cNvSpPr txBox="1"/>
          <p:nvPr/>
        </p:nvSpPr>
        <p:spPr>
          <a:xfrm>
            <a:off x="9747100" y="5668481"/>
            <a:ext cx="244490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imagengine/624503013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390664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E4AB72-1C42-427F-801C-32A12FD69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E26C3-3857-917A-F784-B19BAAD1CC1C}"/>
              </a:ext>
            </a:extLst>
          </p:cNvPr>
          <p:cNvSpPr>
            <a:spLocks noGrp="1"/>
          </p:cNvSpPr>
          <p:nvPr>
            <p:ph type="title"/>
          </p:nvPr>
        </p:nvSpPr>
        <p:spPr>
          <a:xfrm>
            <a:off x="1066800" y="914400"/>
            <a:ext cx="5148943" cy="1705383"/>
          </a:xfrm>
        </p:spPr>
        <p:txBody>
          <a:bodyPr vert="horz" lIns="0" tIns="0" rIns="0" bIns="0" rtlCol="0" anchor="t">
            <a:normAutofit/>
          </a:bodyPr>
          <a:lstStyle/>
          <a:p>
            <a:r>
              <a:rPr lang="en-US"/>
              <a:t>Solving conflict </a:t>
            </a:r>
          </a:p>
        </p:txBody>
      </p:sp>
      <p:sp>
        <p:nvSpPr>
          <p:cNvPr id="8" name="TextBox 7">
            <a:extLst>
              <a:ext uri="{FF2B5EF4-FFF2-40B4-BE49-F238E27FC236}">
                <a16:creationId xmlns:a16="http://schemas.microsoft.com/office/drawing/2014/main" id="{183BE2EB-31FE-6453-E43D-9DE259439C37}"/>
              </a:ext>
            </a:extLst>
          </p:cNvPr>
          <p:cNvSpPr txBox="1"/>
          <p:nvPr/>
        </p:nvSpPr>
        <p:spPr>
          <a:xfrm>
            <a:off x="1030941" y="1124089"/>
            <a:ext cx="5029201" cy="2760562"/>
          </a:xfrm>
          <a:prstGeom prst="rect">
            <a:avLst/>
          </a:prstGeom>
        </p:spPr>
        <p:txBody>
          <a:bodyPr vert="horz" lIns="0" tIns="0" rIns="0" bIns="0" rtlCol="0" anchor="b">
            <a:normAutofit/>
          </a:bodyPr>
          <a:lstStyle/>
          <a:p>
            <a:pPr indent="-228600">
              <a:lnSpc>
                <a:spcPct val="120000"/>
              </a:lnSpc>
              <a:spcAft>
                <a:spcPts val="600"/>
              </a:spcAft>
              <a:buFont typeface="Arial" panose="020B0604020202020204" pitchFamily="34" charset="0"/>
              <a:buChar char="•"/>
            </a:pPr>
            <a:r>
              <a:rPr lang="en-US" sz="1600" spc="750"/>
              <a:t>Fist of 5:</a:t>
            </a:r>
            <a:br>
              <a:rPr lang="en-US" sz="1600" spc="750"/>
            </a:br>
            <a:r>
              <a:rPr lang="en-US" sz="1600" spc="750"/>
              <a:t>5- I have this skill.</a:t>
            </a:r>
            <a:br>
              <a:rPr lang="en-US" sz="1600" spc="750"/>
            </a:br>
            <a:r>
              <a:rPr lang="en-US" sz="1600" spc="750"/>
              <a:t>3 – I’m working on it . </a:t>
            </a:r>
            <a:br>
              <a:rPr lang="en-US" sz="1600" spc="750"/>
            </a:br>
            <a:r>
              <a:rPr lang="en-US" sz="1600" spc="750"/>
              <a:t>1- I do not have this skill.</a:t>
            </a:r>
            <a:endParaRPr lang="en-US" sz="1600"/>
          </a:p>
        </p:txBody>
      </p:sp>
      <p:pic>
        <p:nvPicPr>
          <p:cNvPr id="5" name="Content Placeholder 4" descr="A white person holding a red and blue object&#10;&#10;Description automatically generated">
            <a:extLst>
              <a:ext uri="{FF2B5EF4-FFF2-40B4-BE49-F238E27FC236}">
                <a16:creationId xmlns:a16="http://schemas.microsoft.com/office/drawing/2014/main" id="{90658A22-382F-7A21-330E-6F992FD8C777}"/>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555971" y="1028700"/>
            <a:ext cx="5636029" cy="3982793"/>
          </a:xfrm>
          <a:prstGeom prst="rect">
            <a:avLst/>
          </a:prstGeom>
        </p:spPr>
      </p:pic>
      <p:sp>
        <p:nvSpPr>
          <p:cNvPr id="15" name="Rectangle 14">
            <a:extLst>
              <a:ext uri="{FF2B5EF4-FFF2-40B4-BE49-F238E27FC236}">
                <a16:creationId xmlns:a16="http://schemas.microsoft.com/office/drawing/2014/main" id="{4CC257D2-6895-4677-996F-1A5FBB7F7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 y="6400800"/>
            <a:ext cx="12191999" cy="457198"/>
          </a:xfrm>
          <a:prstGeom prst="rect">
            <a:avLst/>
          </a:prstGeom>
          <a:gradFill>
            <a:gsLst>
              <a:gs pos="0">
                <a:schemeClr val="accent5">
                  <a:alpha val="80000"/>
                </a:schemeClr>
              </a:gs>
              <a:gs pos="100000">
                <a:schemeClr val="accent6">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28FF51-22A9-49F6-8C79-1FFC470CA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800"/>
            <a:ext cx="8153396" cy="457200"/>
          </a:xfrm>
          <a:prstGeom prst="rect">
            <a:avLst/>
          </a:prstGeom>
          <a:gradFill>
            <a:gsLst>
              <a:gs pos="0">
                <a:schemeClr val="accent6">
                  <a:alpha val="61000"/>
                </a:schemeClr>
              </a:gs>
              <a:gs pos="99000">
                <a:schemeClr val="accent2">
                  <a:alpha val="77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E0363B9-D0BB-FCDB-DD82-2AE25BC28798}"/>
              </a:ext>
            </a:extLst>
          </p:cNvPr>
          <p:cNvSpPr txBox="1"/>
          <p:nvPr/>
        </p:nvSpPr>
        <p:spPr>
          <a:xfrm>
            <a:off x="9580388" y="4811438"/>
            <a:ext cx="261161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lavesliderazgoresponsable.blogspot.com/2018/07/6-claves-para-gestionar-conflicto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321744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9D89B5-CCAB-4617-B70E-501DBE3C8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0A917E-1EF9-EA1D-FD17-AB593661CE37}"/>
              </a:ext>
            </a:extLst>
          </p:cNvPr>
          <p:cNvSpPr>
            <a:spLocks noGrp="1"/>
          </p:cNvSpPr>
          <p:nvPr>
            <p:ph type="title"/>
          </p:nvPr>
        </p:nvSpPr>
        <p:spPr>
          <a:xfrm>
            <a:off x="917275" y="4583953"/>
            <a:ext cx="10781856" cy="1465973"/>
          </a:xfrm>
        </p:spPr>
        <p:txBody>
          <a:bodyPr anchor="t">
            <a:normAutofit/>
          </a:bodyPr>
          <a:lstStyle/>
          <a:p>
            <a:pPr>
              <a:lnSpc>
                <a:spcPct val="90000"/>
              </a:lnSpc>
            </a:pPr>
            <a:r>
              <a:rPr lang="en-US" sz="2600"/>
              <a:t>How might our skills impact our career choices?</a:t>
            </a:r>
          </a:p>
        </p:txBody>
      </p:sp>
      <p:pic>
        <p:nvPicPr>
          <p:cNvPr id="4" name="Content Placeholder 3" descr="People raising hands">
            <a:extLst>
              <a:ext uri="{FF2B5EF4-FFF2-40B4-BE49-F238E27FC236}">
                <a16:creationId xmlns:a16="http://schemas.microsoft.com/office/drawing/2014/main" id="{595092D0-B4F2-3163-BFFA-064F1274456D}"/>
              </a:ext>
            </a:extLst>
          </p:cNvPr>
          <p:cNvPicPr>
            <a:picLocks noChangeAspect="1"/>
          </p:cNvPicPr>
          <p:nvPr/>
        </p:nvPicPr>
        <p:blipFill rotWithShape="1">
          <a:blip r:embed="rId2"/>
          <a:srcRect t="35634" b="12207"/>
          <a:stretch/>
        </p:blipFill>
        <p:spPr>
          <a:xfrm>
            <a:off x="20" y="432"/>
            <a:ext cx="12191980" cy="4244759"/>
          </a:xfrm>
          <a:prstGeom prst="rect">
            <a:avLst/>
          </a:prstGeom>
        </p:spPr>
      </p:pic>
      <p:sp>
        <p:nvSpPr>
          <p:cNvPr id="13" name="Rectangle 12">
            <a:extLst>
              <a:ext uri="{FF2B5EF4-FFF2-40B4-BE49-F238E27FC236}">
                <a16:creationId xmlns:a16="http://schemas.microsoft.com/office/drawing/2014/main" id="{955DEFE8-24AF-47F7-B020-D4D76ABA1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AE3873-25FC-4346-B1D5-82E5F9D95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59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29">
            <a:extLst>
              <a:ext uri="{FF2B5EF4-FFF2-40B4-BE49-F238E27FC236}">
                <a16:creationId xmlns:a16="http://schemas.microsoft.com/office/drawing/2014/main" id="{7F7F2020-3718-4400-926B-893A0FBDC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1">
            <a:extLst>
              <a:ext uri="{FF2B5EF4-FFF2-40B4-BE49-F238E27FC236}">
                <a16:creationId xmlns:a16="http://schemas.microsoft.com/office/drawing/2014/main" id="{100C66CE-2B3E-4513-9B9D-EC2B8182F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 y="5230792"/>
            <a:ext cx="12198725" cy="1645027"/>
          </a:xfrm>
          <a:prstGeom prst="rect">
            <a:avLst/>
          </a:prstGeom>
          <a:gradFill>
            <a:gsLst>
              <a:gs pos="0">
                <a:schemeClr val="accent5"/>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3">
            <a:extLst>
              <a:ext uri="{FF2B5EF4-FFF2-40B4-BE49-F238E27FC236}">
                <a16:creationId xmlns:a16="http://schemas.microsoft.com/office/drawing/2014/main" id="{E9F3C764-BCFB-4F32-B897-6513FF0F6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 y="5230792"/>
            <a:ext cx="8122026" cy="1653935"/>
          </a:xfrm>
          <a:prstGeom prst="rect">
            <a:avLst/>
          </a:prstGeom>
          <a:gradFill>
            <a:gsLst>
              <a:gs pos="24000">
                <a:schemeClr val="accent2">
                  <a:alpha val="0"/>
                </a:schemeClr>
              </a:gs>
              <a:gs pos="99000">
                <a:schemeClr val="accent2">
                  <a:alpha val="6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5">
            <a:extLst>
              <a:ext uri="{FF2B5EF4-FFF2-40B4-BE49-F238E27FC236}">
                <a16:creationId xmlns:a16="http://schemas.microsoft.com/office/drawing/2014/main" id="{8411D24A-F765-48C8-813D-D3A5E5AAB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95080" y="3111827"/>
            <a:ext cx="1177951" cy="5415888"/>
          </a:xfrm>
          <a:prstGeom prst="rect">
            <a:avLst/>
          </a:prstGeom>
          <a:gradFill>
            <a:gsLst>
              <a:gs pos="23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2EB6C-4AB7-4209-9B5C-D1ADA9E5FDA0}"/>
              </a:ext>
            </a:extLst>
          </p:cNvPr>
          <p:cNvSpPr>
            <a:spLocks noGrp="1"/>
          </p:cNvSpPr>
          <p:nvPr>
            <p:ph type="title"/>
          </p:nvPr>
        </p:nvSpPr>
        <p:spPr>
          <a:xfrm>
            <a:off x="963349" y="5510306"/>
            <a:ext cx="7260031" cy="1092200"/>
          </a:xfrm>
        </p:spPr>
        <p:txBody>
          <a:bodyPr vert="horz" lIns="0" tIns="0" rIns="0" bIns="0" rtlCol="0" anchor="ctr">
            <a:normAutofit/>
          </a:bodyPr>
          <a:lstStyle/>
          <a:p>
            <a:r>
              <a:rPr lang="en-US" sz="3200" spc="750">
                <a:solidFill>
                  <a:schemeClr val="bg1"/>
                </a:solidFill>
                <a:latin typeface="Calibri"/>
                <a:cs typeface="Calibri"/>
              </a:rPr>
              <a:t>Career Cluster Videos </a:t>
            </a:r>
          </a:p>
        </p:txBody>
      </p:sp>
      <p:pic>
        <p:nvPicPr>
          <p:cNvPr id="5" name="Picture 4" descr="A screenshot of a video&#10;&#10;Description automatically generated">
            <a:extLst>
              <a:ext uri="{FF2B5EF4-FFF2-40B4-BE49-F238E27FC236}">
                <a16:creationId xmlns:a16="http://schemas.microsoft.com/office/drawing/2014/main" id="{4BBCDFE1-041E-2838-BEDD-E22C01DFA0C4}"/>
              </a:ext>
            </a:extLst>
          </p:cNvPr>
          <p:cNvPicPr>
            <a:picLocks noChangeAspect="1"/>
          </p:cNvPicPr>
          <p:nvPr/>
        </p:nvPicPr>
        <p:blipFill>
          <a:blip r:embed="rId3"/>
          <a:stretch>
            <a:fillRect/>
          </a:stretch>
        </p:blipFill>
        <p:spPr>
          <a:xfrm>
            <a:off x="2167121" y="703898"/>
            <a:ext cx="3768010" cy="4540874"/>
          </a:xfrm>
          <a:prstGeom prst="rect">
            <a:avLst/>
          </a:prstGeom>
        </p:spPr>
      </p:pic>
      <p:pic>
        <p:nvPicPr>
          <p:cNvPr id="8" name="Picture 7" descr="A screenshot of a video&#10;&#10;Description automatically generated">
            <a:extLst>
              <a:ext uri="{FF2B5EF4-FFF2-40B4-BE49-F238E27FC236}">
                <a16:creationId xmlns:a16="http://schemas.microsoft.com/office/drawing/2014/main" id="{9F9D73B6-6B19-4790-FFA5-37A1AD661C73}"/>
              </a:ext>
            </a:extLst>
          </p:cNvPr>
          <p:cNvPicPr>
            <a:picLocks noChangeAspect="1"/>
          </p:cNvPicPr>
          <p:nvPr/>
        </p:nvPicPr>
        <p:blipFill>
          <a:blip r:embed="rId4"/>
          <a:stretch>
            <a:fillRect/>
          </a:stretch>
        </p:blipFill>
        <p:spPr>
          <a:xfrm>
            <a:off x="6265088" y="723189"/>
            <a:ext cx="3501349" cy="4556113"/>
          </a:xfrm>
          <a:prstGeom prst="rect">
            <a:avLst/>
          </a:prstGeom>
        </p:spPr>
      </p:pic>
      <p:pic>
        <p:nvPicPr>
          <p:cNvPr id="4" name="Picture 3" descr="A white background with blue text&#10;&#10;Description automatically generated">
            <a:extLst>
              <a:ext uri="{FF2B5EF4-FFF2-40B4-BE49-F238E27FC236}">
                <a16:creationId xmlns:a16="http://schemas.microsoft.com/office/drawing/2014/main" id="{7CDCB318-4BBE-4425-5F6A-510FFD067574}"/>
              </a:ext>
            </a:extLst>
          </p:cNvPr>
          <p:cNvPicPr>
            <a:picLocks noChangeAspect="1"/>
          </p:cNvPicPr>
          <p:nvPr/>
        </p:nvPicPr>
        <p:blipFill>
          <a:blip r:embed="rId5"/>
          <a:stretch>
            <a:fillRect/>
          </a:stretch>
        </p:blipFill>
        <p:spPr>
          <a:xfrm>
            <a:off x="3710467" y="4350771"/>
            <a:ext cx="4767072" cy="926774"/>
          </a:xfrm>
          <a:prstGeom prst="rect">
            <a:avLst/>
          </a:prstGeom>
        </p:spPr>
      </p:pic>
    </p:spTree>
    <p:extLst>
      <p:ext uri="{BB962C8B-B14F-4D97-AF65-F5344CB8AC3E}">
        <p14:creationId xmlns:p14="http://schemas.microsoft.com/office/powerpoint/2010/main" val="683831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3952E5-6324-5CB3-3A93-55485D81EE6B}"/>
              </a:ext>
            </a:extLst>
          </p:cNvPr>
          <p:cNvSpPr>
            <a:spLocks noGrp="1"/>
          </p:cNvSpPr>
          <p:nvPr>
            <p:ph type="title"/>
          </p:nvPr>
        </p:nvSpPr>
        <p:spPr>
          <a:xfrm>
            <a:off x="8643193" y="457201"/>
            <a:ext cx="3091607" cy="1727643"/>
          </a:xfrm>
        </p:spPr>
        <p:txBody>
          <a:bodyPr anchor="b">
            <a:normAutofit/>
          </a:bodyPr>
          <a:lstStyle/>
          <a:p>
            <a:r>
              <a:rPr lang="en-US" sz="2800">
                <a:latin typeface="Calibri"/>
                <a:cs typeface="Calibri"/>
              </a:rPr>
              <a:t>Abilities</a:t>
            </a:r>
          </a:p>
        </p:txBody>
      </p:sp>
      <p:pic>
        <p:nvPicPr>
          <p:cNvPr id="18" name="Picture 17" descr="Magnifying glass and question mark">
            <a:extLst>
              <a:ext uri="{FF2B5EF4-FFF2-40B4-BE49-F238E27FC236}">
                <a16:creationId xmlns:a16="http://schemas.microsoft.com/office/drawing/2014/main" id="{14C51A3F-D675-544B-8543-E0C61CEA376F}"/>
              </a:ext>
            </a:extLst>
          </p:cNvPr>
          <p:cNvPicPr>
            <a:picLocks noChangeAspect="1"/>
          </p:cNvPicPr>
          <p:nvPr/>
        </p:nvPicPr>
        <p:blipFill rotWithShape="1">
          <a:blip r:embed="rId2"/>
          <a:srcRect l="15786" r="12984" b="4"/>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4227449B-9366-DB8D-8D3A-73ACC4AA7AC8}"/>
              </a:ext>
            </a:extLst>
          </p:cNvPr>
          <p:cNvSpPr>
            <a:spLocks noGrp="1"/>
          </p:cNvSpPr>
          <p:nvPr>
            <p:ph idx="1"/>
          </p:nvPr>
        </p:nvSpPr>
        <p:spPr>
          <a:xfrm>
            <a:off x="8643193" y="2530549"/>
            <a:ext cx="2942813" cy="3428124"/>
          </a:xfrm>
        </p:spPr>
        <p:txBody>
          <a:bodyPr vert="horz" lIns="0" tIns="0" rIns="0" bIns="0" rtlCol="0" anchor="t">
            <a:normAutofit/>
          </a:bodyPr>
          <a:lstStyle/>
          <a:p>
            <a:r>
              <a:rPr lang="en-US" sz="2800">
                <a:latin typeface="Calibri"/>
                <a:cs typeface="Calibri"/>
              </a:rPr>
              <a:t>What is an ability?</a:t>
            </a:r>
          </a:p>
        </p:txBody>
      </p:sp>
      <p:sp>
        <p:nvSpPr>
          <p:cNvPr id="19" name="Rectangle 1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13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952E5-6324-5CB3-3A93-55485D81EE6B}"/>
              </a:ext>
            </a:extLst>
          </p:cNvPr>
          <p:cNvSpPr>
            <a:spLocks noGrp="1"/>
          </p:cNvSpPr>
          <p:nvPr>
            <p:ph type="title"/>
          </p:nvPr>
        </p:nvSpPr>
        <p:spPr/>
        <p:txBody>
          <a:bodyPr/>
          <a:lstStyle/>
          <a:p>
            <a:r>
              <a:rPr lang="en-US">
                <a:latin typeface="Calibri"/>
                <a:cs typeface="Calibri"/>
              </a:rPr>
              <a:t>Abilities</a:t>
            </a:r>
          </a:p>
        </p:txBody>
      </p:sp>
      <p:sp>
        <p:nvSpPr>
          <p:cNvPr id="3" name="Content Placeholder 2">
            <a:extLst>
              <a:ext uri="{FF2B5EF4-FFF2-40B4-BE49-F238E27FC236}">
                <a16:creationId xmlns:a16="http://schemas.microsoft.com/office/drawing/2014/main" id="{4227449B-9366-DB8D-8D3A-73ACC4AA7AC8}"/>
              </a:ext>
            </a:extLst>
          </p:cNvPr>
          <p:cNvSpPr>
            <a:spLocks noGrp="1"/>
          </p:cNvSpPr>
          <p:nvPr>
            <p:ph idx="1"/>
          </p:nvPr>
        </p:nvSpPr>
        <p:spPr/>
        <p:txBody>
          <a:bodyPr vert="horz" lIns="0" tIns="0" rIns="0" bIns="0" rtlCol="0" anchor="t">
            <a:normAutofit/>
          </a:bodyPr>
          <a:lstStyle/>
          <a:p>
            <a:r>
              <a:rPr lang="en-US">
                <a:latin typeface="Calibri"/>
                <a:cs typeface="Calibri"/>
              </a:rPr>
              <a:t>What is an ability?</a:t>
            </a:r>
          </a:p>
          <a:p>
            <a:pPr lvl="1"/>
            <a:r>
              <a:rPr lang="en-US">
                <a:latin typeface="Calibri"/>
                <a:cs typeface="Calibri"/>
              </a:rPr>
              <a:t>Something you are able to do physically or mentally.</a:t>
            </a:r>
          </a:p>
          <a:p>
            <a:pPr lvl="1"/>
            <a:r>
              <a:rPr lang="en-US">
                <a:latin typeface="Calibri"/>
                <a:cs typeface="Calibri"/>
              </a:rPr>
              <a:t>Many abilities are innate, and while they can be improved with practice and instruction (like a skill), an ability usually comes naturally to you. </a:t>
            </a:r>
          </a:p>
          <a:p>
            <a:pPr lvl="1"/>
            <a:endParaRPr lang="en-US">
              <a:latin typeface="Calibri"/>
              <a:cs typeface="Calibri"/>
            </a:endParaRPr>
          </a:p>
          <a:p>
            <a:pPr lvl="1"/>
            <a:r>
              <a:rPr lang="en-US">
                <a:latin typeface="Calibri"/>
                <a:cs typeface="Calibri"/>
              </a:rPr>
              <a:t>What are some abilities we have in our classroom?</a:t>
            </a:r>
          </a:p>
        </p:txBody>
      </p:sp>
    </p:spTree>
    <p:extLst>
      <p:ext uri="{BB962C8B-B14F-4D97-AF65-F5344CB8AC3E}">
        <p14:creationId xmlns:p14="http://schemas.microsoft.com/office/powerpoint/2010/main" val="50598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916B55-8243-AB53-B9D3-781F45AE1D1D}"/>
              </a:ext>
            </a:extLst>
          </p:cNvPr>
          <p:cNvSpPr>
            <a:spLocks noGrp="1"/>
          </p:cNvSpPr>
          <p:nvPr>
            <p:ph type="title"/>
          </p:nvPr>
        </p:nvSpPr>
        <p:spPr>
          <a:xfrm>
            <a:off x="8643193" y="457201"/>
            <a:ext cx="3091607" cy="1727643"/>
          </a:xfrm>
        </p:spPr>
        <p:txBody>
          <a:bodyPr anchor="b">
            <a:normAutofit/>
          </a:bodyPr>
          <a:lstStyle/>
          <a:p>
            <a:r>
              <a:rPr lang="en-US" sz="2800">
                <a:latin typeface="Calibri"/>
                <a:cs typeface="Calibri"/>
              </a:rPr>
              <a:t>Stand up if you have this ability</a:t>
            </a:r>
          </a:p>
        </p:txBody>
      </p:sp>
      <p:pic>
        <p:nvPicPr>
          <p:cNvPr id="5" name="Picture 4" descr="Student and teacher high-fiving in class">
            <a:extLst>
              <a:ext uri="{FF2B5EF4-FFF2-40B4-BE49-F238E27FC236}">
                <a16:creationId xmlns:a16="http://schemas.microsoft.com/office/drawing/2014/main" id="{E9BD3260-76DB-5B5C-3E3D-4601260DB73D}"/>
              </a:ext>
            </a:extLst>
          </p:cNvPr>
          <p:cNvPicPr>
            <a:picLocks noChangeAspect="1"/>
          </p:cNvPicPr>
          <p:nvPr/>
        </p:nvPicPr>
        <p:blipFill rotWithShape="1">
          <a:blip r:embed="rId2"/>
          <a:srcRect l="13484" r="1985"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812194DE-2E01-1899-7AB6-4862F31FB0AE}"/>
              </a:ext>
            </a:extLst>
          </p:cNvPr>
          <p:cNvSpPr>
            <a:spLocks noGrp="1"/>
          </p:cNvSpPr>
          <p:nvPr>
            <p:ph idx="1"/>
          </p:nvPr>
        </p:nvSpPr>
        <p:spPr>
          <a:xfrm>
            <a:off x="8643193" y="2530549"/>
            <a:ext cx="2942813" cy="3428124"/>
          </a:xfrm>
        </p:spPr>
        <p:txBody>
          <a:bodyPr vert="horz" lIns="0" tIns="0" rIns="0" bIns="0" rtlCol="0" anchor="t">
            <a:normAutofit/>
          </a:bodyPr>
          <a:lstStyle/>
          <a:p>
            <a:r>
              <a:rPr lang="en-US" sz="4000">
                <a:latin typeface="Calibri"/>
                <a:cs typeface="Calibri"/>
              </a:rPr>
              <a:t>Leadership </a:t>
            </a: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60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916B55-8243-AB53-B9D3-781F45AE1D1D}"/>
              </a:ext>
            </a:extLst>
          </p:cNvPr>
          <p:cNvSpPr>
            <a:spLocks noGrp="1"/>
          </p:cNvSpPr>
          <p:nvPr>
            <p:ph type="title"/>
          </p:nvPr>
        </p:nvSpPr>
        <p:spPr>
          <a:xfrm>
            <a:off x="8643193" y="457201"/>
            <a:ext cx="3091607" cy="1727643"/>
          </a:xfrm>
        </p:spPr>
        <p:txBody>
          <a:bodyPr vert="horz" lIns="0" tIns="0" rIns="0" bIns="0" rtlCol="0" anchor="b">
            <a:normAutofit/>
          </a:bodyPr>
          <a:lstStyle/>
          <a:p>
            <a:r>
              <a:rPr lang="en-US" sz="2800" spc="750">
                <a:latin typeface="Calibri"/>
                <a:cs typeface="Calibri"/>
              </a:rPr>
              <a:t>Stand up if you have this ability</a:t>
            </a:r>
          </a:p>
        </p:txBody>
      </p:sp>
      <p:pic>
        <p:nvPicPr>
          <p:cNvPr id="6" name="Picture 5" descr="Boy and girl studying with laptop">
            <a:extLst>
              <a:ext uri="{FF2B5EF4-FFF2-40B4-BE49-F238E27FC236}">
                <a16:creationId xmlns:a16="http://schemas.microsoft.com/office/drawing/2014/main" id="{D7F3E81E-B30C-97B9-1557-4AE9EB6A01F3}"/>
              </a:ext>
            </a:extLst>
          </p:cNvPr>
          <p:cNvPicPr>
            <a:picLocks noChangeAspect="1"/>
          </p:cNvPicPr>
          <p:nvPr/>
        </p:nvPicPr>
        <p:blipFill rotWithShape="1">
          <a:blip r:embed="rId3"/>
          <a:srcRect l="21931" t="6024" r="6942"/>
          <a:stretch/>
        </p:blipFill>
        <p:spPr>
          <a:xfrm>
            <a:off x="1292526" y="386254"/>
            <a:ext cx="6828438" cy="6022215"/>
          </a:xfrm>
          <a:prstGeom prst="rect">
            <a:avLst/>
          </a:prstGeom>
        </p:spPr>
      </p:pic>
      <p:sp>
        <p:nvSpPr>
          <p:cNvPr id="3" name="Content Placeholder 2">
            <a:extLst>
              <a:ext uri="{FF2B5EF4-FFF2-40B4-BE49-F238E27FC236}">
                <a16:creationId xmlns:a16="http://schemas.microsoft.com/office/drawing/2014/main" id="{812194DE-2E01-1899-7AB6-4862F31FB0AE}"/>
              </a:ext>
            </a:extLst>
          </p:cNvPr>
          <p:cNvSpPr>
            <a:spLocks noGrp="1"/>
          </p:cNvSpPr>
          <p:nvPr>
            <p:ph idx="1"/>
          </p:nvPr>
        </p:nvSpPr>
        <p:spPr>
          <a:xfrm>
            <a:off x="8643193" y="2530549"/>
            <a:ext cx="3166930" cy="3428124"/>
          </a:xfrm>
        </p:spPr>
        <p:txBody>
          <a:bodyPr vert="horz" lIns="0" tIns="0" rIns="0" bIns="0" rtlCol="0" anchor="t">
            <a:normAutofit/>
          </a:bodyPr>
          <a:lstStyle/>
          <a:p>
            <a:r>
              <a:rPr lang="en-US" sz="1600" b="1" cap="all" spc="600">
                <a:latin typeface="Calibri"/>
                <a:cs typeface="Calibri"/>
              </a:rPr>
              <a:t>Good Communication</a:t>
            </a:r>
            <a:r>
              <a:rPr lang="en-US" sz="1400" b="1" cap="all" spc="600">
                <a:latin typeface="Calibri"/>
                <a:cs typeface="Calibri"/>
              </a:rPr>
              <a:t> </a:t>
            </a:r>
            <a:endParaRPr lang="en-US">
              <a:latin typeface="Calibri"/>
              <a:cs typeface="Calibri"/>
            </a:endParaRPr>
          </a:p>
        </p:txBody>
      </p:sp>
      <p:sp>
        <p:nvSpPr>
          <p:cNvPr id="30" name="Rectangle 2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B6DAF3A-03BC-2E10-F914-F4952B5F601D}"/>
              </a:ext>
            </a:extLst>
          </p:cNvPr>
          <p:cNvSpPr>
            <a:spLocks noGrp="1"/>
          </p:cNvSpPr>
          <p:nvPr>
            <p:ph type="title"/>
          </p:nvPr>
        </p:nvSpPr>
        <p:spPr>
          <a:xfrm>
            <a:off x="438384" y="-815789"/>
            <a:ext cx="3236613" cy="3406187"/>
          </a:xfrm>
        </p:spPr>
        <p:txBody>
          <a:bodyPr vert="horz" lIns="0" tIns="0" rIns="0" bIns="0" rtlCol="0" anchor="b">
            <a:normAutofit/>
          </a:bodyPr>
          <a:lstStyle/>
          <a:p>
            <a:pPr>
              <a:lnSpc>
                <a:spcPct val="90000"/>
              </a:lnSpc>
            </a:pPr>
            <a:r>
              <a:rPr lang="en-US" sz="2200" spc="750">
                <a:solidFill>
                  <a:schemeClr val="bg1"/>
                </a:solidFill>
                <a:latin typeface="Calibri"/>
                <a:cs typeface="Calibri"/>
              </a:rPr>
              <a:t>Stand up if you have this ability</a:t>
            </a:r>
            <a:br>
              <a:rPr lang="en-US" sz="2200" spc="750">
                <a:latin typeface="Calibri"/>
              </a:rPr>
            </a:br>
            <a:br>
              <a:rPr lang="en-US" sz="2200" spc="750">
                <a:latin typeface="Calibri"/>
              </a:rPr>
            </a:br>
            <a:br>
              <a:rPr lang="en-US" sz="2200" spc="750">
                <a:latin typeface="Calibri"/>
              </a:rPr>
            </a:br>
            <a:endParaRPr lang="en-US" sz="2200" spc="750">
              <a:solidFill>
                <a:schemeClr val="bg1"/>
              </a:solidFill>
              <a:latin typeface="Calibri"/>
              <a:cs typeface="Calibri"/>
            </a:endParaRPr>
          </a:p>
        </p:txBody>
      </p:sp>
      <p:pic>
        <p:nvPicPr>
          <p:cNvPr id="5" name="Content Placeholder 4" descr="DJ performing on rooftop">
            <a:extLst>
              <a:ext uri="{FF2B5EF4-FFF2-40B4-BE49-F238E27FC236}">
                <a16:creationId xmlns:a16="http://schemas.microsoft.com/office/drawing/2014/main" id="{5E3736A3-73B6-F61F-C346-52DB86296123}"/>
              </a:ext>
            </a:extLst>
          </p:cNvPr>
          <p:cNvPicPr>
            <a:picLocks noGrp="1" noChangeAspect="1"/>
          </p:cNvPicPr>
          <p:nvPr>
            <p:ph idx="1"/>
          </p:nvPr>
        </p:nvPicPr>
        <p:blipFill>
          <a:blip r:embed="rId2"/>
          <a:stretch>
            <a:fillRect/>
          </a:stretch>
        </p:blipFill>
        <p:spPr>
          <a:xfrm>
            <a:off x="4503619" y="1025038"/>
            <a:ext cx="7214138" cy="4815437"/>
          </a:xfrm>
          <a:prstGeom prst="rect">
            <a:avLst/>
          </a:prstGeom>
        </p:spPr>
      </p:pic>
      <p:sp>
        <p:nvSpPr>
          <p:cNvPr id="3" name="TextBox 2">
            <a:extLst>
              <a:ext uri="{FF2B5EF4-FFF2-40B4-BE49-F238E27FC236}">
                <a16:creationId xmlns:a16="http://schemas.microsoft.com/office/drawing/2014/main" id="{5F0C8FFE-F05E-2166-158F-709EBAC0931C}"/>
              </a:ext>
            </a:extLst>
          </p:cNvPr>
          <p:cNvSpPr txBox="1"/>
          <p:nvPr/>
        </p:nvSpPr>
        <p:spPr>
          <a:xfrm>
            <a:off x="304800" y="2259106"/>
            <a:ext cx="363070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200" b="1" cap="all">
                <a:solidFill>
                  <a:srgbClr val="FFFFFF"/>
                </a:solidFill>
                <a:latin typeface="Calibri"/>
                <a:cs typeface="Calibri"/>
              </a:rPr>
              <a:t>MUSICAL ABILITY –SINGING OR PLAYING AN INSTRUMENT.</a:t>
            </a:r>
            <a:endParaRPr lang="en-US">
              <a:latin typeface="Calibri"/>
              <a:cs typeface="Calibri"/>
            </a:endParaRPr>
          </a:p>
        </p:txBody>
      </p:sp>
    </p:spTree>
    <p:extLst>
      <p:ext uri="{BB962C8B-B14F-4D97-AF65-F5344CB8AC3E}">
        <p14:creationId xmlns:p14="http://schemas.microsoft.com/office/powerpoint/2010/main" val="45968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ACE9E2ED-2BB1-46AE-A037-86EC1BF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6FD7E3-7E74-689A-6EFE-89C944C31E42}"/>
              </a:ext>
            </a:extLst>
          </p:cNvPr>
          <p:cNvSpPr>
            <a:spLocks noGrp="1"/>
          </p:cNvSpPr>
          <p:nvPr>
            <p:ph type="title"/>
          </p:nvPr>
        </p:nvSpPr>
        <p:spPr>
          <a:xfrm>
            <a:off x="886779" y="896856"/>
            <a:ext cx="5104632" cy="2947210"/>
          </a:xfrm>
        </p:spPr>
        <p:txBody>
          <a:bodyPr vert="horz" lIns="0" tIns="0" rIns="0" bIns="0" rtlCol="0" anchor="t">
            <a:normAutofit fontScale="90000"/>
          </a:bodyPr>
          <a:lstStyle/>
          <a:p>
            <a:r>
              <a:rPr lang="en-US" sz="4000" spc="750">
                <a:latin typeface="Calibri"/>
                <a:cs typeface="Calibri"/>
              </a:rPr>
              <a:t>Stand up if you have this ability:</a:t>
            </a:r>
            <a:br>
              <a:rPr lang="en-US" sz="4000" spc="750">
                <a:latin typeface="Calibri"/>
                <a:cs typeface="Calibri"/>
              </a:rPr>
            </a:br>
            <a:br>
              <a:rPr lang="en-US" sz="4000" spc="750">
                <a:latin typeface="Calibri"/>
                <a:cs typeface="Calibri"/>
              </a:rPr>
            </a:br>
            <a:br>
              <a:rPr lang="en-US" sz="4000" spc="750">
                <a:latin typeface="Calibri"/>
                <a:cs typeface="Calibri"/>
              </a:rPr>
            </a:br>
            <a:br>
              <a:rPr lang="en-US" sz="4000" spc="750">
                <a:latin typeface="Calibri"/>
                <a:cs typeface="Calibri"/>
              </a:rPr>
            </a:br>
            <a:endParaRPr lang="en-US" sz="4000" spc="750">
              <a:latin typeface="Calibri"/>
              <a:cs typeface="Calibri"/>
            </a:endParaRPr>
          </a:p>
        </p:txBody>
      </p:sp>
      <p:sp>
        <p:nvSpPr>
          <p:cNvPr id="17" name="Rectangle 1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7" y="-3"/>
            <a:ext cx="3611463" cy="6858000"/>
          </a:xfrm>
          <a:prstGeom prst="rect">
            <a:avLst/>
          </a:prstGeom>
          <a:gradFill>
            <a:gsLst>
              <a:gs pos="0">
                <a:schemeClr val="accent5">
                  <a:alpha val="77000"/>
                </a:schemeClr>
              </a:gs>
              <a:gs pos="100000">
                <a:schemeClr val="tx2">
                  <a:lumMod val="50000"/>
                  <a:lumOff val="50000"/>
                  <a:alpha val="5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2000">
                <a:schemeClr val="accent2">
                  <a:alpha val="69000"/>
                </a:schemeClr>
              </a:gs>
              <a:gs pos="99000">
                <a:schemeClr val="accent4">
                  <a:alpha val="74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26853" y="-345671"/>
            <a:ext cx="3429002" cy="4120348"/>
          </a:xfrm>
          <a:prstGeom prst="rect">
            <a:avLst/>
          </a:prstGeom>
          <a:gradFill>
            <a:gsLst>
              <a:gs pos="0">
                <a:schemeClr val="accent5">
                  <a:alpha val="26000"/>
                </a:schemeClr>
              </a:gs>
              <a:gs pos="49000">
                <a:schemeClr val="tx2">
                  <a:lumMod val="75000"/>
                  <a:lumOff val="25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running on a road&#10;&#10;Description automatically generated">
            <a:extLst>
              <a:ext uri="{FF2B5EF4-FFF2-40B4-BE49-F238E27FC236}">
                <a16:creationId xmlns:a16="http://schemas.microsoft.com/office/drawing/2014/main" id="{8597DFFC-84B9-2DE8-01E1-25086FF17A32}"/>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25000" r="1" b="1"/>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6" name="TextBox 5">
            <a:extLst>
              <a:ext uri="{FF2B5EF4-FFF2-40B4-BE49-F238E27FC236}">
                <a16:creationId xmlns:a16="http://schemas.microsoft.com/office/drawing/2014/main" id="{DD78E4C7-8BD6-F9C3-04B4-AD4C2DF0F398}"/>
              </a:ext>
            </a:extLst>
          </p:cNvPr>
          <p:cNvSpPr txBox="1"/>
          <p:nvPr/>
        </p:nvSpPr>
        <p:spPr>
          <a:xfrm>
            <a:off x="9615654" y="6657945"/>
            <a:ext cx="257634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32802109@N04/686260373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3" name="TextBox 2">
            <a:extLst>
              <a:ext uri="{FF2B5EF4-FFF2-40B4-BE49-F238E27FC236}">
                <a16:creationId xmlns:a16="http://schemas.microsoft.com/office/drawing/2014/main" id="{1EAEABFF-3953-4D82-233C-BFB91A687C09}"/>
              </a:ext>
            </a:extLst>
          </p:cNvPr>
          <p:cNvSpPr txBox="1"/>
          <p:nvPr/>
        </p:nvSpPr>
        <p:spPr>
          <a:xfrm>
            <a:off x="887506" y="3200400"/>
            <a:ext cx="52084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600" b="1" cap="all">
                <a:latin typeface="Calibri"/>
                <a:cs typeface="Calibri"/>
              </a:rPr>
              <a:t>Running fast.</a:t>
            </a:r>
            <a:endParaRPr lang="en-US">
              <a:latin typeface="Calibri"/>
              <a:cs typeface="Calibri"/>
            </a:endParaRPr>
          </a:p>
        </p:txBody>
      </p:sp>
    </p:spTree>
    <p:extLst>
      <p:ext uri="{BB962C8B-B14F-4D97-AF65-F5344CB8AC3E}">
        <p14:creationId xmlns:p14="http://schemas.microsoft.com/office/powerpoint/2010/main" val="2973917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4F7E-FB7A-7787-FC31-E39D5E46A7C1}"/>
              </a:ext>
            </a:extLst>
          </p:cNvPr>
          <p:cNvSpPr>
            <a:spLocks noGrp="1"/>
          </p:cNvSpPr>
          <p:nvPr>
            <p:ph type="title"/>
          </p:nvPr>
        </p:nvSpPr>
        <p:spPr>
          <a:xfrm>
            <a:off x="-2083177" y="-658568"/>
            <a:ext cx="10650279" cy="2150719"/>
          </a:xfrm>
          <a:noFill/>
        </p:spPr>
        <p:txBody>
          <a:bodyPr vert="horz" lIns="91440" tIns="45720" rIns="91440" bIns="45720" rtlCol="0" anchor="ctr">
            <a:normAutofit/>
          </a:bodyPr>
          <a:lstStyle/>
          <a:p>
            <a:pPr algn="ctr"/>
            <a:r>
              <a:rPr lang="en-US" sz="3600" b="1" kern="1200">
                <a:solidFill>
                  <a:srgbClr val="080808"/>
                </a:solidFill>
                <a:latin typeface="Calibri"/>
                <a:cs typeface="Calibri"/>
              </a:rPr>
              <a:t>What is VA Wizard?</a:t>
            </a:r>
            <a:endParaRPr lang="en-US" sz="1800" b="1" kern="1200">
              <a:solidFill>
                <a:srgbClr val="080808"/>
              </a:solidFill>
              <a:latin typeface="Calibri"/>
              <a:cs typeface="Calibri"/>
            </a:endParaRPr>
          </a:p>
        </p:txBody>
      </p:sp>
      <p:pic>
        <p:nvPicPr>
          <p:cNvPr id="6" name="Online Media 5" title="Welcome Students to VA Wizard 1.24.mp4">
            <a:hlinkClick r:id="" action="ppaction://media"/>
            <a:extLst>
              <a:ext uri="{FF2B5EF4-FFF2-40B4-BE49-F238E27FC236}">
                <a16:creationId xmlns:a16="http://schemas.microsoft.com/office/drawing/2014/main" id="{E29E1D19-2C42-4E0E-AE87-178D8BB028EF}"/>
              </a:ext>
            </a:extLst>
          </p:cNvPr>
          <p:cNvPicPr>
            <a:picLocks noGrp="1" noRot="1" noChangeAspect="1"/>
          </p:cNvPicPr>
          <p:nvPr>
            <p:ph idx="1"/>
            <a:videoFile r:link="rId1"/>
          </p:nvPr>
        </p:nvPicPr>
        <p:blipFill>
          <a:blip r:embed="rId4"/>
          <a:stretch>
            <a:fillRect/>
          </a:stretch>
        </p:blipFill>
        <p:spPr>
          <a:xfrm>
            <a:off x="818479" y="773691"/>
            <a:ext cx="10275786" cy="5926570"/>
          </a:xfrm>
        </p:spPr>
      </p:pic>
      <p:sp>
        <p:nvSpPr>
          <p:cNvPr id="7" name="TextBox 6">
            <a:extLst>
              <a:ext uri="{FF2B5EF4-FFF2-40B4-BE49-F238E27FC236}">
                <a16:creationId xmlns:a16="http://schemas.microsoft.com/office/drawing/2014/main" id="{394BF1A7-BFA0-3C14-3818-CBC6623B6F9C}"/>
              </a:ext>
            </a:extLst>
          </p:cNvPr>
          <p:cNvSpPr txBox="1"/>
          <p:nvPr/>
        </p:nvSpPr>
        <p:spPr>
          <a:xfrm>
            <a:off x="6890327" y="314036"/>
            <a:ext cx="49275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Optional 7 min video while students get logged in</a:t>
            </a:r>
          </a:p>
        </p:txBody>
      </p:sp>
    </p:spTree>
    <p:extLst>
      <p:ext uri="{BB962C8B-B14F-4D97-AF65-F5344CB8AC3E}">
        <p14:creationId xmlns:p14="http://schemas.microsoft.com/office/powerpoint/2010/main" val="1947787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5A0BF-624E-B27C-44BA-6378258F7C2A}"/>
              </a:ext>
            </a:extLst>
          </p:cNvPr>
          <p:cNvSpPr>
            <a:spLocks noGrp="1"/>
          </p:cNvSpPr>
          <p:nvPr>
            <p:ph type="title"/>
          </p:nvPr>
        </p:nvSpPr>
        <p:spPr>
          <a:xfrm>
            <a:off x="8643193" y="457201"/>
            <a:ext cx="3091607" cy="1727643"/>
          </a:xfrm>
        </p:spPr>
        <p:txBody>
          <a:bodyPr vert="horz" lIns="0" tIns="0" rIns="0" bIns="0" rtlCol="0" anchor="b">
            <a:normAutofit/>
          </a:bodyPr>
          <a:lstStyle/>
          <a:p>
            <a:r>
              <a:rPr lang="en-US" sz="2800" spc="750">
                <a:latin typeface="Calibri"/>
                <a:cs typeface="Calibri"/>
              </a:rPr>
              <a:t>Stand up if you have this ability </a:t>
            </a:r>
          </a:p>
        </p:txBody>
      </p:sp>
      <p:pic>
        <p:nvPicPr>
          <p:cNvPr id="5" name="Content Placeholder 4" descr="Two boys creating robot model">
            <a:extLst>
              <a:ext uri="{FF2B5EF4-FFF2-40B4-BE49-F238E27FC236}">
                <a16:creationId xmlns:a16="http://schemas.microsoft.com/office/drawing/2014/main" id="{4717C25D-87D6-6AFD-D409-E284BDFFA0C5}"/>
              </a:ext>
            </a:extLst>
          </p:cNvPr>
          <p:cNvPicPr>
            <a:picLocks noChangeAspect="1"/>
          </p:cNvPicPr>
          <p:nvPr/>
        </p:nvPicPr>
        <p:blipFill rotWithShape="1">
          <a:blip r:embed="rId2"/>
          <a:srcRect l="1054" r="14416" b="-1"/>
          <a:stretch/>
        </p:blipFill>
        <p:spPr>
          <a:xfrm>
            <a:off x="20" y="431"/>
            <a:ext cx="8115280" cy="6408311"/>
          </a:xfrm>
          <a:prstGeom prst="rect">
            <a:avLst/>
          </a:prstGeom>
        </p:spPr>
      </p:pic>
      <p:sp>
        <p:nvSpPr>
          <p:cNvPr id="11" name="Content Placeholder 10">
            <a:extLst>
              <a:ext uri="{FF2B5EF4-FFF2-40B4-BE49-F238E27FC236}">
                <a16:creationId xmlns:a16="http://schemas.microsoft.com/office/drawing/2014/main" id="{AB0E9C75-D49E-582D-FBE1-6E7F94190B1C}"/>
              </a:ext>
            </a:extLst>
          </p:cNvPr>
          <p:cNvSpPr>
            <a:spLocks noGrp="1"/>
          </p:cNvSpPr>
          <p:nvPr>
            <p:ph idx="1"/>
          </p:nvPr>
        </p:nvSpPr>
        <p:spPr>
          <a:xfrm>
            <a:off x="8643193" y="2530549"/>
            <a:ext cx="2942813" cy="3428124"/>
          </a:xfrm>
        </p:spPr>
        <p:txBody>
          <a:bodyPr vert="horz" lIns="0" tIns="0" rIns="0" bIns="0" rtlCol="0" anchor="t">
            <a:normAutofit/>
          </a:bodyPr>
          <a:lstStyle/>
          <a:p>
            <a:r>
              <a:rPr lang="en-US" sz="1400" b="1" cap="all" spc="600">
                <a:latin typeface="Calibri"/>
                <a:cs typeface="Calibri"/>
              </a:rPr>
              <a:t>Working well with your hands – creating or building things.</a:t>
            </a:r>
            <a:endParaRPr lang="en-US">
              <a:latin typeface="Calibri"/>
              <a:cs typeface="Calibri"/>
            </a:endParaRPr>
          </a:p>
        </p:txBody>
      </p:sp>
      <p:sp>
        <p:nvSpPr>
          <p:cNvPr id="35" name="Rectangle 3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4A2086D-A81F-48A2-9CB9-51F15EA5C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5A6AEE4-B4D1-4DB4-BBBA-E1E216C0A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8"/>
            <a:ext cx="12192001" cy="2386759"/>
          </a:xfrm>
          <a:prstGeom prst="rect">
            <a:avLst/>
          </a:prstGeom>
          <a:gradFill>
            <a:gsLst>
              <a:gs pos="10000">
                <a:schemeClr val="accent5">
                  <a:alpha val="86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descr="A person running on a road&#10;&#10;Description automatically generated">
            <a:extLst>
              <a:ext uri="{FF2B5EF4-FFF2-40B4-BE49-F238E27FC236}">
                <a16:creationId xmlns:a16="http://schemas.microsoft.com/office/drawing/2014/main" id="{E378C9A6-F7E6-9DB4-708B-CEC1C7AF60A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4999" r="3" b="3"/>
          <a:stretch/>
        </p:blipFill>
        <p:spPr>
          <a:xfrm>
            <a:off x="1033805" y="181973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30" name="Rectangle 29">
            <a:extLst>
              <a:ext uri="{FF2B5EF4-FFF2-40B4-BE49-F238E27FC236}">
                <a16:creationId xmlns:a16="http://schemas.microsoft.com/office/drawing/2014/main" id="{09872824-132D-4FD3-B66A-D070EFD0A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17660" y="8011"/>
            <a:ext cx="7374340" cy="2378309"/>
          </a:xfrm>
          <a:prstGeom prst="rect">
            <a:avLst/>
          </a:prstGeom>
          <a:gradFill>
            <a:gsLst>
              <a:gs pos="0">
                <a:schemeClr val="accent5">
                  <a:alpha val="0"/>
                </a:schemeClr>
              </a:gs>
              <a:gs pos="100000">
                <a:schemeClr val="accent2"/>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0A917E-1EF9-EA1D-FD17-AB593661CE37}"/>
              </a:ext>
            </a:extLst>
          </p:cNvPr>
          <p:cNvSpPr>
            <a:spLocks noGrp="1"/>
          </p:cNvSpPr>
          <p:nvPr>
            <p:ph type="title"/>
          </p:nvPr>
        </p:nvSpPr>
        <p:spPr>
          <a:xfrm>
            <a:off x="1371600" y="580030"/>
            <a:ext cx="10240903" cy="1009934"/>
          </a:xfrm>
        </p:spPr>
        <p:txBody>
          <a:bodyPr anchor="ctr">
            <a:normAutofit/>
          </a:bodyPr>
          <a:lstStyle/>
          <a:p>
            <a:pPr>
              <a:lnSpc>
                <a:spcPct val="90000"/>
              </a:lnSpc>
            </a:pPr>
            <a:r>
              <a:rPr lang="en-US">
                <a:solidFill>
                  <a:schemeClr val="bg1"/>
                </a:solidFill>
                <a:latin typeface="Calibri"/>
                <a:cs typeface="Calibri"/>
              </a:rPr>
              <a:t>How might our abilities impact our career choices</a:t>
            </a:r>
          </a:p>
        </p:txBody>
      </p:sp>
      <p:pic>
        <p:nvPicPr>
          <p:cNvPr id="11" name="Content Placeholder 4" descr="Two boys creating robot model">
            <a:extLst>
              <a:ext uri="{FF2B5EF4-FFF2-40B4-BE49-F238E27FC236}">
                <a16:creationId xmlns:a16="http://schemas.microsoft.com/office/drawing/2014/main" id="{371547AE-6D1C-394D-E48F-FA097EECBE6E}"/>
              </a:ext>
            </a:extLst>
          </p:cNvPr>
          <p:cNvPicPr>
            <a:picLocks noChangeAspect="1"/>
          </p:cNvPicPr>
          <p:nvPr/>
        </p:nvPicPr>
        <p:blipFill rotWithShape="1">
          <a:blip r:embed="rId5"/>
          <a:srcRect l="9944" r="23303" b="-4"/>
          <a:stretch/>
        </p:blipFill>
        <p:spPr>
          <a:xfrm>
            <a:off x="3661558" y="181973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5" name="Content Placeholder 4" descr="DJ performing on rooftop">
            <a:extLst>
              <a:ext uri="{FF2B5EF4-FFF2-40B4-BE49-F238E27FC236}">
                <a16:creationId xmlns:a16="http://schemas.microsoft.com/office/drawing/2014/main" id="{A589649D-A8FE-3B90-E67E-7B284B031AA8}"/>
              </a:ext>
            </a:extLst>
          </p:cNvPr>
          <p:cNvPicPr>
            <a:picLocks noChangeAspect="1"/>
          </p:cNvPicPr>
          <p:nvPr/>
        </p:nvPicPr>
        <p:blipFill rotWithShape="1">
          <a:blip r:embed="rId6"/>
          <a:srcRect l="25608" r="7640" b="-4"/>
          <a:stretch/>
        </p:blipFill>
        <p:spPr>
          <a:xfrm>
            <a:off x="6278103" y="181973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9" name="Picture 18" descr="Student and teacher high-fiving in class">
            <a:extLst>
              <a:ext uri="{FF2B5EF4-FFF2-40B4-BE49-F238E27FC236}">
                <a16:creationId xmlns:a16="http://schemas.microsoft.com/office/drawing/2014/main" id="{A9B1D88C-63E8-E5F9-8696-C83EE4BBAC0A}"/>
              </a:ext>
            </a:extLst>
          </p:cNvPr>
          <p:cNvPicPr>
            <a:picLocks noChangeAspect="1"/>
          </p:cNvPicPr>
          <p:nvPr/>
        </p:nvPicPr>
        <p:blipFill rotWithShape="1">
          <a:blip r:embed="rId7"/>
          <a:srcRect l="22375" r="10873" b="-4"/>
          <a:stretch/>
        </p:blipFill>
        <p:spPr>
          <a:xfrm>
            <a:off x="8894648" y="181973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20" name="Content Placeholder 19" descr="Boy and girl studying with laptop">
            <a:extLst>
              <a:ext uri="{FF2B5EF4-FFF2-40B4-BE49-F238E27FC236}">
                <a16:creationId xmlns:a16="http://schemas.microsoft.com/office/drawing/2014/main" id="{094A8BF3-259E-43AA-FCA6-4D1974ACD4E4}"/>
              </a:ext>
            </a:extLst>
          </p:cNvPr>
          <p:cNvPicPr>
            <a:picLocks noGrp="1" noChangeAspect="1"/>
          </p:cNvPicPr>
          <p:nvPr>
            <p:ph idx="1"/>
          </p:nvPr>
        </p:nvPicPr>
        <p:blipFill>
          <a:blip r:embed="rId8"/>
          <a:stretch>
            <a:fillRect/>
          </a:stretch>
        </p:blipFill>
        <p:spPr>
          <a:xfrm>
            <a:off x="4998995" y="4379914"/>
            <a:ext cx="2975300" cy="2602182"/>
          </a:xfrm>
          <a:prstGeom prst="ellipse">
            <a:avLst/>
          </a:prstGeom>
          <a:ln>
            <a:noFill/>
          </a:ln>
          <a:effectLst>
            <a:softEdge rad="112500"/>
          </a:effectLst>
        </p:spPr>
      </p:pic>
      <p:sp>
        <p:nvSpPr>
          <p:cNvPr id="8" name="TextBox 7">
            <a:extLst>
              <a:ext uri="{FF2B5EF4-FFF2-40B4-BE49-F238E27FC236}">
                <a16:creationId xmlns:a16="http://schemas.microsoft.com/office/drawing/2014/main" id="{3203AB47-2D7A-D77E-98BC-8DEAEA58FCAA}"/>
              </a:ext>
            </a:extLst>
          </p:cNvPr>
          <p:cNvSpPr txBox="1"/>
          <p:nvPr/>
        </p:nvSpPr>
        <p:spPr>
          <a:xfrm>
            <a:off x="9615653" y="6657945"/>
            <a:ext cx="257634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32802109@N04/686260373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21" name="TextBox 20">
            <a:extLst>
              <a:ext uri="{FF2B5EF4-FFF2-40B4-BE49-F238E27FC236}">
                <a16:creationId xmlns:a16="http://schemas.microsoft.com/office/drawing/2014/main" id="{7E4C2688-7BD4-CC31-71F5-85136FA8FD59}"/>
              </a:ext>
            </a:extLst>
          </p:cNvPr>
          <p:cNvSpPr txBox="1"/>
          <p:nvPr/>
        </p:nvSpPr>
        <p:spPr>
          <a:xfrm>
            <a:off x="1061012" y="4147594"/>
            <a:ext cx="24798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cs typeface="Calibri"/>
              </a:rPr>
              <a:t>Running Fast</a:t>
            </a:r>
          </a:p>
        </p:txBody>
      </p:sp>
      <p:sp>
        <p:nvSpPr>
          <p:cNvPr id="22" name="TextBox 21">
            <a:extLst>
              <a:ext uri="{FF2B5EF4-FFF2-40B4-BE49-F238E27FC236}">
                <a16:creationId xmlns:a16="http://schemas.microsoft.com/office/drawing/2014/main" id="{3E9B7053-3B3C-F34F-63D3-EE7BDE7264FC}"/>
              </a:ext>
            </a:extLst>
          </p:cNvPr>
          <p:cNvSpPr txBox="1"/>
          <p:nvPr/>
        </p:nvSpPr>
        <p:spPr>
          <a:xfrm>
            <a:off x="3424176" y="4051138"/>
            <a:ext cx="306252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Calibri"/>
                <a:cs typeface="Calibri"/>
              </a:rPr>
              <a:t>Working with Your Hands</a:t>
            </a:r>
          </a:p>
        </p:txBody>
      </p:sp>
      <p:sp>
        <p:nvSpPr>
          <p:cNvPr id="24" name="TextBox 23">
            <a:extLst>
              <a:ext uri="{FF2B5EF4-FFF2-40B4-BE49-F238E27FC236}">
                <a16:creationId xmlns:a16="http://schemas.microsoft.com/office/drawing/2014/main" id="{DAF1CDB3-7660-7B10-13A2-BBC459E6776D}"/>
              </a:ext>
            </a:extLst>
          </p:cNvPr>
          <p:cNvSpPr txBox="1"/>
          <p:nvPr/>
        </p:nvSpPr>
        <p:spPr>
          <a:xfrm>
            <a:off x="6849035" y="4149751"/>
            <a:ext cx="24798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cs typeface="Calibri"/>
              </a:rPr>
              <a:t>Musical</a:t>
            </a:r>
          </a:p>
        </p:txBody>
      </p:sp>
      <p:sp>
        <p:nvSpPr>
          <p:cNvPr id="25" name="TextBox 24">
            <a:extLst>
              <a:ext uri="{FF2B5EF4-FFF2-40B4-BE49-F238E27FC236}">
                <a16:creationId xmlns:a16="http://schemas.microsoft.com/office/drawing/2014/main" id="{B02FA605-A53A-5C5E-FF50-2E2C0E477051}"/>
              </a:ext>
            </a:extLst>
          </p:cNvPr>
          <p:cNvSpPr txBox="1"/>
          <p:nvPr/>
        </p:nvSpPr>
        <p:spPr>
          <a:xfrm>
            <a:off x="9095771" y="4147593"/>
            <a:ext cx="24798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cs typeface="Calibri"/>
              </a:rPr>
              <a:t>Leadership</a:t>
            </a:r>
          </a:p>
        </p:txBody>
      </p:sp>
      <p:sp>
        <p:nvSpPr>
          <p:cNvPr id="27" name="TextBox 26">
            <a:extLst>
              <a:ext uri="{FF2B5EF4-FFF2-40B4-BE49-F238E27FC236}">
                <a16:creationId xmlns:a16="http://schemas.microsoft.com/office/drawing/2014/main" id="{646AD077-576D-5297-5EE1-8A0ED0725179}"/>
              </a:ext>
            </a:extLst>
          </p:cNvPr>
          <p:cNvSpPr txBox="1"/>
          <p:nvPr/>
        </p:nvSpPr>
        <p:spPr>
          <a:xfrm>
            <a:off x="2835797" y="6192455"/>
            <a:ext cx="29965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cs typeface="Calibri"/>
              </a:rPr>
              <a:t>Communication</a:t>
            </a:r>
          </a:p>
        </p:txBody>
      </p:sp>
    </p:spTree>
    <p:extLst>
      <p:ext uri="{BB962C8B-B14F-4D97-AF65-F5344CB8AC3E}">
        <p14:creationId xmlns:p14="http://schemas.microsoft.com/office/powerpoint/2010/main" val="2023988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F82025A0-5D1F-4054-8273-6A919D75D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6244B84-452A-4BE8-BEA4-A7CCA098C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793"/>
            <a:ext cx="12193492" cy="6869793"/>
          </a:xfrm>
          <a:prstGeom prst="rect">
            <a:avLst/>
          </a:prstGeom>
          <a:gradFill>
            <a:gsLst>
              <a:gs pos="0">
                <a:schemeClr val="accent5">
                  <a:alpha val="83000"/>
                </a:schemeClr>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220EA9-AB07-4E8F-9E57-B281453FF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14750" y="-1068668"/>
            <a:ext cx="6439521" cy="8517963"/>
          </a:xfrm>
          <a:prstGeom prst="rect">
            <a:avLst/>
          </a:prstGeom>
          <a:gradFill>
            <a:gsLst>
              <a:gs pos="51000">
                <a:schemeClr val="accent2">
                  <a:lumMod val="60000"/>
                  <a:lumOff val="40000"/>
                  <a:alpha val="33000"/>
                </a:schemeClr>
              </a:gs>
              <a:gs pos="10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C44646F-1A59-47A2-AD5D-54DCAECD5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1102" y="-2661103"/>
            <a:ext cx="6869793" cy="12191998"/>
          </a:xfrm>
          <a:prstGeom prst="rect">
            <a:avLst/>
          </a:prstGeom>
          <a:gradFill>
            <a:gsLst>
              <a:gs pos="6000">
                <a:schemeClr val="accent2">
                  <a:alpha val="45000"/>
                </a:schemeClr>
              </a:gs>
              <a:gs pos="74000">
                <a:schemeClr val="accent4">
                  <a:alpha val="2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7544BED-FB42-4737-9370-482C3CE0D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49752" y="-3761546"/>
            <a:ext cx="4692495" cy="12192001"/>
          </a:xfrm>
          <a:prstGeom prst="rect">
            <a:avLst/>
          </a:prstGeom>
          <a:gradFill>
            <a:gsLst>
              <a:gs pos="0">
                <a:schemeClr val="accent4">
                  <a:alpha val="0"/>
                </a:schemeClr>
              </a:gs>
              <a:gs pos="99000">
                <a:schemeClr val="accent5">
                  <a:alpha val="32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2EB6C-4AB7-4209-9B5C-D1ADA9E5FDA0}"/>
              </a:ext>
            </a:extLst>
          </p:cNvPr>
          <p:cNvSpPr>
            <a:spLocks noGrp="1"/>
          </p:cNvSpPr>
          <p:nvPr>
            <p:ph type="title"/>
          </p:nvPr>
        </p:nvSpPr>
        <p:spPr>
          <a:xfrm>
            <a:off x="940820" y="696199"/>
            <a:ext cx="10353774" cy="950759"/>
          </a:xfrm>
        </p:spPr>
        <p:txBody>
          <a:bodyPr vert="horz" lIns="0" tIns="0" rIns="0" bIns="0" rtlCol="0" anchor="ctr">
            <a:normAutofit/>
          </a:bodyPr>
          <a:lstStyle/>
          <a:p>
            <a:pPr algn="ctr"/>
            <a:r>
              <a:rPr lang="en-US" sz="3200" spc="750">
                <a:solidFill>
                  <a:schemeClr val="bg1"/>
                </a:solidFill>
                <a:latin typeface="Calibri"/>
                <a:cs typeface="Calibri"/>
              </a:rPr>
              <a:t>Career Cluster Videos </a:t>
            </a:r>
          </a:p>
        </p:txBody>
      </p:sp>
      <p:pic>
        <p:nvPicPr>
          <p:cNvPr id="3" name="Picture 4" descr="A screenshot of a video&#10;&#10;Description automatically generated">
            <a:extLst>
              <a:ext uri="{FF2B5EF4-FFF2-40B4-BE49-F238E27FC236}">
                <a16:creationId xmlns:a16="http://schemas.microsoft.com/office/drawing/2014/main" id="{0FBC853B-AF3A-40A1-9A99-14AD460DFA20}"/>
              </a:ext>
            </a:extLst>
          </p:cNvPr>
          <p:cNvPicPr>
            <a:picLocks noChangeAspect="1"/>
          </p:cNvPicPr>
          <p:nvPr/>
        </p:nvPicPr>
        <p:blipFill>
          <a:blip r:embed="rId3"/>
          <a:stretch>
            <a:fillRect/>
          </a:stretch>
        </p:blipFill>
        <p:spPr>
          <a:xfrm>
            <a:off x="2286700" y="1952445"/>
            <a:ext cx="3663955" cy="4432069"/>
          </a:xfrm>
          <a:prstGeom prst="rect">
            <a:avLst/>
          </a:prstGeom>
        </p:spPr>
      </p:pic>
      <p:pic>
        <p:nvPicPr>
          <p:cNvPr id="4" name="Picture 3" descr="A screenshot of a video&#10;&#10;Description automatically generated">
            <a:extLst>
              <a:ext uri="{FF2B5EF4-FFF2-40B4-BE49-F238E27FC236}">
                <a16:creationId xmlns:a16="http://schemas.microsoft.com/office/drawing/2014/main" id="{0403F148-878D-3DE4-8E8B-A7431587FCBC}"/>
              </a:ext>
            </a:extLst>
          </p:cNvPr>
          <p:cNvPicPr>
            <a:picLocks noChangeAspect="1"/>
          </p:cNvPicPr>
          <p:nvPr/>
        </p:nvPicPr>
        <p:blipFill>
          <a:blip r:embed="rId4"/>
          <a:stretch>
            <a:fillRect/>
          </a:stretch>
        </p:blipFill>
        <p:spPr>
          <a:xfrm>
            <a:off x="6277303" y="1958686"/>
            <a:ext cx="3412356" cy="4439689"/>
          </a:xfrm>
          <a:prstGeom prst="rect">
            <a:avLst/>
          </a:prstGeom>
        </p:spPr>
      </p:pic>
      <p:pic>
        <p:nvPicPr>
          <p:cNvPr id="6" name="Picture 5" descr="A white background with blue text&#10;&#10;Description automatically generated">
            <a:extLst>
              <a:ext uri="{FF2B5EF4-FFF2-40B4-BE49-F238E27FC236}">
                <a16:creationId xmlns:a16="http://schemas.microsoft.com/office/drawing/2014/main" id="{FB02D746-B93C-7603-1882-AABBBBC3D32F}"/>
              </a:ext>
            </a:extLst>
          </p:cNvPr>
          <p:cNvPicPr>
            <a:picLocks noChangeAspect="1"/>
          </p:cNvPicPr>
          <p:nvPr/>
        </p:nvPicPr>
        <p:blipFill>
          <a:blip r:embed="rId5"/>
          <a:stretch>
            <a:fillRect/>
          </a:stretch>
        </p:blipFill>
        <p:spPr>
          <a:xfrm>
            <a:off x="3984787" y="5472435"/>
            <a:ext cx="4767072" cy="926774"/>
          </a:xfrm>
          <a:prstGeom prst="rect">
            <a:avLst/>
          </a:prstGeom>
        </p:spPr>
      </p:pic>
    </p:spTree>
    <p:extLst>
      <p:ext uri="{BB962C8B-B14F-4D97-AF65-F5344CB8AC3E}">
        <p14:creationId xmlns:p14="http://schemas.microsoft.com/office/powerpoint/2010/main" val="1893356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8CF1B1A9-81D7-475B-9773-FA69E2D6C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mpty speech bubbles">
            <a:extLst>
              <a:ext uri="{FF2B5EF4-FFF2-40B4-BE49-F238E27FC236}">
                <a16:creationId xmlns:a16="http://schemas.microsoft.com/office/drawing/2014/main" id="{F681F1A9-0022-AB8A-8BE6-2E929338A8E1}"/>
              </a:ext>
            </a:extLst>
          </p:cNvPr>
          <p:cNvPicPr>
            <a:picLocks noChangeAspect="1"/>
          </p:cNvPicPr>
          <p:nvPr/>
        </p:nvPicPr>
        <p:blipFill rotWithShape="1">
          <a:blip r:embed="rId3"/>
          <a:srcRect t="5516" b="10215"/>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825938E3-FCDD-4147-B4EC-232316751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8" y="-808"/>
            <a:ext cx="12188952" cy="3191317"/>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DEF136-63C2-4F7D-6053-5C1A11A035DF}"/>
              </a:ext>
            </a:extLst>
          </p:cNvPr>
          <p:cNvSpPr>
            <a:spLocks noGrp="1"/>
          </p:cNvSpPr>
          <p:nvPr>
            <p:ph type="title"/>
          </p:nvPr>
        </p:nvSpPr>
        <p:spPr>
          <a:xfrm>
            <a:off x="1524000" y="516834"/>
            <a:ext cx="9144000" cy="1304013"/>
          </a:xfrm>
        </p:spPr>
        <p:txBody>
          <a:bodyPr vert="horz" lIns="0" tIns="0" rIns="0" bIns="0" rtlCol="0" anchor="b">
            <a:normAutofit/>
          </a:bodyPr>
          <a:lstStyle/>
          <a:p>
            <a:pPr algn="ctr"/>
            <a:r>
              <a:rPr lang="en-US" sz="4000" spc="750">
                <a:solidFill>
                  <a:srgbClr val="FFFFFF"/>
                </a:solidFill>
                <a:latin typeface="Calibri"/>
                <a:cs typeface="Calibri"/>
              </a:rPr>
              <a:t>Let’s review!</a:t>
            </a:r>
            <a:br>
              <a:rPr lang="en-US" sz="4000" spc="750">
                <a:solidFill>
                  <a:srgbClr val="FFFFFF"/>
                </a:solidFill>
                <a:latin typeface="Calibri"/>
                <a:cs typeface="Calibri"/>
              </a:rPr>
            </a:br>
            <a:endParaRPr lang="en-US" sz="4000" spc="750">
              <a:solidFill>
                <a:srgbClr val="FFFFFF"/>
              </a:solidFill>
              <a:latin typeface="Calibri"/>
              <a:cs typeface="Calibri"/>
            </a:endParaRPr>
          </a:p>
        </p:txBody>
      </p:sp>
      <p:sp>
        <p:nvSpPr>
          <p:cNvPr id="17" name="Rectangle 16">
            <a:extLst>
              <a:ext uri="{FF2B5EF4-FFF2-40B4-BE49-F238E27FC236}">
                <a16:creationId xmlns:a16="http://schemas.microsoft.com/office/drawing/2014/main" id="{9AA75596-FA3D-4A75-A3CB-443E14CBF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372"/>
            <a:ext cx="12192000" cy="45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5FBB9B-488E-47BA-9CA3-8CC9C7D1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574FE0-C6E5-4148-8CC5-56169A790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72CDC6-9086-834B-32E9-AA40E02BBE49}"/>
              </a:ext>
            </a:extLst>
          </p:cNvPr>
          <p:cNvSpPr txBox="1"/>
          <p:nvPr/>
        </p:nvSpPr>
        <p:spPr>
          <a:xfrm>
            <a:off x="6289589" y="4235988"/>
            <a:ext cx="3929448" cy="523220"/>
          </a:xfrm>
          <a:prstGeom prst="rect">
            <a:avLst/>
          </a:prstGeom>
          <a:noFill/>
        </p:spPr>
        <p:txBody>
          <a:bodyPr wrap="square" rtlCol="0">
            <a:spAutoFit/>
          </a:bodyPr>
          <a:lstStyle/>
          <a:p>
            <a:r>
              <a:rPr lang="en-US" sz="2800">
                <a:latin typeface="Calibri"/>
                <a:cs typeface="Calibri"/>
              </a:rPr>
              <a:t>Skills</a:t>
            </a:r>
          </a:p>
        </p:txBody>
      </p:sp>
      <p:sp>
        <p:nvSpPr>
          <p:cNvPr id="6" name="TextBox 5">
            <a:extLst>
              <a:ext uri="{FF2B5EF4-FFF2-40B4-BE49-F238E27FC236}">
                <a16:creationId xmlns:a16="http://schemas.microsoft.com/office/drawing/2014/main" id="{3668EB10-4B21-5C63-8998-B98613A0273A}"/>
              </a:ext>
            </a:extLst>
          </p:cNvPr>
          <p:cNvSpPr txBox="1"/>
          <p:nvPr/>
        </p:nvSpPr>
        <p:spPr>
          <a:xfrm>
            <a:off x="5237812" y="2937758"/>
            <a:ext cx="1451423" cy="523220"/>
          </a:xfrm>
          <a:prstGeom prst="rect">
            <a:avLst/>
          </a:prstGeom>
          <a:noFill/>
        </p:spPr>
        <p:txBody>
          <a:bodyPr wrap="none" rtlCol="0">
            <a:spAutoFit/>
          </a:bodyPr>
          <a:lstStyle/>
          <a:p>
            <a:r>
              <a:rPr lang="en-US" sz="2800">
                <a:latin typeface="Calibri"/>
                <a:cs typeface="Calibri"/>
              </a:rPr>
              <a:t>Interests</a:t>
            </a:r>
          </a:p>
        </p:txBody>
      </p:sp>
      <p:sp>
        <p:nvSpPr>
          <p:cNvPr id="7" name="TextBox 6">
            <a:extLst>
              <a:ext uri="{FF2B5EF4-FFF2-40B4-BE49-F238E27FC236}">
                <a16:creationId xmlns:a16="http://schemas.microsoft.com/office/drawing/2014/main" id="{A91FF73D-E325-3522-51D0-ADE01528B422}"/>
              </a:ext>
            </a:extLst>
          </p:cNvPr>
          <p:cNvSpPr txBox="1"/>
          <p:nvPr/>
        </p:nvSpPr>
        <p:spPr>
          <a:xfrm>
            <a:off x="7957752" y="3200401"/>
            <a:ext cx="2150075" cy="523220"/>
          </a:xfrm>
          <a:prstGeom prst="rect">
            <a:avLst/>
          </a:prstGeom>
          <a:noFill/>
        </p:spPr>
        <p:txBody>
          <a:bodyPr wrap="square" rtlCol="0">
            <a:spAutoFit/>
          </a:bodyPr>
          <a:lstStyle/>
          <a:p>
            <a:r>
              <a:rPr lang="en-US" sz="2800">
                <a:latin typeface="Calibri"/>
                <a:cs typeface="Calibri"/>
              </a:rPr>
              <a:t>Abilities</a:t>
            </a:r>
          </a:p>
        </p:txBody>
      </p:sp>
    </p:spTree>
    <p:extLst>
      <p:ext uri="{BB962C8B-B14F-4D97-AF65-F5344CB8AC3E}">
        <p14:creationId xmlns:p14="http://schemas.microsoft.com/office/powerpoint/2010/main" val="326011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A65B-624B-4449-F4BC-C2B013B1D2D0}"/>
              </a:ext>
            </a:extLst>
          </p:cNvPr>
          <p:cNvSpPr>
            <a:spLocks noGrp="1"/>
          </p:cNvSpPr>
          <p:nvPr>
            <p:ph type="title"/>
          </p:nvPr>
        </p:nvSpPr>
        <p:spPr>
          <a:xfrm>
            <a:off x="914403" y="4996329"/>
            <a:ext cx="10943420" cy="1035982"/>
          </a:xfrm>
        </p:spPr>
        <p:txBody>
          <a:bodyPr anchor="t">
            <a:normAutofit/>
          </a:bodyPr>
          <a:lstStyle/>
          <a:p>
            <a:pPr algn="r"/>
            <a:r>
              <a:rPr lang="en-US">
                <a:latin typeface="Calibri"/>
                <a:cs typeface="Calibri"/>
              </a:rPr>
              <a:t>Learning Objectives </a:t>
            </a:r>
          </a:p>
        </p:txBody>
      </p:sp>
      <p:sp>
        <p:nvSpPr>
          <p:cNvPr id="3" name="Content Placeholder 2">
            <a:extLst>
              <a:ext uri="{FF2B5EF4-FFF2-40B4-BE49-F238E27FC236}">
                <a16:creationId xmlns:a16="http://schemas.microsoft.com/office/drawing/2014/main" id="{9E5ABD00-F4F0-2CA9-C37D-CCA515CE4E97}"/>
              </a:ext>
            </a:extLst>
          </p:cNvPr>
          <p:cNvSpPr>
            <a:spLocks noGrp="1"/>
          </p:cNvSpPr>
          <p:nvPr>
            <p:ph idx="1"/>
          </p:nvPr>
        </p:nvSpPr>
        <p:spPr>
          <a:xfrm>
            <a:off x="457200" y="457200"/>
            <a:ext cx="3274542" cy="4170642"/>
          </a:xfrm>
        </p:spPr>
        <p:txBody>
          <a:bodyPr anchor="b">
            <a:normAutofit/>
          </a:bodyPr>
          <a:lstStyle/>
          <a:p>
            <a:pPr marL="0" marR="0">
              <a:spcBef>
                <a:spcPts val="0"/>
              </a:spcBef>
              <a:spcAft>
                <a:spcPts val="0"/>
              </a:spcAft>
            </a:pPr>
            <a:r>
              <a:rPr lang="en-US">
                <a:effectLst/>
                <a:latin typeface="Calibri"/>
                <a:ea typeface="Calibri" panose="020F0502020204030204" pitchFamily="34" charset="0"/>
                <a:cs typeface="Times New Roman"/>
              </a:rPr>
              <a:t>Identify personal skills, interests and abilities</a:t>
            </a:r>
            <a:r>
              <a:rPr lang="en-US">
                <a:latin typeface="Calibri"/>
                <a:ea typeface="Calibri" panose="020F0502020204030204" pitchFamily="34" charset="0"/>
                <a:cs typeface="Times New Roman"/>
              </a:rPr>
              <a:t>.</a:t>
            </a:r>
            <a:endParaRPr lang="en-US">
              <a:effectLst/>
              <a:latin typeface="Calibri"/>
              <a:ea typeface="Frutiger-Roman"/>
              <a:cs typeface="Times New Roman"/>
            </a:endParaRPr>
          </a:p>
          <a:p>
            <a:pPr marL="0" marR="0">
              <a:spcBef>
                <a:spcPts val="0"/>
              </a:spcBef>
              <a:spcAft>
                <a:spcPts val="0"/>
              </a:spcAft>
            </a:pPr>
            <a:r>
              <a:rPr lang="en-US">
                <a:latin typeface="Calibri"/>
                <a:ea typeface="Calibri" panose="020F0502020204030204" pitchFamily="34" charset="0"/>
                <a:cs typeface="Times New Roman"/>
              </a:rPr>
              <a:t>Define</a:t>
            </a:r>
            <a:r>
              <a:rPr lang="en-US">
                <a:effectLst/>
                <a:latin typeface="Calibri"/>
                <a:ea typeface="Calibri" panose="020F0502020204030204" pitchFamily="34" charset="0"/>
                <a:cs typeface="Times New Roman"/>
              </a:rPr>
              <a:t> skills, interests and abilities and understand how these relate to careers</a:t>
            </a:r>
            <a:r>
              <a:rPr lang="en-US">
                <a:latin typeface="Calibri"/>
                <a:ea typeface="Calibri" panose="020F0502020204030204" pitchFamily="34" charset="0"/>
                <a:cs typeface="Times New Roman"/>
              </a:rPr>
              <a:t>.</a:t>
            </a:r>
            <a:endParaRPr lang="en-US">
              <a:effectLst/>
              <a:latin typeface="Calibri"/>
              <a:ea typeface="Frutiger-Roman"/>
              <a:cs typeface="Times New Roman"/>
            </a:endParaRPr>
          </a:p>
          <a:p>
            <a:endParaRPr lang="en-US" sz="1600">
              <a:latin typeface="Calibri"/>
              <a:cs typeface="Calibri"/>
            </a:endParaRPr>
          </a:p>
        </p:txBody>
      </p:sp>
      <p:pic>
        <p:nvPicPr>
          <p:cNvPr id="5" name="Picture 4" descr="White bulbs with a yellow one standing out">
            <a:extLst>
              <a:ext uri="{FF2B5EF4-FFF2-40B4-BE49-F238E27FC236}">
                <a16:creationId xmlns:a16="http://schemas.microsoft.com/office/drawing/2014/main" id="{9399996A-1BAF-57E6-DFAC-86FC10B41FC0}"/>
              </a:ext>
            </a:extLst>
          </p:cNvPr>
          <p:cNvPicPr>
            <a:picLocks noChangeAspect="1"/>
          </p:cNvPicPr>
          <p:nvPr/>
        </p:nvPicPr>
        <p:blipFill rotWithShape="1">
          <a:blip r:embed="rId2"/>
          <a:srcRect r="3" b="10647"/>
          <a:stretch/>
        </p:blipFill>
        <p:spPr>
          <a:xfrm>
            <a:off x="4038600" y="-431"/>
            <a:ext cx="7696201" cy="4590360"/>
          </a:xfrm>
          <a:prstGeom prst="rect">
            <a:avLst/>
          </a:prstGeom>
        </p:spPr>
      </p:pic>
    </p:spTree>
    <p:extLst>
      <p:ext uri="{BB962C8B-B14F-4D97-AF65-F5344CB8AC3E}">
        <p14:creationId xmlns:p14="http://schemas.microsoft.com/office/powerpoint/2010/main" val="1210525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ree Images : background, imagination, landscape, tree, brook ...">
            <a:extLst>
              <a:ext uri="{FF2B5EF4-FFF2-40B4-BE49-F238E27FC236}">
                <a16:creationId xmlns:a16="http://schemas.microsoft.com/office/drawing/2014/main" id="{769ECCF6-E1EF-B74E-E215-6DC01974350C}"/>
              </a:ext>
            </a:extLst>
          </p:cNvPr>
          <p:cNvPicPr>
            <a:picLocks noGrp="1" noChangeAspect="1"/>
          </p:cNvPicPr>
          <p:nvPr>
            <p:ph type="pic" idx="1"/>
          </p:nvPr>
        </p:nvPicPr>
        <p:blipFill rotWithShape="1">
          <a:blip r:embed="rId3">
            <a:alphaModFix amt="50000"/>
          </a:blip>
          <a:srcRect l="3556" r="3554" b="-1"/>
          <a:stretch/>
        </p:blipFill>
        <p:spPr>
          <a:xfrm>
            <a:off x="20" y="1"/>
            <a:ext cx="12191980" cy="6857999"/>
          </a:xfrm>
          <a:prstGeom prst="rect">
            <a:avLst/>
          </a:prstGeom>
        </p:spPr>
      </p:pic>
      <p:sp>
        <p:nvSpPr>
          <p:cNvPr id="2" name="Title 1">
            <a:extLst>
              <a:ext uri="{FF2B5EF4-FFF2-40B4-BE49-F238E27FC236}">
                <a16:creationId xmlns:a16="http://schemas.microsoft.com/office/drawing/2014/main" id="{01A0F2DD-E1AE-E598-7396-EC04DBF16D65}"/>
              </a:ext>
            </a:extLst>
          </p:cNvPr>
          <p:cNvSpPr>
            <a:spLocks noGrp="1"/>
          </p:cNvSpPr>
          <p:nvPr>
            <p:ph type="title"/>
          </p:nvPr>
        </p:nvSpPr>
        <p:spPr>
          <a:xfrm>
            <a:off x="-285501" y="216180"/>
            <a:ext cx="9144000" cy="1016685"/>
          </a:xfrm>
        </p:spPr>
        <p:txBody>
          <a:bodyPr vert="horz" lIns="91440" tIns="45720" rIns="91440" bIns="45720" rtlCol="0" anchor="b">
            <a:normAutofit/>
          </a:bodyPr>
          <a:lstStyle/>
          <a:p>
            <a:pPr algn="ctr"/>
            <a:r>
              <a:rPr lang="en-US" sz="4400">
                <a:solidFill>
                  <a:srgbClr val="FFFFFF"/>
                </a:solidFill>
                <a:latin typeface="Calibri"/>
                <a:cs typeface="Calibri"/>
              </a:rPr>
              <a:t>Log Into VA Wizard</a:t>
            </a:r>
          </a:p>
        </p:txBody>
      </p:sp>
      <p:pic>
        <p:nvPicPr>
          <p:cNvPr id="7" name="Picture 7" descr="Graphical user interface, application&#10;&#10;Description automatically generated">
            <a:extLst>
              <a:ext uri="{FF2B5EF4-FFF2-40B4-BE49-F238E27FC236}">
                <a16:creationId xmlns:a16="http://schemas.microsoft.com/office/drawing/2014/main" id="{D3B41D36-58A5-896D-41D4-0EE152920393}"/>
              </a:ext>
            </a:extLst>
          </p:cNvPr>
          <p:cNvPicPr>
            <a:picLocks noChangeAspect="1"/>
          </p:cNvPicPr>
          <p:nvPr/>
        </p:nvPicPr>
        <p:blipFill>
          <a:blip r:embed="rId4"/>
          <a:stretch>
            <a:fillRect/>
          </a:stretch>
        </p:blipFill>
        <p:spPr>
          <a:xfrm>
            <a:off x="337173" y="1278714"/>
            <a:ext cx="11463866" cy="5108825"/>
          </a:xfrm>
          <a:prstGeom prst="rect">
            <a:avLst/>
          </a:prstGeom>
        </p:spPr>
      </p:pic>
      <p:sp>
        <p:nvSpPr>
          <p:cNvPr id="3" name="TextBox 1">
            <a:extLst>
              <a:ext uri="{FF2B5EF4-FFF2-40B4-BE49-F238E27FC236}">
                <a16:creationId xmlns:a16="http://schemas.microsoft.com/office/drawing/2014/main" id="{4B652267-A72D-86B5-3F9F-DCA5CFFC3052}"/>
              </a:ext>
            </a:extLst>
          </p:cNvPr>
          <p:cNvSpPr txBox="1"/>
          <p:nvPr/>
        </p:nvSpPr>
        <p:spPr>
          <a:xfrm>
            <a:off x="7994542" y="503695"/>
            <a:ext cx="351294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Calibri"/>
                <a:cs typeface="Calibri"/>
              </a:rPr>
              <a:t>Use Chrome Internet Browser</a:t>
            </a:r>
          </a:p>
        </p:txBody>
      </p:sp>
      <p:pic>
        <p:nvPicPr>
          <p:cNvPr id="4" name="Picture 5" descr="A picture containing logo&#10;&#10;Description automatically generated">
            <a:extLst>
              <a:ext uri="{FF2B5EF4-FFF2-40B4-BE49-F238E27FC236}">
                <a16:creationId xmlns:a16="http://schemas.microsoft.com/office/drawing/2014/main" id="{CC3492CE-1F03-0A2D-5C08-A74DA53C1663}"/>
              </a:ext>
            </a:extLst>
          </p:cNvPr>
          <p:cNvPicPr>
            <a:picLocks noChangeAspect="1"/>
          </p:cNvPicPr>
          <p:nvPr/>
        </p:nvPicPr>
        <p:blipFill>
          <a:blip r:embed="rId5"/>
          <a:stretch>
            <a:fillRect/>
          </a:stretch>
        </p:blipFill>
        <p:spPr>
          <a:xfrm>
            <a:off x="11175408" y="955519"/>
            <a:ext cx="771525" cy="895350"/>
          </a:xfrm>
          <a:prstGeom prst="rect">
            <a:avLst/>
          </a:prstGeom>
        </p:spPr>
      </p:pic>
    </p:spTree>
    <p:extLst>
      <p:ext uri="{BB962C8B-B14F-4D97-AF65-F5344CB8AC3E}">
        <p14:creationId xmlns:p14="http://schemas.microsoft.com/office/powerpoint/2010/main" val="3379890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7B8CF-68EF-395D-EF65-38E858339860}"/>
              </a:ext>
            </a:extLst>
          </p:cNvPr>
          <p:cNvSpPr>
            <a:spLocks noGrp="1"/>
          </p:cNvSpPr>
          <p:nvPr>
            <p:ph type="title"/>
          </p:nvPr>
        </p:nvSpPr>
        <p:spPr>
          <a:xfrm>
            <a:off x="90054" y="-2202727"/>
            <a:ext cx="4753032" cy="3758315"/>
          </a:xfrm>
        </p:spPr>
        <p:txBody>
          <a:bodyPr vert="horz" lIns="91440" tIns="45720" rIns="91440" bIns="45720" rtlCol="0" anchor="b">
            <a:normAutofit/>
          </a:bodyPr>
          <a:lstStyle/>
          <a:p>
            <a:pPr algn="ctr"/>
            <a:r>
              <a:rPr lang="en-US">
                <a:latin typeface="Calibri"/>
                <a:cs typeface="Calibri"/>
              </a:rPr>
              <a:t>Log in</a:t>
            </a:r>
            <a:endParaRPr lang="en-US" kern="1200">
              <a:latin typeface="Calibri"/>
              <a:cs typeface="Calibri"/>
            </a:endParaRPr>
          </a:p>
        </p:txBody>
      </p:sp>
      <p:pic>
        <p:nvPicPr>
          <p:cNvPr id="4" name="Picture 4" descr="Diagram&#10;&#10;Description automatically generated">
            <a:extLst>
              <a:ext uri="{FF2B5EF4-FFF2-40B4-BE49-F238E27FC236}">
                <a16:creationId xmlns:a16="http://schemas.microsoft.com/office/drawing/2014/main" id="{789D01CA-A222-7849-917C-CA7AE8F68641}"/>
              </a:ext>
            </a:extLst>
          </p:cNvPr>
          <p:cNvPicPr>
            <a:picLocks noChangeAspect="1"/>
          </p:cNvPicPr>
          <p:nvPr/>
        </p:nvPicPr>
        <p:blipFill rotWithShape="1">
          <a:blip r:embed="rId2"/>
          <a:srcRect r="8706" b="2"/>
          <a:stretch/>
        </p:blipFill>
        <p:spPr>
          <a:xfrm>
            <a:off x="5449313" y="498684"/>
            <a:ext cx="6034122" cy="5849080"/>
          </a:xfrm>
          <a:prstGeom prst="rect">
            <a:avLst/>
          </a:prstGeom>
        </p:spPr>
      </p:pic>
      <p:sp>
        <p:nvSpPr>
          <p:cNvPr id="8" name="Flowchart: Connector 7">
            <a:extLst>
              <a:ext uri="{FF2B5EF4-FFF2-40B4-BE49-F238E27FC236}">
                <a16:creationId xmlns:a16="http://schemas.microsoft.com/office/drawing/2014/main" id="{DDFFBE7E-0F22-8AE2-55DB-36CA3E2E0B52}"/>
              </a:ext>
            </a:extLst>
          </p:cNvPr>
          <p:cNvSpPr/>
          <p:nvPr/>
        </p:nvSpPr>
        <p:spPr>
          <a:xfrm>
            <a:off x="7470115" y="2262277"/>
            <a:ext cx="2516037" cy="2401018"/>
          </a:xfrm>
          <a:prstGeom prst="flowChartConnector">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Tree>
    <p:extLst>
      <p:ext uri="{BB962C8B-B14F-4D97-AF65-F5344CB8AC3E}">
        <p14:creationId xmlns:p14="http://schemas.microsoft.com/office/powerpoint/2010/main" val="1073771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FF797BA-0A5E-79DB-9E9C-BB418C037579}"/>
              </a:ext>
            </a:extLst>
          </p:cNvPr>
          <p:cNvSpPr>
            <a:spLocks noGrp="1"/>
          </p:cNvSpPr>
          <p:nvPr>
            <p:ph type="body" idx="1"/>
          </p:nvPr>
        </p:nvSpPr>
        <p:spPr>
          <a:xfrm>
            <a:off x="434003" y="1620777"/>
            <a:ext cx="4841076" cy="823912"/>
          </a:xfrm>
        </p:spPr>
        <p:txBody>
          <a:bodyPr/>
          <a:lstStyle/>
          <a:p>
            <a:r>
              <a:rPr lang="en-US">
                <a:latin typeface="Calibri"/>
                <a:cs typeface="Calibri"/>
              </a:rPr>
              <a:t>1. Click on my career clusters.</a:t>
            </a:r>
          </a:p>
        </p:txBody>
      </p:sp>
      <p:pic>
        <p:nvPicPr>
          <p:cNvPr id="5" name="Content Placeholder 4" descr="A circular diagram of a company&#10;&#10;Description automatically generated">
            <a:extLst>
              <a:ext uri="{FF2B5EF4-FFF2-40B4-BE49-F238E27FC236}">
                <a16:creationId xmlns:a16="http://schemas.microsoft.com/office/drawing/2014/main" id="{7F0FB34B-1BA4-CEB5-5539-152C782A65CA}"/>
              </a:ext>
            </a:extLst>
          </p:cNvPr>
          <p:cNvPicPr>
            <a:picLocks noGrp="1" noChangeAspect="1"/>
          </p:cNvPicPr>
          <p:nvPr>
            <p:ph sz="half" idx="2"/>
          </p:nvPr>
        </p:nvPicPr>
        <p:blipFill>
          <a:blip r:embed="rId3"/>
          <a:stretch>
            <a:fillRect/>
          </a:stretch>
        </p:blipFill>
        <p:spPr>
          <a:xfrm>
            <a:off x="833027" y="3167287"/>
            <a:ext cx="3325315" cy="3475264"/>
          </a:xfrm>
        </p:spPr>
      </p:pic>
      <p:sp>
        <p:nvSpPr>
          <p:cNvPr id="9" name="Title 8">
            <a:extLst>
              <a:ext uri="{FF2B5EF4-FFF2-40B4-BE49-F238E27FC236}">
                <a16:creationId xmlns:a16="http://schemas.microsoft.com/office/drawing/2014/main" id="{0E111165-7B4E-06BB-D1C2-DF9442351B5D}"/>
              </a:ext>
            </a:extLst>
          </p:cNvPr>
          <p:cNvSpPr>
            <a:spLocks noGrp="1"/>
          </p:cNvSpPr>
          <p:nvPr>
            <p:ph type="title"/>
          </p:nvPr>
        </p:nvSpPr>
        <p:spPr>
          <a:xfrm>
            <a:off x="1327104" y="39090"/>
            <a:ext cx="10241280" cy="1234440"/>
          </a:xfrm>
        </p:spPr>
        <p:txBody>
          <a:bodyPr/>
          <a:lstStyle/>
          <a:p>
            <a:pPr algn="ctr"/>
            <a:r>
              <a:rPr lang="en-US">
                <a:latin typeface="Calibri"/>
                <a:cs typeface="Calibri"/>
              </a:rPr>
              <a:t>How to access videos </a:t>
            </a:r>
          </a:p>
        </p:txBody>
      </p:sp>
      <p:sp>
        <p:nvSpPr>
          <p:cNvPr id="6" name="Right Arrow 5">
            <a:extLst>
              <a:ext uri="{FF2B5EF4-FFF2-40B4-BE49-F238E27FC236}">
                <a16:creationId xmlns:a16="http://schemas.microsoft.com/office/drawing/2014/main" id="{62491AE9-A5C2-B934-6849-6954E20F60C1}"/>
              </a:ext>
            </a:extLst>
          </p:cNvPr>
          <p:cNvSpPr/>
          <p:nvPr/>
        </p:nvSpPr>
        <p:spPr>
          <a:xfrm rot="2193827">
            <a:off x="1235703" y="292497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8" name="Right Arrow 7">
            <a:extLst>
              <a:ext uri="{FF2B5EF4-FFF2-40B4-BE49-F238E27FC236}">
                <a16:creationId xmlns:a16="http://schemas.microsoft.com/office/drawing/2014/main" id="{CE8C8477-BE2D-683F-DB36-528638DF5CAA}"/>
              </a:ext>
            </a:extLst>
          </p:cNvPr>
          <p:cNvSpPr/>
          <p:nvPr/>
        </p:nvSpPr>
        <p:spPr>
          <a:xfrm rot="8693668">
            <a:off x="2904905" y="2931456"/>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pic>
        <p:nvPicPr>
          <p:cNvPr id="3" name="Picture 2" descr="A screenshot of a web page&#10;&#10;Description automatically generated">
            <a:extLst>
              <a:ext uri="{FF2B5EF4-FFF2-40B4-BE49-F238E27FC236}">
                <a16:creationId xmlns:a16="http://schemas.microsoft.com/office/drawing/2014/main" id="{F52C4FF8-D84A-725E-2527-46DA7D752A5A}"/>
              </a:ext>
            </a:extLst>
          </p:cNvPr>
          <p:cNvPicPr>
            <a:picLocks noChangeAspect="1"/>
          </p:cNvPicPr>
          <p:nvPr/>
        </p:nvPicPr>
        <p:blipFill>
          <a:blip r:embed="rId4"/>
          <a:stretch>
            <a:fillRect/>
          </a:stretch>
        </p:blipFill>
        <p:spPr>
          <a:xfrm>
            <a:off x="6062450" y="2806262"/>
            <a:ext cx="4658101" cy="3710152"/>
          </a:xfrm>
          <a:prstGeom prst="rect">
            <a:avLst/>
          </a:prstGeom>
        </p:spPr>
      </p:pic>
      <p:sp>
        <p:nvSpPr>
          <p:cNvPr id="4" name="TextBox 3">
            <a:extLst>
              <a:ext uri="{FF2B5EF4-FFF2-40B4-BE49-F238E27FC236}">
                <a16:creationId xmlns:a16="http://schemas.microsoft.com/office/drawing/2014/main" id="{39E3C05A-C508-40DB-433C-130A19A2A703}"/>
              </a:ext>
            </a:extLst>
          </p:cNvPr>
          <p:cNvSpPr txBox="1"/>
          <p:nvPr/>
        </p:nvSpPr>
        <p:spPr>
          <a:xfrm>
            <a:off x="5577129" y="2032733"/>
            <a:ext cx="7142212" cy="461665"/>
          </a:xfrm>
          <a:prstGeom prst="rect">
            <a:avLst/>
          </a:prstGeom>
          <a:noFill/>
        </p:spPr>
        <p:txBody>
          <a:bodyPr wrap="square" lIns="91440" tIns="45720" rIns="91440" bIns="45720" rtlCol="0" anchor="t">
            <a:spAutoFit/>
          </a:bodyPr>
          <a:lstStyle/>
          <a:p>
            <a:r>
              <a:rPr lang="en-US" sz="2400" b="1">
                <a:latin typeface="Calibri"/>
                <a:cs typeface="Calibri"/>
              </a:rPr>
              <a:t>2. Click on “Let’s Go” for 17 Career Clusters.</a:t>
            </a:r>
          </a:p>
        </p:txBody>
      </p:sp>
      <p:sp>
        <p:nvSpPr>
          <p:cNvPr id="11" name="Right Arrow 10">
            <a:extLst>
              <a:ext uri="{FF2B5EF4-FFF2-40B4-BE49-F238E27FC236}">
                <a16:creationId xmlns:a16="http://schemas.microsoft.com/office/drawing/2014/main" id="{7E4364F7-3D80-E47D-9C76-0E6C4E57DDAC}"/>
              </a:ext>
            </a:extLst>
          </p:cNvPr>
          <p:cNvSpPr/>
          <p:nvPr/>
        </p:nvSpPr>
        <p:spPr>
          <a:xfrm>
            <a:off x="5577129" y="5749159"/>
            <a:ext cx="792140" cy="3783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Tree>
    <p:extLst>
      <p:ext uri="{BB962C8B-B14F-4D97-AF65-F5344CB8AC3E}">
        <p14:creationId xmlns:p14="http://schemas.microsoft.com/office/powerpoint/2010/main" val="2192262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FE4F7E-FB7A-7787-FC31-E39D5E46A7C1}"/>
              </a:ext>
            </a:extLst>
          </p:cNvPr>
          <p:cNvSpPr>
            <a:spLocks noGrp="1"/>
          </p:cNvSpPr>
          <p:nvPr>
            <p:ph type="title"/>
          </p:nvPr>
        </p:nvSpPr>
        <p:spPr>
          <a:xfrm>
            <a:off x="3331637" y="232145"/>
            <a:ext cx="9451441" cy="1297115"/>
          </a:xfrm>
        </p:spPr>
        <p:txBody>
          <a:bodyPr vert="horz" lIns="91440" tIns="45720" rIns="91440" bIns="45720" rtlCol="0" anchor="t">
            <a:normAutofit/>
          </a:bodyPr>
          <a:lstStyle/>
          <a:p>
            <a:r>
              <a:rPr lang="en-US" sz="4000" b="1">
                <a:solidFill>
                  <a:schemeClr val="tx2"/>
                </a:solidFill>
              </a:rPr>
              <a:t>How to change the language in VA Wizard:</a:t>
            </a:r>
            <a:endParaRPr lang="en-US" sz="4000" b="1" kern="1200">
              <a:solidFill>
                <a:schemeClr val="tx2"/>
              </a:solidFill>
              <a:latin typeface="+mj-lt"/>
              <a:ea typeface="+mj-ea"/>
              <a:cs typeface="+mj-cs"/>
            </a:endParaRPr>
          </a:p>
        </p:txBody>
      </p:sp>
      <p:pic>
        <p:nvPicPr>
          <p:cNvPr id="7" name="Graphic 6" descr="Video camera">
            <a:extLst>
              <a:ext uri="{FF2B5EF4-FFF2-40B4-BE49-F238E27FC236}">
                <a16:creationId xmlns:a16="http://schemas.microsoft.com/office/drawing/2014/main" id="{6E97F832-C32C-138B-D051-0CD8A43FED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666" y="4843572"/>
            <a:ext cx="1421031" cy="1421031"/>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Let's learn about the science of language">
            <a:extLst>
              <a:ext uri="{FF2B5EF4-FFF2-40B4-BE49-F238E27FC236}">
                <a16:creationId xmlns:a16="http://schemas.microsoft.com/office/drawing/2014/main" id="{81EDCD54-0551-25CF-33F9-01D07D7A34F9}"/>
              </a:ext>
            </a:extLst>
          </p:cNvPr>
          <p:cNvPicPr>
            <a:picLocks noChangeAspect="1"/>
          </p:cNvPicPr>
          <p:nvPr/>
        </p:nvPicPr>
        <p:blipFill>
          <a:blip r:embed="rId6"/>
          <a:stretch>
            <a:fillRect/>
          </a:stretch>
        </p:blipFill>
        <p:spPr>
          <a:xfrm>
            <a:off x="305896" y="311172"/>
            <a:ext cx="2743200" cy="1543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E53EC4BB-2F41-BC4F-7C21-E91098CE94FB}"/>
              </a:ext>
            </a:extLst>
          </p:cNvPr>
          <p:cNvSpPr txBox="1"/>
          <p:nvPr/>
        </p:nvSpPr>
        <p:spPr>
          <a:xfrm>
            <a:off x="335096" y="4370024"/>
            <a:ext cx="17718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ea typeface="Calibri"/>
                <a:cs typeface="Calibri"/>
              </a:rPr>
              <a:t>Video is only spoken in English</a:t>
            </a:r>
            <a:endParaRPr lang="en-US" i="1"/>
          </a:p>
        </p:txBody>
      </p:sp>
      <p:pic>
        <p:nvPicPr>
          <p:cNvPr id="9" name="Online Media 8" title="video1577477227.mp4">
            <a:hlinkClick r:id="" action="ppaction://media"/>
            <a:extLst>
              <a:ext uri="{FF2B5EF4-FFF2-40B4-BE49-F238E27FC236}">
                <a16:creationId xmlns:a16="http://schemas.microsoft.com/office/drawing/2014/main" id="{0C282704-7E95-89D4-7930-A08AE1669C56}"/>
              </a:ext>
            </a:extLst>
          </p:cNvPr>
          <p:cNvPicPr>
            <a:picLocks noGrp="1" noRot="1" noChangeAspect="1"/>
          </p:cNvPicPr>
          <p:nvPr>
            <p:ph idx="1"/>
            <a:videoFile r:link="rId1"/>
          </p:nvPr>
        </p:nvPicPr>
        <p:blipFill>
          <a:blip r:embed="rId7"/>
          <a:stretch>
            <a:fillRect/>
          </a:stretch>
        </p:blipFill>
        <p:spPr>
          <a:xfrm>
            <a:off x="3218033" y="1079598"/>
            <a:ext cx="8589818" cy="5534812"/>
          </a:xfrm>
        </p:spPr>
      </p:pic>
    </p:spTree>
    <p:extLst>
      <p:ext uri="{BB962C8B-B14F-4D97-AF65-F5344CB8AC3E}">
        <p14:creationId xmlns:p14="http://schemas.microsoft.com/office/powerpoint/2010/main" val="4035623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9F6A29-73EB-A8B8-2F40-FAE0BCB64850}"/>
              </a:ext>
            </a:extLst>
          </p:cNvPr>
          <p:cNvSpPr>
            <a:spLocks noGrp="1"/>
          </p:cNvSpPr>
          <p:nvPr>
            <p:ph type="body" idx="1"/>
          </p:nvPr>
        </p:nvSpPr>
        <p:spPr>
          <a:xfrm>
            <a:off x="1138518" y="1619205"/>
            <a:ext cx="4841076" cy="823912"/>
          </a:xfrm>
        </p:spPr>
        <p:txBody>
          <a:bodyPr>
            <a:normAutofit lnSpcReduction="10000"/>
          </a:bodyPr>
          <a:lstStyle/>
          <a:p>
            <a:r>
              <a:rPr lang="en-US">
                <a:latin typeface="Calibri"/>
                <a:cs typeface="Calibri"/>
              </a:rPr>
              <a:t>Let’s watch this one together and answer the question! </a:t>
            </a:r>
          </a:p>
        </p:txBody>
      </p:sp>
      <p:sp>
        <p:nvSpPr>
          <p:cNvPr id="4" name="Text Placeholder 3">
            <a:extLst>
              <a:ext uri="{FF2B5EF4-FFF2-40B4-BE49-F238E27FC236}">
                <a16:creationId xmlns:a16="http://schemas.microsoft.com/office/drawing/2014/main" id="{1736ADE0-1330-0CD5-6802-298528840818}"/>
              </a:ext>
            </a:extLst>
          </p:cNvPr>
          <p:cNvSpPr>
            <a:spLocks noGrp="1"/>
          </p:cNvSpPr>
          <p:nvPr>
            <p:ph type="body" sz="quarter" idx="3"/>
          </p:nvPr>
        </p:nvSpPr>
        <p:spPr>
          <a:xfrm>
            <a:off x="6945854" y="1690923"/>
            <a:ext cx="4846320" cy="823912"/>
          </a:xfrm>
        </p:spPr>
        <p:txBody>
          <a:bodyPr>
            <a:normAutofit fontScale="92500" lnSpcReduction="20000"/>
          </a:bodyPr>
          <a:lstStyle/>
          <a:p>
            <a:r>
              <a:rPr lang="en-US">
                <a:latin typeface="Calibri"/>
                <a:cs typeface="Calibri"/>
              </a:rPr>
              <a:t>Now try one more, together! </a:t>
            </a:r>
          </a:p>
          <a:p>
            <a:r>
              <a:rPr lang="en-US">
                <a:latin typeface="Calibri"/>
                <a:cs typeface="Calibri"/>
              </a:rPr>
              <a:t>Remember to answer the question! </a:t>
            </a:r>
          </a:p>
        </p:txBody>
      </p:sp>
      <p:pic>
        <p:nvPicPr>
          <p:cNvPr id="8" name="Content Placeholder 7" descr="A screenshot of a video&#10;&#10;Description automatically generated">
            <a:extLst>
              <a:ext uri="{FF2B5EF4-FFF2-40B4-BE49-F238E27FC236}">
                <a16:creationId xmlns:a16="http://schemas.microsoft.com/office/drawing/2014/main" id="{E9396593-85B7-67A3-158A-F794FF8DDC85}"/>
              </a:ext>
            </a:extLst>
          </p:cNvPr>
          <p:cNvPicPr>
            <a:picLocks noGrp="1" noChangeAspect="1"/>
          </p:cNvPicPr>
          <p:nvPr>
            <p:ph sz="quarter" idx="4"/>
          </p:nvPr>
        </p:nvPicPr>
        <p:blipFill>
          <a:blip r:embed="rId2"/>
          <a:stretch>
            <a:fillRect/>
          </a:stretch>
        </p:blipFill>
        <p:spPr>
          <a:xfrm>
            <a:off x="6839984" y="2865438"/>
            <a:ext cx="3665856" cy="3845084"/>
          </a:xfrm>
        </p:spPr>
      </p:pic>
      <p:sp>
        <p:nvSpPr>
          <p:cNvPr id="6" name="Title 5">
            <a:extLst>
              <a:ext uri="{FF2B5EF4-FFF2-40B4-BE49-F238E27FC236}">
                <a16:creationId xmlns:a16="http://schemas.microsoft.com/office/drawing/2014/main" id="{10F374E4-2F8D-9DD3-D80D-3082939EF5DB}"/>
              </a:ext>
            </a:extLst>
          </p:cNvPr>
          <p:cNvSpPr>
            <a:spLocks noGrp="1"/>
          </p:cNvSpPr>
          <p:nvPr>
            <p:ph type="title"/>
          </p:nvPr>
        </p:nvSpPr>
        <p:spPr>
          <a:xfrm>
            <a:off x="1093694" y="114210"/>
            <a:ext cx="10241280" cy="1234440"/>
          </a:xfrm>
        </p:spPr>
        <p:txBody>
          <a:bodyPr/>
          <a:lstStyle/>
          <a:p>
            <a:pPr algn="ctr"/>
            <a:r>
              <a:rPr lang="en-US">
                <a:latin typeface="Calibri"/>
                <a:cs typeface="Calibri"/>
              </a:rPr>
              <a:t>Practice time! </a:t>
            </a:r>
          </a:p>
        </p:txBody>
      </p:sp>
      <p:pic>
        <p:nvPicPr>
          <p:cNvPr id="11" name="Picture 11" descr="A screenshot of a video&#10;&#10;Description automatically generated">
            <a:extLst>
              <a:ext uri="{FF2B5EF4-FFF2-40B4-BE49-F238E27FC236}">
                <a16:creationId xmlns:a16="http://schemas.microsoft.com/office/drawing/2014/main" id="{583A8984-E25D-F272-3E3F-6ED87BB69BA1}"/>
              </a:ext>
            </a:extLst>
          </p:cNvPr>
          <p:cNvPicPr>
            <a:picLocks noGrp="1" noChangeAspect="1"/>
          </p:cNvPicPr>
          <p:nvPr>
            <p:ph sz="half" idx="2"/>
          </p:nvPr>
        </p:nvPicPr>
        <p:blipFill>
          <a:blip r:embed="rId3"/>
          <a:stretch>
            <a:fillRect/>
          </a:stretch>
        </p:blipFill>
        <p:spPr>
          <a:xfrm>
            <a:off x="955293" y="2866072"/>
            <a:ext cx="4035391" cy="3757998"/>
          </a:xfrm>
        </p:spPr>
      </p:pic>
      <p:pic>
        <p:nvPicPr>
          <p:cNvPr id="3" name="Picture 2" descr="A white background with blue text&#10;&#10;Description automatically generated">
            <a:extLst>
              <a:ext uri="{FF2B5EF4-FFF2-40B4-BE49-F238E27FC236}">
                <a16:creationId xmlns:a16="http://schemas.microsoft.com/office/drawing/2014/main" id="{EC132546-E3E7-933A-C8F3-503758A3E38D}"/>
              </a:ext>
            </a:extLst>
          </p:cNvPr>
          <p:cNvPicPr>
            <a:picLocks noChangeAspect="1"/>
          </p:cNvPicPr>
          <p:nvPr/>
        </p:nvPicPr>
        <p:blipFill>
          <a:blip r:embed="rId4"/>
          <a:stretch>
            <a:fillRect/>
          </a:stretch>
        </p:blipFill>
        <p:spPr>
          <a:xfrm>
            <a:off x="3710467" y="5929635"/>
            <a:ext cx="4767072" cy="926774"/>
          </a:xfrm>
          <a:prstGeom prst="rect">
            <a:avLst/>
          </a:prstGeom>
        </p:spPr>
      </p:pic>
    </p:spTree>
    <p:extLst>
      <p:ext uri="{BB962C8B-B14F-4D97-AF65-F5344CB8AC3E}">
        <p14:creationId xmlns:p14="http://schemas.microsoft.com/office/powerpoint/2010/main" val="3263942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96BA-DB10-02DF-EF81-97F429411F3C}"/>
              </a:ext>
            </a:extLst>
          </p:cNvPr>
          <p:cNvSpPr>
            <a:spLocks noGrp="1"/>
          </p:cNvSpPr>
          <p:nvPr>
            <p:ph type="title"/>
          </p:nvPr>
        </p:nvSpPr>
        <p:spPr/>
        <p:txBody>
          <a:bodyPr/>
          <a:lstStyle/>
          <a:p>
            <a:r>
              <a:rPr lang="en-US">
                <a:latin typeface="Calibri"/>
                <a:cs typeface="Calibri"/>
              </a:rPr>
              <a:t>What are interests?</a:t>
            </a:r>
          </a:p>
        </p:txBody>
      </p:sp>
      <p:sp>
        <p:nvSpPr>
          <p:cNvPr id="3" name="Content Placeholder 2">
            <a:extLst>
              <a:ext uri="{FF2B5EF4-FFF2-40B4-BE49-F238E27FC236}">
                <a16:creationId xmlns:a16="http://schemas.microsoft.com/office/drawing/2014/main" id="{3A069439-743D-B4E4-B4C1-FB951A13E07B}"/>
              </a:ext>
            </a:extLst>
          </p:cNvPr>
          <p:cNvSpPr>
            <a:spLocks noGrp="1"/>
          </p:cNvSpPr>
          <p:nvPr>
            <p:ph idx="1"/>
          </p:nvPr>
        </p:nvSpPr>
        <p:spPr>
          <a:xfrm>
            <a:off x="1326776" y="2542570"/>
            <a:ext cx="10241280" cy="2489141"/>
          </a:xfrm>
        </p:spPr>
        <p:txBody>
          <a:bodyPr vert="horz" lIns="0" tIns="0" rIns="0" bIns="0" rtlCol="0" anchor="t">
            <a:normAutofit/>
          </a:bodyPr>
          <a:lstStyle/>
          <a:p>
            <a:r>
              <a:rPr lang="en-US">
                <a:latin typeface="Calibri"/>
                <a:cs typeface="Calibri"/>
              </a:rPr>
              <a:t>An interest is something that you like; something that gets your attention.</a:t>
            </a:r>
          </a:p>
          <a:p>
            <a:endParaRPr lang="en-US">
              <a:latin typeface="Calibri"/>
              <a:cs typeface="Calibri"/>
            </a:endParaRPr>
          </a:p>
          <a:p>
            <a:endParaRPr lang="en-US">
              <a:latin typeface="Calibri"/>
              <a:cs typeface="Calibri"/>
            </a:endParaRPr>
          </a:p>
          <a:p>
            <a:r>
              <a:rPr lang="en-US">
                <a:latin typeface="Calibri"/>
                <a:cs typeface="Calibri"/>
              </a:rPr>
              <a:t>Let’s find out some of the interests of our class.</a:t>
            </a:r>
          </a:p>
        </p:txBody>
      </p:sp>
    </p:spTree>
    <p:extLst>
      <p:ext uri="{BB962C8B-B14F-4D97-AF65-F5344CB8AC3E}">
        <p14:creationId xmlns:p14="http://schemas.microsoft.com/office/powerpoint/2010/main" val="1989555428"/>
      </p:ext>
    </p:extLst>
  </p:cSld>
  <p:clrMapOvr>
    <a:masterClrMapping/>
  </p:clrMapOvr>
</p:sld>
</file>

<file path=ppt/theme/theme1.xml><?xml version="1.0" encoding="utf-8"?>
<a:theme xmlns:a="http://schemas.openxmlformats.org/drawingml/2006/main" name="GradientRiseVTI">
  <a:themeElements>
    <a:clrScheme name="AnalogousFromDarkSeedLeftStep">
      <a:dk1>
        <a:srgbClr val="000000"/>
      </a:dk1>
      <a:lt1>
        <a:srgbClr val="FFFFFF"/>
      </a:lt1>
      <a:dk2>
        <a:srgbClr val="1E2E35"/>
      </a:dk2>
      <a:lt2>
        <a:srgbClr val="E2E8E2"/>
      </a:lt2>
      <a:accent1>
        <a:srgbClr val="CC41CF"/>
      </a:accent1>
      <a:accent2>
        <a:srgbClr val="7E2FBD"/>
      </a:accent2>
      <a:accent3>
        <a:srgbClr val="5541CF"/>
      </a:accent3>
      <a:accent4>
        <a:srgbClr val="2F56BD"/>
      </a:accent4>
      <a:accent5>
        <a:srgbClr val="41A3CF"/>
      </a:accent5>
      <a:accent6>
        <a:srgbClr val="2CB4A5"/>
      </a:accent6>
      <a:hlink>
        <a:srgbClr val="3F82BF"/>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1325</Words>
  <Application>Microsoft Office PowerPoint</Application>
  <PresentationFormat>Widescreen</PresentationFormat>
  <Paragraphs>136</Paragraphs>
  <Slides>34</Slides>
  <Notes>13</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Arial Nova</vt:lpstr>
      <vt:lpstr>Calibri</vt:lpstr>
      <vt:lpstr>Calibri Light</vt:lpstr>
      <vt:lpstr>Frutiger-Roman</vt:lpstr>
      <vt:lpstr>Gill Sans Nova</vt:lpstr>
      <vt:lpstr>GradientRiseVTI</vt:lpstr>
      <vt:lpstr>Office Theme</vt:lpstr>
      <vt:lpstr>My interests, skills and abilities</vt:lpstr>
      <vt:lpstr>Learning Objectives </vt:lpstr>
      <vt:lpstr>What is VA Wizard?</vt:lpstr>
      <vt:lpstr>Log Into VA Wizard</vt:lpstr>
      <vt:lpstr>Log in</vt:lpstr>
      <vt:lpstr>How to access videos </vt:lpstr>
      <vt:lpstr>How to change the language in VA Wizard:</vt:lpstr>
      <vt:lpstr>Practice time! </vt:lpstr>
      <vt:lpstr>What are interests?</vt:lpstr>
      <vt:lpstr>Left side     Right side</vt:lpstr>
      <vt:lpstr>Left side     right side</vt:lpstr>
      <vt:lpstr>Left side       right side</vt:lpstr>
      <vt:lpstr>Left side    right side</vt:lpstr>
      <vt:lpstr>How might our interests impact our career choices?</vt:lpstr>
      <vt:lpstr>Career Cluster Videos </vt:lpstr>
      <vt:lpstr>What are skills?</vt:lpstr>
      <vt:lpstr>Fist of 5 5- I have this skill. 3 – I’m working on it  . 1- I do not have this skill.</vt:lpstr>
      <vt:lpstr>Addition facts</vt:lpstr>
      <vt:lpstr>Athletic skill</vt:lpstr>
      <vt:lpstr>Listening without interrupting</vt:lpstr>
      <vt:lpstr>Solving conflict </vt:lpstr>
      <vt:lpstr>How might our skills impact our career choices?</vt:lpstr>
      <vt:lpstr>Career Cluster Videos </vt:lpstr>
      <vt:lpstr>Abilities</vt:lpstr>
      <vt:lpstr>Abilities</vt:lpstr>
      <vt:lpstr>Stand up if you have this ability</vt:lpstr>
      <vt:lpstr>Stand up if you have this ability</vt:lpstr>
      <vt:lpstr>Stand up if you have this ability   </vt:lpstr>
      <vt:lpstr>Stand up if you have this ability:    </vt:lpstr>
      <vt:lpstr>Stand up if you have this ability </vt:lpstr>
      <vt:lpstr>How might our abilities impact our career choices</vt:lpstr>
      <vt:lpstr>Career Cluster Videos </vt:lpstr>
      <vt:lpstr>Let’s review! </vt:lpstr>
      <vt:lpstr>Learning Objectives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interests, skills and abilities</dc:title>
  <dc:creator>Lisa R. James</dc:creator>
  <cp:lastModifiedBy>Cynthia M. Kight</cp:lastModifiedBy>
  <cp:revision>2</cp:revision>
  <dcterms:created xsi:type="dcterms:W3CDTF">2023-07-19T18:26:43Z</dcterms:created>
  <dcterms:modified xsi:type="dcterms:W3CDTF">2024-02-22T20:04:56Z</dcterms:modified>
</cp:coreProperties>
</file>