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 id="2147483648" r:id="rId3"/>
  </p:sldMasterIdLst>
  <p:notesMasterIdLst>
    <p:notesMasterId r:id="rId41"/>
  </p:notesMasterIdLst>
  <p:sldIdLst>
    <p:sldId id="295" r:id="rId4"/>
    <p:sldId id="297" r:id="rId5"/>
    <p:sldId id="256" r:id="rId6"/>
    <p:sldId id="285" r:id="rId7"/>
    <p:sldId id="286" r:id="rId8"/>
    <p:sldId id="287" r:id="rId9"/>
    <p:sldId id="290" r:id="rId10"/>
    <p:sldId id="296" r:id="rId11"/>
    <p:sldId id="257" r:id="rId12"/>
    <p:sldId id="258" r:id="rId13"/>
    <p:sldId id="259" r:id="rId14"/>
    <p:sldId id="260" r:id="rId15"/>
    <p:sldId id="261" r:id="rId16"/>
    <p:sldId id="262" r:id="rId17"/>
    <p:sldId id="263" r:id="rId18"/>
    <p:sldId id="264" r:id="rId19"/>
    <p:sldId id="266" r:id="rId20"/>
    <p:sldId id="267" r:id="rId21"/>
    <p:sldId id="293" r:id="rId22"/>
    <p:sldId id="265" r:id="rId23"/>
    <p:sldId id="282" r:id="rId24"/>
    <p:sldId id="284" r:id="rId25"/>
    <p:sldId id="268" r:id="rId26"/>
    <p:sldId id="269" r:id="rId27"/>
    <p:sldId id="272" r:id="rId28"/>
    <p:sldId id="270" r:id="rId29"/>
    <p:sldId id="271" r:id="rId30"/>
    <p:sldId id="279" r:id="rId31"/>
    <p:sldId id="273" r:id="rId32"/>
    <p:sldId id="274" r:id="rId33"/>
    <p:sldId id="275" r:id="rId34"/>
    <p:sldId id="276" r:id="rId35"/>
    <p:sldId id="277" r:id="rId36"/>
    <p:sldId id="278" r:id="rId37"/>
    <p:sldId id="283" r:id="rId38"/>
    <p:sldId id="281"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756B-9059-F540-9720-F404A3D03296}"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A2ADF-7592-5C4E-911E-E30F14C57ADA}" type="slidenum">
              <a:rPr lang="en-US" smtClean="0"/>
              <a:t>‹#›</a:t>
            </a:fld>
            <a:endParaRPr lang="en-US"/>
          </a:p>
        </p:txBody>
      </p:sp>
    </p:spTree>
    <p:extLst>
      <p:ext uri="{BB962C8B-B14F-4D97-AF65-F5344CB8AC3E}">
        <p14:creationId xmlns:p14="http://schemas.microsoft.com/office/powerpoint/2010/main" val="44381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awizard.org/wizard/hom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a:t>
            </a:fld>
            <a:endParaRPr lang="en-US"/>
          </a:p>
        </p:txBody>
      </p:sp>
    </p:spTree>
    <p:extLst>
      <p:ext uri="{BB962C8B-B14F-4D97-AF65-F5344CB8AC3E}">
        <p14:creationId xmlns:p14="http://schemas.microsoft.com/office/powerpoint/2010/main" val="102464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10</a:t>
            </a:fld>
            <a:endParaRPr lang="en-US"/>
          </a:p>
        </p:txBody>
      </p:sp>
    </p:spTree>
    <p:extLst>
      <p:ext uri="{BB962C8B-B14F-4D97-AF65-F5344CB8AC3E}">
        <p14:creationId xmlns:p14="http://schemas.microsoft.com/office/powerpoint/2010/main" val="88714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11</a:t>
            </a:fld>
            <a:endParaRPr lang="en-US"/>
          </a:p>
        </p:txBody>
      </p:sp>
    </p:spTree>
    <p:extLst>
      <p:ext uri="{BB962C8B-B14F-4D97-AF65-F5344CB8AC3E}">
        <p14:creationId xmlns:p14="http://schemas.microsoft.com/office/powerpoint/2010/main" val="4094364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walk to the side of the room for the thing that interests them.  If neither interest them, they may remain in the middle (neutral area).  Have a couple of students share what exactly about that choice interests them</a:t>
            </a:r>
          </a:p>
        </p:txBody>
      </p:sp>
      <p:sp>
        <p:nvSpPr>
          <p:cNvPr id="4" name="Slide Number Placeholder 3"/>
          <p:cNvSpPr>
            <a:spLocks noGrp="1"/>
          </p:cNvSpPr>
          <p:nvPr>
            <p:ph type="sldNum" sz="quarter" idx="5"/>
          </p:nvPr>
        </p:nvSpPr>
        <p:spPr/>
        <p:txBody>
          <a:bodyPr/>
          <a:lstStyle/>
          <a:p>
            <a:fld id="{763A2ADF-7592-5C4E-911E-E30F14C57ADA}" type="slidenum">
              <a:rPr lang="en-US" smtClean="0"/>
              <a:t>12</a:t>
            </a:fld>
            <a:endParaRPr lang="en-US"/>
          </a:p>
        </p:txBody>
      </p:sp>
    </p:spTree>
    <p:extLst>
      <p:ext uri="{BB962C8B-B14F-4D97-AF65-F5344CB8AC3E}">
        <p14:creationId xmlns:p14="http://schemas.microsoft.com/office/powerpoint/2010/main" val="172126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13</a:t>
            </a:fld>
            <a:endParaRPr lang="en-US"/>
          </a:p>
        </p:txBody>
      </p:sp>
    </p:spTree>
    <p:extLst>
      <p:ext uri="{BB962C8B-B14F-4D97-AF65-F5344CB8AC3E}">
        <p14:creationId xmlns:p14="http://schemas.microsoft.com/office/powerpoint/2010/main" val="1356982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14</a:t>
            </a:fld>
            <a:endParaRPr lang="en-US"/>
          </a:p>
        </p:txBody>
      </p:sp>
    </p:spTree>
    <p:extLst>
      <p:ext uri="{BB962C8B-B14F-4D97-AF65-F5344CB8AC3E}">
        <p14:creationId xmlns:p14="http://schemas.microsoft.com/office/powerpoint/2010/main" val="3548370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15</a:t>
            </a:fld>
            <a:endParaRPr lang="en-US"/>
          </a:p>
        </p:txBody>
      </p:sp>
    </p:spTree>
    <p:extLst>
      <p:ext uri="{BB962C8B-B14F-4D97-AF65-F5344CB8AC3E}">
        <p14:creationId xmlns:p14="http://schemas.microsoft.com/office/powerpoint/2010/main" val="2463536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Give some examples: If am interested in nature, I may consider a career that has me outdoors (landscape architect, park ranger, construction, protecting the environment). Remind students that this was just a small sample, but they can each explore their own interests as they become aware of them</a:t>
            </a:r>
          </a:p>
        </p:txBody>
      </p:sp>
      <p:sp>
        <p:nvSpPr>
          <p:cNvPr id="4" name="Slide Number Placeholder 3"/>
          <p:cNvSpPr>
            <a:spLocks noGrp="1"/>
          </p:cNvSpPr>
          <p:nvPr>
            <p:ph type="sldNum" sz="quarter" idx="5"/>
          </p:nvPr>
        </p:nvSpPr>
        <p:spPr/>
        <p:txBody>
          <a:bodyPr/>
          <a:lstStyle/>
          <a:p>
            <a:fld id="{763A2ADF-7592-5C4E-911E-E30F14C57ADA}" type="slidenum">
              <a:rPr lang="en-US" smtClean="0"/>
              <a:t>16</a:t>
            </a:fld>
            <a:endParaRPr lang="en-US"/>
          </a:p>
        </p:txBody>
      </p:sp>
    </p:spTree>
    <p:extLst>
      <p:ext uri="{BB962C8B-B14F-4D97-AF65-F5344CB8AC3E}">
        <p14:creationId xmlns:p14="http://schemas.microsoft.com/office/powerpoint/2010/main" val="423470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17</a:t>
            </a:fld>
            <a:endParaRPr lang="en-US"/>
          </a:p>
        </p:txBody>
      </p:sp>
    </p:spTree>
    <p:extLst>
      <p:ext uri="{BB962C8B-B14F-4D97-AF65-F5344CB8AC3E}">
        <p14:creationId xmlns:p14="http://schemas.microsoft.com/office/powerpoint/2010/main" val="2190127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18</a:t>
            </a:fld>
            <a:endParaRPr lang="en-US"/>
          </a:p>
        </p:txBody>
      </p:sp>
    </p:spTree>
    <p:extLst>
      <p:ext uri="{BB962C8B-B14F-4D97-AF65-F5344CB8AC3E}">
        <p14:creationId xmlns:p14="http://schemas.microsoft.com/office/powerpoint/2010/main" val="40850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19</a:t>
            </a:fld>
            <a:endParaRPr lang="en-US"/>
          </a:p>
        </p:txBody>
      </p:sp>
    </p:spTree>
    <p:extLst>
      <p:ext uri="{BB962C8B-B14F-4D97-AF65-F5344CB8AC3E}">
        <p14:creationId xmlns:p14="http://schemas.microsoft.com/office/powerpoint/2010/main" val="133936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a:t>
            </a:fld>
            <a:endParaRPr lang="en-US"/>
          </a:p>
        </p:txBody>
      </p:sp>
    </p:spTree>
    <p:extLst>
      <p:ext uri="{BB962C8B-B14F-4D97-AF65-F5344CB8AC3E}">
        <p14:creationId xmlns:p14="http://schemas.microsoft.com/office/powerpoint/2010/main" val="2929336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watch the 1</a:t>
            </a:r>
            <a:r>
              <a:rPr lang="en-US" baseline="30000"/>
              <a:t>st</a:t>
            </a:r>
            <a:r>
              <a:rPr lang="en-US"/>
              <a:t> career clusters video, agriculture, food and natural resources and then answer the question below the video – you can play on the SMART board but every student will still need to play through the video on their computer in order to get the question prompt.  Follow with the Human Services video</a:t>
            </a:r>
          </a:p>
        </p:txBody>
      </p:sp>
      <p:sp>
        <p:nvSpPr>
          <p:cNvPr id="4" name="Slide Number Placeholder 3"/>
          <p:cNvSpPr>
            <a:spLocks noGrp="1"/>
          </p:cNvSpPr>
          <p:nvPr>
            <p:ph type="sldNum" sz="quarter" idx="5"/>
          </p:nvPr>
        </p:nvSpPr>
        <p:spPr/>
        <p:txBody>
          <a:bodyPr/>
          <a:lstStyle/>
          <a:p>
            <a:fld id="{763A2ADF-7592-5C4E-911E-E30F14C57ADA}" type="slidenum">
              <a:rPr lang="en-US" smtClean="0"/>
              <a:t>20</a:t>
            </a:fld>
            <a:endParaRPr lang="en-US"/>
          </a:p>
        </p:txBody>
      </p:sp>
    </p:spTree>
    <p:extLst>
      <p:ext uri="{BB962C8B-B14F-4D97-AF65-F5344CB8AC3E}">
        <p14:creationId xmlns:p14="http://schemas.microsoft.com/office/powerpoint/2010/main" val="2243441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watch the 1</a:t>
            </a:r>
            <a:r>
              <a:rPr lang="en-US" baseline="30000" dirty="0"/>
              <a:t>st</a:t>
            </a:r>
            <a:r>
              <a:rPr lang="en-US" dirty="0"/>
              <a:t> career clusters video, finance and then answer the question below the video – you can play on the SMART board but every student will still need to play through the video on their computer in order to get the question prompt</a:t>
            </a:r>
          </a:p>
        </p:txBody>
      </p:sp>
      <p:sp>
        <p:nvSpPr>
          <p:cNvPr id="4" name="Slide Number Placeholder 3"/>
          <p:cNvSpPr>
            <a:spLocks noGrp="1"/>
          </p:cNvSpPr>
          <p:nvPr>
            <p:ph type="sldNum" sz="quarter" idx="5"/>
          </p:nvPr>
        </p:nvSpPr>
        <p:spPr/>
        <p:txBody>
          <a:bodyPr/>
          <a:lstStyle/>
          <a:p>
            <a:fld id="{763A2ADF-7592-5C4E-911E-E30F14C57ADA}" type="slidenum">
              <a:rPr lang="en-US" smtClean="0"/>
              <a:t>21</a:t>
            </a:fld>
            <a:endParaRPr lang="en-US"/>
          </a:p>
        </p:txBody>
      </p:sp>
    </p:spTree>
    <p:extLst>
      <p:ext uri="{BB962C8B-B14F-4D97-AF65-F5344CB8AC3E}">
        <p14:creationId xmlns:p14="http://schemas.microsoft.com/office/powerpoint/2010/main" val="148202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watch the 1</a:t>
            </a:r>
            <a:r>
              <a:rPr lang="en-US" baseline="30000"/>
              <a:t>st</a:t>
            </a:r>
            <a:r>
              <a:rPr lang="en-US"/>
              <a:t> career clusters video, manufacturing and then answer the question below the video – you can play on the SMART board but every student will still need to play through the video on their computer in order to get the question prompt</a:t>
            </a:r>
          </a:p>
        </p:txBody>
      </p:sp>
      <p:sp>
        <p:nvSpPr>
          <p:cNvPr id="4" name="Slide Number Placeholder 3"/>
          <p:cNvSpPr>
            <a:spLocks noGrp="1"/>
          </p:cNvSpPr>
          <p:nvPr>
            <p:ph type="sldNum" sz="quarter" idx="5"/>
          </p:nvPr>
        </p:nvSpPr>
        <p:spPr/>
        <p:txBody>
          <a:bodyPr/>
          <a:lstStyle/>
          <a:p>
            <a:fld id="{763A2ADF-7592-5C4E-911E-E30F14C57ADA}" type="slidenum">
              <a:rPr lang="en-US" smtClean="0"/>
              <a:t>22</a:t>
            </a:fld>
            <a:endParaRPr lang="en-US"/>
          </a:p>
        </p:txBody>
      </p:sp>
    </p:spTree>
    <p:extLst>
      <p:ext uri="{BB962C8B-B14F-4D97-AF65-F5344CB8AC3E}">
        <p14:creationId xmlns:p14="http://schemas.microsoft.com/office/powerpoint/2010/main" val="2398281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23</a:t>
            </a:fld>
            <a:endParaRPr lang="en-US"/>
          </a:p>
        </p:txBody>
      </p:sp>
    </p:spTree>
    <p:extLst>
      <p:ext uri="{BB962C8B-B14F-4D97-AF65-F5344CB8AC3E}">
        <p14:creationId xmlns:p14="http://schemas.microsoft.com/office/powerpoint/2010/main" val="101161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24</a:t>
            </a:fld>
            <a:endParaRPr lang="en-US"/>
          </a:p>
        </p:txBody>
      </p:sp>
    </p:spTree>
    <p:extLst>
      <p:ext uri="{BB962C8B-B14F-4D97-AF65-F5344CB8AC3E}">
        <p14:creationId xmlns:p14="http://schemas.microsoft.com/office/powerpoint/2010/main" val="64793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25</a:t>
            </a:fld>
            <a:endParaRPr lang="en-US"/>
          </a:p>
        </p:txBody>
      </p:sp>
    </p:spTree>
    <p:extLst>
      <p:ext uri="{BB962C8B-B14F-4D97-AF65-F5344CB8AC3E}">
        <p14:creationId xmlns:p14="http://schemas.microsoft.com/office/powerpoint/2010/main" val="3429476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26</a:t>
            </a:fld>
            <a:endParaRPr lang="en-US"/>
          </a:p>
        </p:txBody>
      </p:sp>
    </p:spTree>
    <p:extLst>
      <p:ext uri="{BB962C8B-B14F-4D97-AF65-F5344CB8AC3E}">
        <p14:creationId xmlns:p14="http://schemas.microsoft.com/office/powerpoint/2010/main" val="2158664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27</a:t>
            </a:fld>
            <a:endParaRPr lang="en-US"/>
          </a:p>
        </p:txBody>
      </p:sp>
    </p:spTree>
    <p:extLst>
      <p:ext uri="{BB962C8B-B14F-4D97-AF65-F5344CB8AC3E}">
        <p14:creationId xmlns:p14="http://schemas.microsoft.com/office/powerpoint/2010/main" val="2602873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28</a:t>
            </a:fld>
            <a:endParaRPr lang="en-US"/>
          </a:p>
        </p:txBody>
      </p:sp>
    </p:spTree>
    <p:extLst>
      <p:ext uri="{BB962C8B-B14F-4D97-AF65-F5344CB8AC3E}">
        <p14:creationId xmlns:p14="http://schemas.microsoft.com/office/powerpoint/2010/main" val="1305285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29</a:t>
            </a:fld>
            <a:endParaRPr lang="en-US"/>
          </a:p>
        </p:txBody>
      </p:sp>
    </p:spTree>
    <p:extLst>
      <p:ext uri="{BB962C8B-B14F-4D97-AF65-F5344CB8AC3E}">
        <p14:creationId xmlns:p14="http://schemas.microsoft.com/office/powerpoint/2010/main" val="1794897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3</a:t>
            </a:fld>
            <a:endParaRPr lang="en-US"/>
          </a:p>
        </p:txBody>
      </p:sp>
    </p:spTree>
    <p:extLst>
      <p:ext uri="{BB962C8B-B14F-4D97-AF65-F5344CB8AC3E}">
        <p14:creationId xmlns:p14="http://schemas.microsoft.com/office/powerpoint/2010/main" val="685898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30</a:t>
            </a:fld>
            <a:endParaRPr lang="en-US"/>
          </a:p>
        </p:txBody>
      </p:sp>
    </p:spTree>
    <p:extLst>
      <p:ext uri="{BB962C8B-B14F-4D97-AF65-F5344CB8AC3E}">
        <p14:creationId xmlns:p14="http://schemas.microsoft.com/office/powerpoint/2010/main" val="21375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31</a:t>
            </a:fld>
            <a:endParaRPr lang="en-US"/>
          </a:p>
        </p:txBody>
      </p:sp>
    </p:spTree>
    <p:extLst>
      <p:ext uri="{BB962C8B-B14F-4D97-AF65-F5344CB8AC3E}">
        <p14:creationId xmlns:p14="http://schemas.microsoft.com/office/powerpoint/2010/main" val="2040493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you communicate ideas clearly, do you enjoy speaking to others.  Can you put your ideas into words that make sense to others</a:t>
            </a:r>
          </a:p>
        </p:txBody>
      </p:sp>
      <p:sp>
        <p:nvSpPr>
          <p:cNvPr id="4" name="Slide Number Placeholder 3"/>
          <p:cNvSpPr>
            <a:spLocks noGrp="1"/>
          </p:cNvSpPr>
          <p:nvPr>
            <p:ph type="sldNum" sz="quarter" idx="5"/>
          </p:nvPr>
        </p:nvSpPr>
        <p:spPr/>
        <p:txBody>
          <a:bodyPr/>
          <a:lstStyle/>
          <a:p>
            <a:fld id="{763A2ADF-7592-5C4E-911E-E30F14C57ADA}" type="slidenum">
              <a:rPr lang="en-US" smtClean="0"/>
              <a:t>32</a:t>
            </a:fld>
            <a:endParaRPr lang="en-US"/>
          </a:p>
        </p:txBody>
      </p:sp>
    </p:spTree>
    <p:extLst>
      <p:ext uri="{BB962C8B-B14F-4D97-AF65-F5344CB8AC3E}">
        <p14:creationId xmlns:p14="http://schemas.microsoft.com/office/powerpoint/2010/main" val="3034113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33</a:t>
            </a:fld>
            <a:endParaRPr lang="en-US"/>
          </a:p>
        </p:txBody>
      </p:sp>
    </p:spTree>
    <p:extLst>
      <p:ext uri="{BB962C8B-B14F-4D97-AF65-F5344CB8AC3E}">
        <p14:creationId xmlns:p14="http://schemas.microsoft.com/office/powerpoint/2010/main" val="2134071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34</a:t>
            </a:fld>
            <a:endParaRPr lang="en-US"/>
          </a:p>
        </p:txBody>
      </p:sp>
    </p:spTree>
    <p:extLst>
      <p:ext uri="{BB962C8B-B14F-4D97-AF65-F5344CB8AC3E}">
        <p14:creationId xmlns:p14="http://schemas.microsoft.com/office/powerpoint/2010/main" val="228881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35</a:t>
            </a:fld>
            <a:endParaRPr lang="en-US"/>
          </a:p>
        </p:txBody>
      </p:sp>
    </p:spTree>
    <p:extLst>
      <p:ext uri="{BB962C8B-B14F-4D97-AF65-F5344CB8AC3E}">
        <p14:creationId xmlns:p14="http://schemas.microsoft.com/office/powerpoint/2010/main" val="4092558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the ability to lead others, you might enjoy a career in politics, or business.  If you have musical abilities you may enjoy a career in composing, writing or performing music. </a:t>
            </a:r>
          </a:p>
        </p:txBody>
      </p:sp>
      <p:sp>
        <p:nvSpPr>
          <p:cNvPr id="4" name="Slide Number Placeholder 3"/>
          <p:cNvSpPr>
            <a:spLocks noGrp="1"/>
          </p:cNvSpPr>
          <p:nvPr>
            <p:ph type="sldNum" sz="quarter" idx="5"/>
          </p:nvPr>
        </p:nvSpPr>
        <p:spPr/>
        <p:txBody>
          <a:bodyPr/>
          <a:lstStyle/>
          <a:p>
            <a:fld id="{763A2ADF-7592-5C4E-911E-E30F14C57ADA}" type="slidenum">
              <a:rPr lang="en-US" smtClean="0"/>
              <a:t>36</a:t>
            </a:fld>
            <a:endParaRPr lang="en-US"/>
          </a:p>
        </p:txBody>
      </p:sp>
    </p:spTree>
    <p:extLst>
      <p:ext uri="{BB962C8B-B14F-4D97-AF65-F5344CB8AC3E}">
        <p14:creationId xmlns:p14="http://schemas.microsoft.com/office/powerpoint/2010/main" val="2964738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define or give an example of the vocabulary for today’s lesson. Thumbs up for understanding after each one. </a:t>
            </a:r>
          </a:p>
        </p:txBody>
      </p:sp>
      <p:sp>
        <p:nvSpPr>
          <p:cNvPr id="4" name="Slide Number Placeholder 3"/>
          <p:cNvSpPr>
            <a:spLocks noGrp="1"/>
          </p:cNvSpPr>
          <p:nvPr>
            <p:ph type="sldNum" sz="quarter" idx="5"/>
          </p:nvPr>
        </p:nvSpPr>
        <p:spPr/>
        <p:txBody>
          <a:bodyPr/>
          <a:lstStyle/>
          <a:p>
            <a:fld id="{763A2ADF-7592-5C4E-911E-E30F14C57ADA}" type="slidenum">
              <a:rPr lang="en-US" smtClean="0"/>
              <a:t>37</a:t>
            </a:fld>
            <a:endParaRPr lang="en-US"/>
          </a:p>
        </p:txBody>
      </p:sp>
    </p:spTree>
    <p:extLst>
      <p:ext uri="{BB962C8B-B14F-4D97-AF65-F5344CB8AC3E}">
        <p14:creationId xmlns:p14="http://schemas.microsoft.com/office/powerpoint/2010/main" val="1773198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is optional – but you may show students the video to introduce VA Wizard if that is helpful </a:t>
            </a:r>
          </a:p>
        </p:txBody>
      </p:sp>
      <p:sp>
        <p:nvSpPr>
          <p:cNvPr id="4" name="Slide Number Placeholder 3"/>
          <p:cNvSpPr>
            <a:spLocks noGrp="1"/>
          </p:cNvSpPr>
          <p:nvPr>
            <p:ph type="sldNum" sz="quarter" idx="5"/>
          </p:nvPr>
        </p:nvSpPr>
        <p:spPr/>
        <p:txBody>
          <a:bodyPr/>
          <a:lstStyle/>
          <a:p>
            <a:fld id="{763A2ADF-7592-5C4E-911E-E30F14C57ADA}" type="slidenum">
              <a:rPr lang="en-US" smtClean="0"/>
              <a:t>4</a:t>
            </a:fld>
            <a:endParaRPr lang="en-US"/>
          </a:p>
        </p:txBody>
      </p:sp>
    </p:spTree>
    <p:extLst>
      <p:ext uri="{BB962C8B-B14F-4D97-AF65-F5344CB8AC3E}">
        <p14:creationId xmlns:p14="http://schemas.microsoft.com/office/powerpoint/2010/main" val="377332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Counselor Demo: </a:t>
            </a:r>
            <a:r>
              <a:rPr lang="en-US">
                <a:hlinkClick r:id="rId3"/>
              </a:rPr>
              <a:t>https://www.vawizard.org/wizard/home</a:t>
            </a:r>
            <a:r>
              <a:rPr lang="en-US"/>
              <a:t> </a:t>
            </a:r>
          </a:p>
          <a:p>
            <a:r>
              <a:rPr lang="en-US"/>
              <a:t>Student Demo Account for Lesson on Smart Board: (CASE SENSATIVE)</a:t>
            </a:r>
            <a:endParaRPr lang="en-US">
              <a:cs typeface="Calibri"/>
            </a:endParaRPr>
          </a:p>
          <a:p>
            <a:r>
              <a:rPr lang="en-US"/>
              <a:t>Generic login: K5Wizard</a:t>
            </a:r>
            <a:endParaRPr lang="en-US">
              <a:cs typeface="Calibri"/>
            </a:endParaRPr>
          </a:p>
          <a:p>
            <a:r>
              <a:rPr lang="en-US"/>
              <a:t>Password: K5Wizard!</a:t>
            </a:r>
          </a:p>
          <a:p>
            <a:endParaRPr lang="en-US">
              <a:cs typeface="Calibri"/>
            </a:endParaRPr>
          </a:p>
          <a:p>
            <a:r>
              <a:rPr lang="en-US">
                <a:cs typeface="Calibri"/>
              </a:rPr>
              <a:t>Troubleshooting Errors: (switch browsers chrome to edge or vice versa)</a:t>
            </a:r>
          </a:p>
          <a:p>
            <a:r>
              <a:rPr lang="en-US"/>
              <a:t>If your students have an issue when logging into VA Wizard with Clever (HTTP Status 500 internal server error) you will need to update Chrome to resolve the issue. </a:t>
            </a:r>
            <a:endParaRPr lang="en-US">
              <a:cs typeface="Calibri" panose="020F0502020204030204"/>
            </a:endParaRPr>
          </a:p>
          <a:p>
            <a:r>
              <a:rPr lang="en-US"/>
              <a:t>Here's how to update individual computers:</a:t>
            </a:r>
            <a:endParaRPr lang="en-US">
              <a:cs typeface="Calibri" panose="020F0502020204030204"/>
            </a:endParaRPr>
          </a:p>
          <a:p>
            <a:r>
              <a:rPr lang="en-US"/>
              <a:t> </a:t>
            </a:r>
            <a:endParaRPr lang="en-US">
              <a:cs typeface="Calibri" panose="020F0502020204030204"/>
            </a:endParaRPr>
          </a:p>
          <a:p>
            <a:r>
              <a:rPr lang="en-US"/>
              <a:t>To update Google Chrome:</a:t>
            </a:r>
            <a:endParaRPr lang="en-US">
              <a:cs typeface="Calibri" panose="020F0502020204030204"/>
            </a:endParaRPr>
          </a:p>
          <a:p>
            <a:r>
              <a:rPr lang="en-US"/>
              <a:t>On your computer, open Chrome.</a:t>
            </a:r>
            <a:endParaRPr lang="en-US">
              <a:cs typeface="Calibri" panose="020F0502020204030204"/>
            </a:endParaRPr>
          </a:p>
          <a:p>
            <a:r>
              <a:rPr lang="en-US"/>
              <a:t>At the top right, click More .</a:t>
            </a:r>
            <a:endParaRPr lang="en-US">
              <a:cs typeface="Calibri" panose="020F0502020204030204"/>
            </a:endParaRPr>
          </a:p>
          <a:p>
            <a:r>
              <a:rPr lang="en-US"/>
              <a:t>Click Help. About Google Chrome.</a:t>
            </a:r>
            <a:endParaRPr lang="en-US">
              <a:cs typeface="Calibri" panose="020F0502020204030204"/>
            </a:endParaRPr>
          </a:p>
          <a:p>
            <a:r>
              <a:rPr lang="en-US"/>
              <a:t>Click Update Google Chrome. Important: If you can't find this button, you're on the latest version.</a:t>
            </a:r>
            <a:endParaRPr lang="en-US">
              <a:cs typeface="Calibri" panose="020F0502020204030204"/>
            </a:endParaRPr>
          </a:p>
          <a:p>
            <a:r>
              <a:rPr lang="en-US"/>
              <a:t>Click Relaunch.</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E86B792-8D42-4063-9985-C9B9653F9254}" type="slidenum">
              <a:t>5</a:t>
            </a:fld>
            <a:endParaRPr lang="en-US"/>
          </a:p>
        </p:txBody>
      </p:sp>
    </p:spTree>
    <p:extLst>
      <p:ext uri="{BB962C8B-B14F-4D97-AF65-F5344CB8AC3E}">
        <p14:creationId xmlns:p14="http://schemas.microsoft.com/office/powerpoint/2010/main" val="350254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6</a:t>
            </a:fld>
            <a:endParaRPr lang="en-US"/>
          </a:p>
        </p:txBody>
      </p:sp>
    </p:spTree>
    <p:extLst>
      <p:ext uri="{BB962C8B-B14F-4D97-AF65-F5344CB8AC3E}">
        <p14:creationId xmlns:p14="http://schemas.microsoft.com/office/powerpoint/2010/main" val="50690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may be easiest to play the video on the SMART board and have each student play the video on their screen with the speakers muted – they can only answer the question if the video has played through. </a:t>
            </a:r>
          </a:p>
        </p:txBody>
      </p:sp>
      <p:sp>
        <p:nvSpPr>
          <p:cNvPr id="4" name="Slide Number Placeholder 3"/>
          <p:cNvSpPr>
            <a:spLocks noGrp="1"/>
          </p:cNvSpPr>
          <p:nvPr>
            <p:ph type="sldNum" sz="quarter" idx="5"/>
          </p:nvPr>
        </p:nvSpPr>
        <p:spPr/>
        <p:txBody>
          <a:bodyPr/>
          <a:lstStyle/>
          <a:p>
            <a:fld id="{763A2ADF-7592-5C4E-911E-E30F14C57ADA}" type="slidenum">
              <a:rPr lang="en-US" smtClean="0"/>
              <a:t>7</a:t>
            </a:fld>
            <a:endParaRPr lang="en-US"/>
          </a:p>
        </p:txBody>
      </p:sp>
    </p:spTree>
    <p:extLst>
      <p:ext uri="{BB962C8B-B14F-4D97-AF65-F5344CB8AC3E}">
        <p14:creationId xmlns:p14="http://schemas.microsoft.com/office/powerpoint/2010/main" val="3322134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slide – your students will most likely be very familiar with VA Wizard by the 5</a:t>
            </a:r>
            <a:r>
              <a:rPr lang="en-US" baseline="30000"/>
              <a:t>th</a:t>
            </a:r>
            <a:r>
              <a:rPr lang="en-US"/>
              <a:t> grade, but they are here if you feel they are needed or helpful</a:t>
            </a:r>
          </a:p>
        </p:txBody>
      </p:sp>
      <p:sp>
        <p:nvSpPr>
          <p:cNvPr id="4" name="Slide Number Placeholder 3"/>
          <p:cNvSpPr>
            <a:spLocks noGrp="1"/>
          </p:cNvSpPr>
          <p:nvPr>
            <p:ph type="sldNum" sz="quarter" idx="5"/>
          </p:nvPr>
        </p:nvSpPr>
        <p:spPr/>
        <p:txBody>
          <a:bodyPr/>
          <a:lstStyle/>
          <a:p>
            <a:fld id="{E1662187-D518-A748-AA56-4285E5C99F4E}" type="slidenum">
              <a:rPr lang="en-US" smtClean="0"/>
              <a:t>8</a:t>
            </a:fld>
            <a:endParaRPr lang="en-US"/>
          </a:p>
        </p:txBody>
      </p:sp>
    </p:spTree>
    <p:extLst>
      <p:ext uri="{BB962C8B-B14F-4D97-AF65-F5344CB8AC3E}">
        <p14:creationId xmlns:p14="http://schemas.microsoft.com/office/powerpoint/2010/main" val="394695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9</a:t>
            </a:fld>
            <a:endParaRPr lang="en-US"/>
          </a:p>
        </p:txBody>
      </p:sp>
    </p:spTree>
    <p:extLst>
      <p:ext uri="{BB962C8B-B14F-4D97-AF65-F5344CB8AC3E}">
        <p14:creationId xmlns:p14="http://schemas.microsoft.com/office/powerpoint/2010/main" val="384886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Wednesday, February 21,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3479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Wednesday, February 21,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778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Wednesday, February 21,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2522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Wednesday, February 21,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73575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F224-6837-F359-58FD-191F8D1AE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7B394C-3245-F8EF-CB27-EF76B700F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2FA7AE-6259-6E98-AD21-C7DA178BBB0A}"/>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5" name="Footer Placeholder 4">
            <a:extLst>
              <a:ext uri="{FF2B5EF4-FFF2-40B4-BE49-F238E27FC236}">
                <a16:creationId xmlns:a16="http://schemas.microsoft.com/office/drawing/2014/main" id="{BAD7E0C0-3EED-E46A-C009-5D8CD1C63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C1B40-B850-0B55-2BB9-8B060B0DF41E}"/>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391518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2DBA-3FCE-8A81-97FE-7F1D04ADA5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A7237-0913-46D3-2AD6-39A84A2466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3AE56-CC02-24B9-A50A-3F37A99C632B}"/>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5" name="Footer Placeholder 4">
            <a:extLst>
              <a:ext uri="{FF2B5EF4-FFF2-40B4-BE49-F238E27FC236}">
                <a16:creationId xmlns:a16="http://schemas.microsoft.com/office/drawing/2014/main" id="{C26B40B2-E815-36A2-4825-0CB6A3C38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8EB9F-65D3-47E0-27AE-0212A0FD1FE0}"/>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579285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862F-E19F-9CC2-2C2E-6C30CA252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EF4E2-EEA6-2DD0-E84B-70C5E4ECD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E00BB-6CD7-F09E-AEEB-818BA190C646}"/>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5" name="Footer Placeholder 4">
            <a:extLst>
              <a:ext uri="{FF2B5EF4-FFF2-40B4-BE49-F238E27FC236}">
                <a16:creationId xmlns:a16="http://schemas.microsoft.com/office/drawing/2014/main" id="{15154C0C-E42D-2A08-0E6D-6853CBAEF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A8AA6-102E-9CAF-D9FF-554BEDD8592B}"/>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2969594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F366-B782-4D22-86DD-43DAC704E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C8824-025E-3A3A-0892-EE2C5ACE5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2293C8-5A3B-269A-4CF4-0E46B0B2A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5BD8BA-9A7D-1EBE-5E21-D78F994A2DBE}"/>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6" name="Footer Placeholder 5">
            <a:extLst>
              <a:ext uri="{FF2B5EF4-FFF2-40B4-BE49-F238E27FC236}">
                <a16:creationId xmlns:a16="http://schemas.microsoft.com/office/drawing/2014/main" id="{BB1B616C-9869-9F0A-E5EA-04101251E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0196C-4668-A331-FB43-A82A09498F61}"/>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233234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584E-30AC-3C08-E6E2-78D9E2670E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28490-1708-A17A-2A89-54A81803F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6E2AD-0035-659C-0820-C268BCAAE7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4F9A2B-5D7A-35B2-228C-99C4A655A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F14B4E-7237-6392-E8EF-D8665E6A7D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BE7D29-6446-C44E-3ACC-407DA1444FFA}"/>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8" name="Footer Placeholder 7">
            <a:extLst>
              <a:ext uri="{FF2B5EF4-FFF2-40B4-BE49-F238E27FC236}">
                <a16:creationId xmlns:a16="http://schemas.microsoft.com/office/drawing/2014/main" id="{DD51B1B7-F7F2-3D9A-064A-A7E61F7BE8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C87B6F-C691-A211-9BE9-40EA1C60FA1F}"/>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1948503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DDD1-7E6C-43EF-1ADA-F2597D3C7F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97D53-4C76-8367-AD93-12C83E8ED60B}"/>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4" name="Footer Placeholder 3">
            <a:extLst>
              <a:ext uri="{FF2B5EF4-FFF2-40B4-BE49-F238E27FC236}">
                <a16:creationId xmlns:a16="http://schemas.microsoft.com/office/drawing/2014/main" id="{30F8D1EF-FD95-E615-E9D3-24B81441B1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3310CC-10FB-D8ED-05DF-7584998D498C}"/>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19977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C4CD42-F3C9-8E0F-1A69-5E8B5AD2D00B}"/>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3" name="Footer Placeholder 2">
            <a:extLst>
              <a:ext uri="{FF2B5EF4-FFF2-40B4-BE49-F238E27FC236}">
                <a16:creationId xmlns:a16="http://schemas.microsoft.com/office/drawing/2014/main" id="{47092EB0-0AD0-63BB-D51F-DEA2C58E37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B49C4-50B6-B88A-33EA-8FBE9FBEE264}"/>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52761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Wednesday, February 21,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7033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E602B-D8C5-B91A-A40C-83B27A6C7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60DF5E-D014-3ECC-51C6-19C995198E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B3382E-78B6-D960-252F-25ADC8BE3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1F531E-C59E-6B75-A9F7-88D052AB7704}"/>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6" name="Footer Placeholder 5">
            <a:extLst>
              <a:ext uri="{FF2B5EF4-FFF2-40B4-BE49-F238E27FC236}">
                <a16:creationId xmlns:a16="http://schemas.microsoft.com/office/drawing/2014/main" id="{D06D9A66-13F6-908A-4AC3-84503206F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FC3CA-9BCE-D249-DCD7-198988E5133E}"/>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1788791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F72E-E6CE-9CEC-EA25-5CFE49302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1647B-8F68-0B50-1223-B455ECF40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0E1563-3EFB-AD9F-EFA7-B569BBB6B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E780B-1811-D3D8-44F1-B8ADC0896740}"/>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6" name="Footer Placeholder 5">
            <a:extLst>
              <a:ext uri="{FF2B5EF4-FFF2-40B4-BE49-F238E27FC236}">
                <a16:creationId xmlns:a16="http://schemas.microsoft.com/office/drawing/2014/main" id="{02C8434E-D01F-110B-D11F-563FDEAB6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7861D-E913-1771-A791-F7B057DF2344}"/>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4238131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CA7D-FAE2-7B4C-22E3-F45D55B67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F152F6-CA59-6705-29A6-2B7DA5CE53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2F524-A051-D00E-7C1E-ABCBF26EA1BC}"/>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5" name="Footer Placeholder 4">
            <a:extLst>
              <a:ext uri="{FF2B5EF4-FFF2-40B4-BE49-F238E27FC236}">
                <a16:creationId xmlns:a16="http://schemas.microsoft.com/office/drawing/2014/main" id="{6D6D9DCA-50F6-3679-0784-906C59162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89FE9-44C4-E608-AF1A-796ABE02F003}"/>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704511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BAED8-75E7-8378-8F25-E37166B61B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594BEC-0A40-E9EF-B237-51AD233851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A4AD1-C899-315A-A2DF-FEB781F47835}"/>
              </a:ext>
            </a:extLst>
          </p:cNvPr>
          <p:cNvSpPr>
            <a:spLocks noGrp="1"/>
          </p:cNvSpPr>
          <p:nvPr>
            <p:ph type="dt" sz="half" idx="10"/>
          </p:nvPr>
        </p:nvSpPr>
        <p:spPr/>
        <p:txBody>
          <a:bodyPr/>
          <a:lstStyle/>
          <a:p>
            <a:fld id="{B40ABF2E-797D-E04F-B993-637BD6BFC5B0}" type="datetimeFigureOut">
              <a:rPr lang="en-US" smtClean="0"/>
              <a:t>2/21/2024</a:t>
            </a:fld>
            <a:endParaRPr lang="en-US"/>
          </a:p>
        </p:txBody>
      </p:sp>
      <p:sp>
        <p:nvSpPr>
          <p:cNvPr id="5" name="Footer Placeholder 4">
            <a:extLst>
              <a:ext uri="{FF2B5EF4-FFF2-40B4-BE49-F238E27FC236}">
                <a16:creationId xmlns:a16="http://schemas.microsoft.com/office/drawing/2014/main" id="{7F67B9CC-830F-672F-A18C-6DD5916FB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D51B6-109A-2B43-4631-676329300E62}"/>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78557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Wednesday, February 21,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9873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Wednesday, February 21,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965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Wednesday, February 21,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6363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Wednesday, February 21,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7493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Wednesday, February 21,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2466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Wednesday, February 21,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0489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Wednesday, February 21, 2024</a:t>
            </a:fld>
            <a:endParaRPr lang="en-US" cap="all"/>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a:p>
        </p:txBody>
      </p:sp>
    </p:spTree>
    <p:extLst>
      <p:ext uri="{BB962C8B-B14F-4D97-AF65-F5344CB8AC3E}">
        <p14:creationId xmlns:p14="http://schemas.microsoft.com/office/powerpoint/2010/main" val="398753005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735DB-9BF8-4749-621A-3E79551CF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24649-3AC5-83B9-7ADD-D21ADDF51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1705E-3FFC-2271-EC63-4BCDD1A92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ABF2E-797D-E04F-B993-637BD6BFC5B0}" type="datetimeFigureOut">
              <a:rPr lang="en-US" smtClean="0"/>
              <a:t>2/21/2024</a:t>
            </a:fld>
            <a:endParaRPr lang="en-US"/>
          </a:p>
        </p:txBody>
      </p:sp>
      <p:sp>
        <p:nvSpPr>
          <p:cNvPr id="5" name="Footer Placeholder 4">
            <a:extLst>
              <a:ext uri="{FF2B5EF4-FFF2-40B4-BE49-F238E27FC236}">
                <a16:creationId xmlns:a16="http://schemas.microsoft.com/office/drawing/2014/main" id="{AA3F78E1-BCAE-90A9-A063-5F0695A94A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AAF937-6EEF-6D0C-C85B-E7BAEC296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BFA10-A2F5-1F45-8F56-C694ED8E1348}" type="slidenum">
              <a:rPr lang="en-US" smtClean="0"/>
              <a:t>‹#›</a:t>
            </a:fld>
            <a:endParaRPr lang="en-US"/>
          </a:p>
        </p:txBody>
      </p:sp>
    </p:spTree>
    <p:extLst>
      <p:ext uri="{BB962C8B-B14F-4D97-AF65-F5344CB8AC3E}">
        <p14:creationId xmlns:p14="http://schemas.microsoft.com/office/powerpoint/2010/main" val="2378418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pxhere.com/en/photo/982912" TargetMode="External"/><Relationship Id="rId5" Type="http://schemas.openxmlformats.org/officeDocument/2006/relationships/image" Target="../media/image15.jpeg"/><Relationship Id="rId4" Type="http://schemas.openxmlformats.org/officeDocument/2006/relationships/hyperlink" Target="https://pxhere.com/en/photo/111008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deportescolectivosjavierglez.blogspot.com/2013/03/scouting-en-baloncesto-ejemplo-practico.html" TargetMode="External"/><Relationship Id="rId5" Type="http://schemas.openxmlformats.org/officeDocument/2006/relationships/image" Target="../media/image17.jpeg"/><Relationship Id="rId4" Type="http://schemas.openxmlformats.org/officeDocument/2006/relationships/hyperlink" Target="https://pixabay.com/en/music-notes-abstract-15987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pxhere.com/ko/photo/1454963" TargetMode="External"/><Relationship Id="rId5" Type="http://schemas.openxmlformats.org/officeDocument/2006/relationships/image" Target="../media/image19.jpeg"/><Relationship Id="rId4" Type="http://schemas.openxmlformats.org/officeDocument/2006/relationships/hyperlink" Target="https://www.publicdomainpictures.net/view-image.php?image=57150&am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s://creativecommons.org/licenses/by/3.0/"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altc.alt.ac.uk/blog/2017/07/video-games-in-higher-education-using-video-games-to-develop-graduate-attributes/" TargetMode="External"/><Relationship Id="rId5" Type="http://schemas.openxmlformats.org/officeDocument/2006/relationships/image" Target="../media/image21.jpeg"/><Relationship Id="rId4" Type="http://schemas.openxmlformats.org/officeDocument/2006/relationships/hyperlink" Target="https://www.pxfuel.com/en/free-photo-xnuc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pxhere.com/en/photo/1110085" TargetMode="External"/><Relationship Id="rId13" Type="http://schemas.openxmlformats.org/officeDocument/2006/relationships/image" Target="../media/image19.jpeg"/><Relationship Id="rId3" Type="http://schemas.openxmlformats.org/officeDocument/2006/relationships/image" Target="../media/image16.png"/><Relationship Id="rId7" Type="http://schemas.openxmlformats.org/officeDocument/2006/relationships/image" Target="../media/image14.jpeg"/><Relationship Id="rId12" Type="http://schemas.openxmlformats.org/officeDocument/2006/relationships/hyperlink" Target="https://pxhere.com/en/photo/982912" TargetMode="External"/><Relationship Id="rId2" Type="http://schemas.openxmlformats.org/officeDocument/2006/relationships/notesSlide" Target="../notesSlides/notesSlide16.xml"/><Relationship Id="rId16" Type="http://schemas.openxmlformats.org/officeDocument/2006/relationships/hyperlink" Target="https://www.pxfuel.com/en/free-photo-xnucs" TargetMode="External"/><Relationship Id="rId1" Type="http://schemas.openxmlformats.org/officeDocument/2006/relationships/slideLayout" Target="../slideLayouts/slideLayout6.xml"/><Relationship Id="rId6" Type="http://schemas.openxmlformats.org/officeDocument/2006/relationships/hyperlink" Target="https://deportescolectivosjavierglez.blogspot.com/2013/03/scouting-en-baloncesto-ejemplo-practico.html" TargetMode="External"/><Relationship Id="rId11" Type="http://schemas.openxmlformats.org/officeDocument/2006/relationships/image" Target="../media/image15.jpeg"/><Relationship Id="rId5" Type="http://schemas.openxmlformats.org/officeDocument/2006/relationships/image" Target="../media/image17.jpeg"/><Relationship Id="rId15" Type="http://schemas.openxmlformats.org/officeDocument/2006/relationships/image" Target="../media/image20.jpeg"/><Relationship Id="rId10" Type="http://schemas.openxmlformats.org/officeDocument/2006/relationships/hyperlink" Target="https://www.publicdomainpictures.net/view-image.php?image=57150&amp;" TargetMode="External"/><Relationship Id="rId4" Type="http://schemas.openxmlformats.org/officeDocument/2006/relationships/hyperlink" Target="https://pixabay.com/en/music-notes-abstract-159870/" TargetMode="External"/><Relationship Id="rId9" Type="http://schemas.openxmlformats.org/officeDocument/2006/relationships/image" Target="../media/image18.jpeg"/><Relationship Id="rId14" Type="http://schemas.openxmlformats.org/officeDocument/2006/relationships/hyperlink" Target="https://pxhere.com/ko/photo/1454963"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flickr.com/photos/plasticrevolver/6016927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teacherspayteachers.com/Product/I-Have-Who-Has-Addition-Facts-to-20-25857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s://www.pngall.com/tennis-png/download/4997" TargetMode="External"/><Relationship Id="rId3" Type="http://schemas.openxmlformats.org/officeDocument/2006/relationships/image" Target="../media/image32.png"/><Relationship Id="rId7" Type="http://schemas.openxmlformats.org/officeDocument/2006/relationships/hyperlink" Target="https://creativecommons.org/licenses/by-nc/3.0/" TargetMode="External"/><Relationship Id="rId12"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pngimg.com/download/52781" TargetMode="External"/><Relationship Id="rId11" Type="http://schemas.openxmlformats.org/officeDocument/2006/relationships/hyperlink" Target="https://pngimg.com/download/61690" TargetMode="External"/><Relationship Id="rId5" Type="http://schemas.openxmlformats.org/officeDocument/2006/relationships/image" Target="../media/image33.png"/><Relationship Id="rId15" Type="http://schemas.openxmlformats.org/officeDocument/2006/relationships/hyperlink" Target="https://publicdomainpictures.net/en/view-image.php?image=261806&amp;picture=track-and-field-turn" TargetMode="External"/><Relationship Id="rId10" Type="http://schemas.openxmlformats.org/officeDocument/2006/relationships/image" Target="../media/image35.png"/><Relationship Id="rId4" Type="http://schemas.openxmlformats.org/officeDocument/2006/relationships/hyperlink" Target="http://commons.wikimedia.org/wiki/File:Basketball.png" TargetMode="External"/><Relationship Id="rId9" Type="http://schemas.openxmlformats.org/officeDocument/2006/relationships/hyperlink" Target="https://www.publicdomainpictures.net/en/view-image.php?image=309332&amp;picture=wilson-football" TargetMode="External"/><Relationship Id="rId1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imagengine/624503013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clavesliderazgoresponsable.blogspot.com/2018/07/6-claves-para-gestionar-conflictos.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pixabay.com/en/icon-leader-leadership-lead-boss-162388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ixabay.com/en/conversation-dialogue-interview-126231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freesvg.org/singing-smile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32802109@N04/686260373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www.flickr.com/photos/9190858@N06/2118719573/"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freesvg.org/singing-smiley" TargetMode="External"/><Relationship Id="rId13" Type="http://schemas.openxmlformats.org/officeDocument/2006/relationships/hyperlink" Target="https://www.flickr.com/photos/9190858@N06/2118719573/" TargetMode="External"/><Relationship Id="rId3" Type="http://schemas.openxmlformats.org/officeDocument/2006/relationships/image" Target="../media/image40.jpeg"/><Relationship Id="rId7" Type="http://schemas.openxmlformats.org/officeDocument/2006/relationships/image" Target="../media/image42.png"/><Relationship Id="rId12"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pixabay.com/en/conversation-dialogue-interview-1262311/" TargetMode="External"/><Relationship Id="rId11" Type="http://schemas.openxmlformats.org/officeDocument/2006/relationships/hyperlink" Target="https://creativecommons.org/licenses/by-nc-sa/3.0/" TargetMode="External"/><Relationship Id="rId5" Type="http://schemas.openxmlformats.org/officeDocument/2006/relationships/image" Target="../media/image41.png"/><Relationship Id="rId10" Type="http://schemas.openxmlformats.org/officeDocument/2006/relationships/hyperlink" Target="https://www.flickr.com/photos/32802109@N04/6862603735/" TargetMode="External"/><Relationship Id="rId4" Type="http://schemas.openxmlformats.org/officeDocument/2006/relationships/hyperlink" Target="https://pixabay.com/en/icon-leader-leadership-lead-boss-1623888/" TargetMode="External"/><Relationship Id="rId9" Type="http://schemas.openxmlformats.org/officeDocument/2006/relationships/image" Target="../media/image43.jpeg"/><Relationship Id="rId14" Type="http://schemas.openxmlformats.org/officeDocument/2006/relationships/hyperlink" Target="https://creativecommons.org/licenses/by-nd/3.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pwcps.sharepoint.com/:v:/s/co-stsv-escounselors/EZqb8f-zpDNKvePK8tj0FpEBWfg4YBiSLOmOLCXyoQWS6A?e=sIoPe0&amp;nav=eyJyZWZlcnJhbEluZm8iOnsicmVmZXJyYWxBcHAiOiJTdHJlYW1XZWJBcHAiLCJyZWZlcnJhbFZpZXciOiJTaGFyZURpYWxvZy1MaW5rIiwicmVmZXJyYWxBcHBQbGF0Zm9ybSI6IldlYiIsInJlZmVycmFsTW9kZSI6InZpZXcifX0="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jpeg"/><Relationship Id="rId2" Type="http://schemas.openxmlformats.org/officeDocument/2006/relationships/slideLayout" Target="../slideLayouts/slideLayout24.xml"/><Relationship Id="rId1" Type="http://schemas.openxmlformats.org/officeDocument/2006/relationships/video" Target="https://pwcps-my.sharepoint.com/:v:/g/personal/henryas_pwcs_edu/EXO9zTwlgLxGh8hTG65TROYBUx92Wz_tHo2K5_W5twr44A?e=JMgitd&amp;nav=eyJyZWZlcnJhbEluZm8iOnsicmVmZXJyYWxBcHAiOiJTdHJlYW1XZWJBcHAiLCJyZWZlcnJhbFZpZXciOiJTaGFyZURpYWxvZy1MaW5rIiwicmVmZXJyYWxBcHBQbGF0Zm9ybSI6IldlYiIsInJlZmVycmFsTW9kZSI6InZpZXcifX0=" TargetMode="Externa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99219-5832-64F5-8D07-F2DF9287AC0B}"/>
              </a:ext>
            </a:extLst>
          </p:cNvPr>
          <p:cNvSpPr>
            <a:spLocks noGrp="1"/>
          </p:cNvSpPr>
          <p:nvPr>
            <p:ph type="title"/>
          </p:nvPr>
        </p:nvSpPr>
        <p:spPr>
          <a:xfrm>
            <a:off x="686834" y="1153572"/>
            <a:ext cx="3200400" cy="4461163"/>
          </a:xfrm>
        </p:spPr>
        <p:txBody>
          <a:bodyPr>
            <a:normAutofit/>
          </a:bodyPr>
          <a:lstStyle/>
          <a:p>
            <a:r>
              <a:rPr lang="en-US">
                <a:solidFill>
                  <a:srgbClr val="FFFFFF"/>
                </a:solidFill>
                <a:cs typeface="Calibri Light"/>
              </a:rPr>
              <a:t>Note to the Counselor</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4AABBB-FFA5-DC4E-0134-CED3DBC12447}"/>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2400" dirty="0">
                <a:latin typeface="Arial"/>
                <a:ea typeface="Calibri"/>
                <a:cs typeface="Arial"/>
              </a:rPr>
              <a:t>Part 1 of 2 for 3</a:t>
            </a:r>
            <a:r>
              <a:rPr lang="en-US" sz="2400" baseline="30000" dirty="0">
                <a:latin typeface="Arial"/>
                <a:ea typeface="Calibri"/>
                <a:cs typeface="Arial"/>
              </a:rPr>
              <a:t>rd</a:t>
            </a:r>
            <a:r>
              <a:rPr lang="en-US" sz="2400">
                <a:latin typeface="Arial"/>
                <a:ea typeface="Calibri"/>
                <a:cs typeface="Arial"/>
              </a:rPr>
              <a:t> graders 2023-24 school year</a:t>
            </a:r>
            <a:endParaRPr lang="en-US" sz="2400">
              <a:ea typeface="Calibri"/>
              <a:cs typeface="Calibri"/>
            </a:endParaRPr>
          </a:p>
        </p:txBody>
      </p:sp>
    </p:spTree>
    <p:extLst>
      <p:ext uri="{BB962C8B-B14F-4D97-AF65-F5344CB8AC3E}">
        <p14:creationId xmlns:p14="http://schemas.microsoft.com/office/powerpoint/2010/main" val="279651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96BA-DB10-02DF-EF81-97F429411F3C}"/>
              </a:ext>
            </a:extLst>
          </p:cNvPr>
          <p:cNvSpPr>
            <a:spLocks noGrp="1"/>
          </p:cNvSpPr>
          <p:nvPr>
            <p:ph type="title"/>
          </p:nvPr>
        </p:nvSpPr>
        <p:spPr/>
        <p:txBody>
          <a:bodyPr/>
          <a:lstStyle/>
          <a:p>
            <a:r>
              <a:rPr lang="en-US"/>
              <a:t>What are interests?</a:t>
            </a:r>
          </a:p>
        </p:txBody>
      </p:sp>
      <p:sp>
        <p:nvSpPr>
          <p:cNvPr id="3" name="Content Placeholder 2">
            <a:extLst>
              <a:ext uri="{FF2B5EF4-FFF2-40B4-BE49-F238E27FC236}">
                <a16:creationId xmlns:a16="http://schemas.microsoft.com/office/drawing/2014/main" id="{3A069439-743D-B4E4-B4C1-FB951A13E07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6125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96BA-DB10-02DF-EF81-97F429411F3C}"/>
              </a:ext>
            </a:extLst>
          </p:cNvPr>
          <p:cNvSpPr>
            <a:spLocks noGrp="1"/>
          </p:cNvSpPr>
          <p:nvPr>
            <p:ph type="title"/>
          </p:nvPr>
        </p:nvSpPr>
        <p:spPr/>
        <p:txBody>
          <a:bodyPr/>
          <a:lstStyle/>
          <a:p>
            <a:r>
              <a:rPr lang="en-US"/>
              <a:t>What are interests?</a:t>
            </a:r>
          </a:p>
        </p:txBody>
      </p:sp>
      <p:sp>
        <p:nvSpPr>
          <p:cNvPr id="3" name="Content Placeholder 2">
            <a:extLst>
              <a:ext uri="{FF2B5EF4-FFF2-40B4-BE49-F238E27FC236}">
                <a16:creationId xmlns:a16="http://schemas.microsoft.com/office/drawing/2014/main" id="{3A069439-743D-B4E4-B4C1-FB951A13E07B}"/>
              </a:ext>
            </a:extLst>
          </p:cNvPr>
          <p:cNvSpPr>
            <a:spLocks noGrp="1"/>
          </p:cNvSpPr>
          <p:nvPr>
            <p:ph idx="1"/>
          </p:nvPr>
        </p:nvSpPr>
        <p:spPr/>
        <p:txBody>
          <a:bodyPr vert="horz" lIns="0" tIns="0" rIns="0" bIns="0" rtlCol="0" anchor="t">
            <a:normAutofit/>
          </a:bodyPr>
          <a:lstStyle/>
          <a:p>
            <a:r>
              <a:rPr lang="en-US"/>
              <a:t>An interest is something that you like, something that gets your attention.</a:t>
            </a:r>
          </a:p>
          <a:p>
            <a:endParaRPr lang="en-US"/>
          </a:p>
          <a:p>
            <a:endParaRPr lang="en-US"/>
          </a:p>
          <a:p>
            <a:endParaRPr lang="en-US"/>
          </a:p>
          <a:p>
            <a:endParaRPr lang="en-US"/>
          </a:p>
          <a:p>
            <a:r>
              <a:rPr lang="en-US"/>
              <a:t>Let’s find out some of the interests of our class.</a:t>
            </a:r>
          </a:p>
        </p:txBody>
      </p:sp>
    </p:spTree>
    <p:extLst>
      <p:ext uri="{BB962C8B-B14F-4D97-AF65-F5344CB8AC3E}">
        <p14:creationId xmlns:p14="http://schemas.microsoft.com/office/powerpoint/2010/main" val="198955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A9356-48FA-9709-C49E-3A520A9EA2F3}"/>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a:solidFill>
                  <a:schemeClr val="bg1"/>
                </a:solidFill>
              </a:rPr>
              <a:t>Left side 				Right side</a:t>
            </a:r>
          </a:p>
        </p:txBody>
      </p:sp>
      <p:pic>
        <p:nvPicPr>
          <p:cNvPr id="7" name="Content Placeholder 6" descr="A stream in a forest&#10;&#10;Description automatically generated">
            <a:extLst>
              <a:ext uri="{FF2B5EF4-FFF2-40B4-BE49-F238E27FC236}">
                <a16:creationId xmlns:a16="http://schemas.microsoft.com/office/drawing/2014/main" id="{22DBA086-0D92-A622-CC52-8093C5458D5E}"/>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982259" y="710243"/>
            <a:ext cx="4894867" cy="3671149"/>
          </a:xfrm>
        </p:spPr>
      </p:pic>
      <p:pic>
        <p:nvPicPr>
          <p:cNvPr id="10" name="Content Placeholder 9" descr="A long hallway with brick walls and a wood floor&#10;&#10;Description automatically generated">
            <a:extLst>
              <a:ext uri="{FF2B5EF4-FFF2-40B4-BE49-F238E27FC236}">
                <a16:creationId xmlns:a16="http://schemas.microsoft.com/office/drawing/2014/main" id="{191840B5-D2CC-4FB6-99BA-146B4C12DD85}"/>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6430262" y="710243"/>
            <a:ext cx="4894867" cy="3671149"/>
          </a:xfrm>
        </p:spPr>
      </p:pic>
      <p:sp>
        <p:nvSpPr>
          <p:cNvPr id="8" name="TextBox 7">
            <a:extLst>
              <a:ext uri="{FF2B5EF4-FFF2-40B4-BE49-F238E27FC236}">
                <a16:creationId xmlns:a16="http://schemas.microsoft.com/office/drawing/2014/main" id="{A5BCE19C-692E-00CE-804E-DFD01EEB0EEB}"/>
              </a:ext>
            </a:extLst>
          </p:cNvPr>
          <p:cNvSpPr txBox="1"/>
          <p:nvPr/>
        </p:nvSpPr>
        <p:spPr>
          <a:xfrm>
            <a:off x="982259" y="4544552"/>
            <a:ext cx="3332085" cy="373007"/>
          </a:xfrm>
          <a:prstGeom prst="rect">
            <a:avLst/>
          </a:prstGeom>
          <a:noFill/>
        </p:spPr>
        <p:txBody>
          <a:bodyPr wrap="square" rtlCol="0">
            <a:spAutoFit/>
          </a:bodyPr>
          <a:lstStyle/>
          <a:p>
            <a:pPr algn="ctr">
              <a:spcAft>
                <a:spcPts val="600"/>
              </a:spcAft>
            </a:pPr>
            <a:r>
              <a:rPr lang="en-US" kern="1200">
                <a:solidFill>
                  <a:schemeClr val="tx1"/>
                </a:solidFill>
                <a:latin typeface="+mn-lt"/>
                <a:ea typeface="+mn-ea"/>
                <a:cs typeface="+mn-cs"/>
              </a:rPr>
              <a:t>Being outside in nature</a:t>
            </a:r>
            <a:endParaRPr lang="en-US"/>
          </a:p>
        </p:txBody>
      </p:sp>
      <p:sp>
        <p:nvSpPr>
          <p:cNvPr id="11" name="TextBox 10">
            <a:extLst>
              <a:ext uri="{FF2B5EF4-FFF2-40B4-BE49-F238E27FC236}">
                <a16:creationId xmlns:a16="http://schemas.microsoft.com/office/drawing/2014/main" id="{8307FA5D-6F11-B1FB-D04C-626790198E46}"/>
              </a:ext>
            </a:extLst>
          </p:cNvPr>
          <p:cNvSpPr txBox="1"/>
          <p:nvPr/>
        </p:nvSpPr>
        <p:spPr>
          <a:xfrm>
            <a:off x="7384354" y="4544552"/>
            <a:ext cx="3481841" cy="373007"/>
          </a:xfrm>
          <a:prstGeom prst="rect">
            <a:avLst/>
          </a:prstGeom>
          <a:noFill/>
        </p:spPr>
        <p:txBody>
          <a:bodyPr wrap="square" rtlCol="0">
            <a:spAutoFit/>
          </a:bodyPr>
          <a:lstStyle/>
          <a:p>
            <a:pPr algn="ctr">
              <a:spcAft>
                <a:spcPts val="600"/>
              </a:spcAft>
            </a:pPr>
            <a:r>
              <a:rPr lang="en-US" kern="1200">
                <a:solidFill>
                  <a:schemeClr val="tx1"/>
                </a:solidFill>
                <a:latin typeface="+mn-lt"/>
                <a:ea typeface="+mn-ea"/>
                <a:cs typeface="+mn-cs"/>
              </a:rPr>
              <a:t>Staying indoors</a:t>
            </a:r>
            <a:endParaRPr lang="en-US"/>
          </a:p>
        </p:txBody>
      </p:sp>
    </p:spTree>
    <p:extLst>
      <p:ext uri="{BB962C8B-B14F-4D97-AF65-F5344CB8AC3E}">
        <p14:creationId xmlns:p14="http://schemas.microsoft.com/office/powerpoint/2010/main" val="204248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F0AC9-B14A-A534-575A-D0106BC5D8B7}"/>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a:solidFill>
                  <a:schemeClr val="bg1"/>
                </a:solidFill>
              </a:rPr>
              <a:t>Left side 				right side</a:t>
            </a:r>
          </a:p>
        </p:txBody>
      </p:sp>
      <p:pic>
        <p:nvPicPr>
          <p:cNvPr id="10" name="Content Placeholder 9" descr="A colorful music notes and butterflies&#10;&#10;Description automatically generated">
            <a:extLst>
              <a:ext uri="{FF2B5EF4-FFF2-40B4-BE49-F238E27FC236}">
                <a16:creationId xmlns:a16="http://schemas.microsoft.com/office/drawing/2014/main" id="{52AE614F-A15C-AC01-958C-3AC9BB15B884}"/>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981201" y="710243"/>
            <a:ext cx="4900806" cy="3665394"/>
          </a:xfrm>
        </p:spPr>
      </p:pic>
      <p:pic>
        <p:nvPicPr>
          <p:cNvPr id="6" name="Content Placeholder 5" descr="Several different kinds of sports balls&#10;&#10;Description automatically generated">
            <a:extLst>
              <a:ext uri="{FF2B5EF4-FFF2-40B4-BE49-F238E27FC236}">
                <a16:creationId xmlns:a16="http://schemas.microsoft.com/office/drawing/2014/main" id="{7CA0DC51-2FC2-B481-7D1C-4B230B1DF716}"/>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6446250" y="828541"/>
            <a:ext cx="4879937" cy="3428798"/>
          </a:xfrm>
        </p:spPr>
      </p:pic>
      <p:sp>
        <p:nvSpPr>
          <p:cNvPr id="7" name="TextBox 6">
            <a:extLst>
              <a:ext uri="{FF2B5EF4-FFF2-40B4-BE49-F238E27FC236}">
                <a16:creationId xmlns:a16="http://schemas.microsoft.com/office/drawing/2014/main" id="{85441E72-A920-EE84-D53D-59C383FCBA89}"/>
              </a:ext>
            </a:extLst>
          </p:cNvPr>
          <p:cNvSpPr txBox="1"/>
          <p:nvPr/>
        </p:nvSpPr>
        <p:spPr>
          <a:xfrm>
            <a:off x="6446250" y="4257339"/>
            <a:ext cx="4879937" cy="233412"/>
          </a:xfrm>
          <a:prstGeom prst="rect">
            <a:avLst/>
          </a:prstGeom>
          <a:noFill/>
        </p:spPr>
        <p:txBody>
          <a:bodyPr wrap="square" rtlCol="0">
            <a:spAutoFit/>
          </a:bodyPr>
          <a:lstStyle/>
          <a:p>
            <a:pPr defTabSz="923544">
              <a:spcAft>
                <a:spcPts val="600"/>
              </a:spcAft>
            </a:pPr>
            <a:r>
              <a:rPr lang="en-US" sz="909" kern="1200">
                <a:solidFill>
                  <a:schemeClr val="tx1"/>
                </a:solidFill>
                <a:latin typeface="+mn-lt"/>
                <a:ea typeface="+mn-ea"/>
                <a:cs typeface="+mn-cs"/>
                <a:hlinkClick r:id="rId6" tooltip="https://deportescolectivosjavierglez.blogspot.com/2013/03/scouting-en-baloncesto-ejemplo-practico.html"/>
              </a:rPr>
              <a:t>This Photo</a:t>
            </a:r>
            <a:r>
              <a:rPr lang="en-US" sz="909" kern="1200">
                <a:solidFill>
                  <a:schemeClr val="tx1"/>
                </a:solidFill>
                <a:latin typeface="+mn-lt"/>
                <a:ea typeface="+mn-ea"/>
                <a:cs typeface="+mn-cs"/>
              </a:rPr>
              <a:t> by Unknown Author is licensed under </a:t>
            </a:r>
            <a:r>
              <a:rPr lang="en-US" sz="909" kern="1200">
                <a:solidFill>
                  <a:schemeClr val="tx1"/>
                </a:solidFill>
                <a:latin typeface="+mn-lt"/>
                <a:ea typeface="+mn-ea"/>
                <a:cs typeface="+mn-cs"/>
                <a:hlinkClick r:id="rId7" tooltip="https://creativecommons.org/licenses/by-nc-nd/3.0/"/>
              </a:rPr>
              <a:t>CC BY-NC-ND</a:t>
            </a:r>
            <a:endParaRPr lang="en-US" sz="900"/>
          </a:p>
        </p:txBody>
      </p:sp>
      <p:sp>
        <p:nvSpPr>
          <p:cNvPr id="8" name="TextBox 7">
            <a:extLst>
              <a:ext uri="{FF2B5EF4-FFF2-40B4-BE49-F238E27FC236}">
                <a16:creationId xmlns:a16="http://schemas.microsoft.com/office/drawing/2014/main" id="{3BFC0F5B-A174-8BB4-AB7A-17D99E318D8D}"/>
              </a:ext>
            </a:extLst>
          </p:cNvPr>
          <p:cNvSpPr txBox="1"/>
          <p:nvPr/>
        </p:nvSpPr>
        <p:spPr>
          <a:xfrm>
            <a:off x="8480924" y="4544099"/>
            <a:ext cx="810589" cy="373460"/>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Sports</a:t>
            </a:r>
            <a:endParaRPr lang="en-US"/>
          </a:p>
        </p:txBody>
      </p:sp>
      <p:sp>
        <p:nvSpPr>
          <p:cNvPr id="11" name="TextBox 10">
            <a:extLst>
              <a:ext uri="{FF2B5EF4-FFF2-40B4-BE49-F238E27FC236}">
                <a16:creationId xmlns:a16="http://schemas.microsoft.com/office/drawing/2014/main" id="{46789BDB-4586-83DC-D97B-CDAC539A8E95}"/>
              </a:ext>
            </a:extLst>
          </p:cNvPr>
          <p:cNvSpPr txBox="1"/>
          <p:nvPr/>
        </p:nvSpPr>
        <p:spPr>
          <a:xfrm>
            <a:off x="1068665" y="4544099"/>
            <a:ext cx="729738" cy="373460"/>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Music</a:t>
            </a:r>
            <a:endParaRPr lang="en-US"/>
          </a:p>
        </p:txBody>
      </p:sp>
    </p:spTree>
    <p:extLst>
      <p:ext uri="{BB962C8B-B14F-4D97-AF65-F5344CB8AC3E}">
        <p14:creationId xmlns:p14="http://schemas.microsoft.com/office/powerpoint/2010/main" val="2448036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2BC6B-E7D5-C536-E7B0-0A0764F85F7B}"/>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a:solidFill>
                  <a:schemeClr val="bg1"/>
                </a:solidFill>
              </a:rPr>
              <a:t>Left side			    right side</a:t>
            </a:r>
          </a:p>
        </p:txBody>
      </p:sp>
      <p:pic>
        <p:nvPicPr>
          <p:cNvPr id="9" name="Content Placeholder 8" descr="A young child painting on a table&#10;&#10;Description automatically generated">
            <a:extLst>
              <a:ext uri="{FF2B5EF4-FFF2-40B4-BE49-F238E27FC236}">
                <a16:creationId xmlns:a16="http://schemas.microsoft.com/office/drawing/2014/main" id="{B4FACBE0-5A97-E3C2-BD4A-491395CD042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603552" y="864102"/>
            <a:ext cx="4927457" cy="3259307"/>
          </a:xfrm>
        </p:spPr>
      </p:pic>
      <p:pic>
        <p:nvPicPr>
          <p:cNvPr id="17" name="Content Placeholder 16" descr="A person looking at a television screen&#10;&#10;Description automatically generated">
            <a:extLst>
              <a:ext uri="{FF2B5EF4-FFF2-40B4-BE49-F238E27FC236}">
                <a16:creationId xmlns:a16="http://schemas.microsoft.com/office/drawing/2014/main" id="{5E1BAABC-0F07-843C-739A-E8B11D373918}"/>
              </a:ext>
            </a:extLst>
          </p:cNvPr>
          <p:cNvPicPr>
            <a:picLocks noGrp="1" noChangeAspect="1"/>
          </p:cNvPicPr>
          <p:nvPr>
            <p:ph sz="half" idx="1"/>
          </p:nvPr>
        </p:nvPicPr>
        <p:blipFill>
          <a:blip r:embed="rId5">
            <a:extLst>
              <a:ext uri="{837473B0-CC2E-450A-ABE3-18F120FF3D39}">
                <a1611:picAttrSrcUrl xmlns:a1611="http://schemas.microsoft.com/office/drawing/2016/11/main" r:id="rId6"/>
              </a:ext>
            </a:extLst>
          </a:blip>
          <a:stretch>
            <a:fillRect/>
          </a:stretch>
        </p:blipFill>
        <p:spPr>
          <a:xfrm>
            <a:off x="776379" y="864101"/>
            <a:ext cx="5270354" cy="3259307"/>
          </a:xfrm>
        </p:spPr>
      </p:pic>
      <p:sp>
        <p:nvSpPr>
          <p:cNvPr id="18" name="TextBox 17">
            <a:extLst>
              <a:ext uri="{FF2B5EF4-FFF2-40B4-BE49-F238E27FC236}">
                <a16:creationId xmlns:a16="http://schemas.microsoft.com/office/drawing/2014/main" id="{1907E151-9FE4-D998-96DA-2DB460C26FC2}"/>
              </a:ext>
            </a:extLst>
          </p:cNvPr>
          <p:cNvSpPr txBox="1"/>
          <p:nvPr/>
        </p:nvSpPr>
        <p:spPr>
          <a:xfrm>
            <a:off x="1722291" y="4388209"/>
            <a:ext cx="3102035" cy="375491"/>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Watching TV shows or movies</a:t>
            </a:r>
            <a:endParaRPr lang="en-US"/>
          </a:p>
        </p:txBody>
      </p:sp>
      <p:sp>
        <p:nvSpPr>
          <p:cNvPr id="19" name="TextBox 18">
            <a:extLst>
              <a:ext uri="{FF2B5EF4-FFF2-40B4-BE49-F238E27FC236}">
                <a16:creationId xmlns:a16="http://schemas.microsoft.com/office/drawing/2014/main" id="{0CCF9823-F29B-DCC4-BD70-B64C1923C1F2}"/>
              </a:ext>
            </a:extLst>
          </p:cNvPr>
          <p:cNvSpPr txBox="1"/>
          <p:nvPr/>
        </p:nvSpPr>
        <p:spPr>
          <a:xfrm>
            <a:off x="8079071" y="4300269"/>
            <a:ext cx="2180388" cy="375491"/>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Creating art projects</a:t>
            </a:r>
            <a:endParaRPr lang="en-US"/>
          </a:p>
        </p:txBody>
      </p:sp>
    </p:spTree>
    <p:extLst>
      <p:ext uri="{BB962C8B-B14F-4D97-AF65-F5344CB8AC3E}">
        <p14:creationId xmlns:p14="http://schemas.microsoft.com/office/powerpoint/2010/main" val="149571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CB3FD-5A1E-044F-1C7E-C9636948E1F3}"/>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a:solidFill>
                  <a:schemeClr val="bg1"/>
                </a:solidFill>
              </a:rPr>
              <a:t>Left side				right side</a:t>
            </a:r>
          </a:p>
        </p:txBody>
      </p:sp>
      <p:pic>
        <p:nvPicPr>
          <p:cNvPr id="6" name="Content Placeholder 5" descr="A person reading a book&#10;&#10;Description automatically generated">
            <a:extLst>
              <a:ext uri="{FF2B5EF4-FFF2-40B4-BE49-F238E27FC236}">
                <a16:creationId xmlns:a16="http://schemas.microsoft.com/office/drawing/2014/main" id="{C12FB62B-1E60-B984-1209-2F7BF9F9FC94}"/>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911778" y="916442"/>
            <a:ext cx="4905634" cy="3266829"/>
          </a:xfrm>
        </p:spPr>
      </p:pic>
      <p:pic>
        <p:nvPicPr>
          <p:cNvPr id="8" name="Content Placeholder 7" descr="A group of people sitting in front of computers&#10;&#10;Description automatically generated">
            <a:extLst>
              <a:ext uri="{FF2B5EF4-FFF2-40B4-BE49-F238E27FC236}">
                <a16:creationId xmlns:a16="http://schemas.microsoft.com/office/drawing/2014/main" id="{24785734-5452-D100-6C28-58F6BE94B5CF}"/>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6489976" y="916441"/>
            <a:ext cx="4787424" cy="3266829"/>
          </a:xfrm>
        </p:spPr>
      </p:pic>
      <p:sp>
        <p:nvSpPr>
          <p:cNvPr id="9" name="TextBox 8">
            <a:extLst>
              <a:ext uri="{FF2B5EF4-FFF2-40B4-BE49-F238E27FC236}">
                <a16:creationId xmlns:a16="http://schemas.microsoft.com/office/drawing/2014/main" id="{6A71FE72-F55A-7F01-8CE7-C1421B391B42}"/>
              </a:ext>
            </a:extLst>
          </p:cNvPr>
          <p:cNvSpPr txBox="1"/>
          <p:nvPr/>
        </p:nvSpPr>
        <p:spPr>
          <a:xfrm>
            <a:off x="6489976" y="4253363"/>
            <a:ext cx="4905634" cy="233642"/>
          </a:xfrm>
          <a:prstGeom prst="rect">
            <a:avLst/>
          </a:prstGeom>
          <a:noFill/>
        </p:spPr>
        <p:txBody>
          <a:bodyPr wrap="square" rtlCol="0">
            <a:spAutoFit/>
          </a:bodyPr>
          <a:lstStyle/>
          <a:p>
            <a:pPr defTabSz="923544">
              <a:spcAft>
                <a:spcPts val="600"/>
              </a:spcAft>
            </a:pPr>
            <a:r>
              <a:rPr lang="en-US" sz="909" kern="1200">
                <a:solidFill>
                  <a:schemeClr val="tx1"/>
                </a:solidFill>
                <a:latin typeface="+mn-lt"/>
                <a:ea typeface="+mn-ea"/>
                <a:cs typeface="+mn-cs"/>
                <a:hlinkClick r:id="rId6" tooltip="https://altc.alt.ac.uk/blog/2017/07/video-games-in-higher-education-using-video-games-to-develop-graduate-attributes/"/>
              </a:rPr>
              <a:t>This Photo</a:t>
            </a:r>
            <a:r>
              <a:rPr lang="en-US" sz="909" kern="1200">
                <a:solidFill>
                  <a:schemeClr val="tx1"/>
                </a:solidFill>
                <a:latin typeface="+mn-lt"/>
                <a:ea typeface="+mn-ea"/>
                <a:cs typeface="+mn-cs"/>
              </a:rPr>
              <a:t> by Unknown Author is licensed under </a:t>
            </a:r>
            <a:r>
              <a:rPr lang="en-US" sz="909" kern="1200">
                <a:solidFill>
                  <a:schemeClr val="tx1"/>
                </a:solidFill>
                <a:latin typeface="+mn-lt"/>
                <a:ea typeface="+mn-ea"/>
                <a:cs typeface="+mn-cs"/>
                <a:hlinkClick r:id="rId7" tooltip="https://creativecommons.org/licenses/by/3.0/"/>
              </a:rPr>
              <a:t>CC BY</a:t>
            </a:r>
            <a:endParaRPr lang="en-US" sz="900"/>
          </a:p>
        </p:txBody>
      </p:sp>
      <p:sp>
        <p:nvSpPr>
          <p:cNvPr id="10" name="TextBox 9">
            <a:extLst>
              <a:ext uri="{FF2B5EF4-FFF2-40B4-BE49-F238E27FC236}">
                <a16:creationId xmlns:a16="http://schemas.microsoft.com/office/drawing/2014/main" id="{84AEF4B8-0CA2-8D05-5288-9303EE913007}"/>
              </a:ext>
            </a:extLst>
          </p:cNvPr>
          <p:cNvSpPr txBox="1"/>
          <p:nvPr/>
        </p:nvSpPr>
        <p:spPr>
          <a:xfrm>
            <a:off x="2237538" y="4183270"/>
            <a:ext cx="1627773" cy="373828"/>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Reading a book</a:t>
            </a:r>
            <a:endParaRPr lang="en-US"/>
          </a:p>
        </p:txBody>
      </p:sp>
      <p:sp>
        <p:nvSpPr>
          <p:cNvPr id="11" name="TextBox 10">
            <a:extLst>
              <a:ext uri="{FF2B5EF4-FFF2-40B4-BE49-F238E27FC236}">
                <a16:creationId xmlns:a16="http://schemas.microsoft.com/office/drawing/2014/main" id="{815DC708-51A7-18FC-563E-FF3B56E970A9}"/>
              </a:ext>
            </a:extLst>
          </p:cNvPr>
          <p:cNvSpPr txBox="1"/>
          <p:nvPr/>
        </p:nvSpPr>
        <p:spPr>
          <a:xfrm>
            <a:off x="8191350" y="4543731"/>
            <a:ext cx="1916970" cy="373828"/>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Using Technology </a:t>
            </a:r>
            <a:endParaRPr lang="en-US"/>
          </a:p>
        </p:txBody>
      </p:sp>
    </p:spTree>
    <p:extLst>
      <p:ext uri="{BB962C8B-B14F-4D97-AF65-F5344CB8AC3E}">
        <p14:creationId xmlns:p14="http://schemas.microsoft.com/office/powerpoint/2010/main" val="287258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4A00-968B-F3AC-8DCD-C7453D11DBAF}"/>
              </a:ext>
            </a:extLst>
          </p:cNvPr>
          <p:cNvSpPr>
            <a:spLocks noGrp="1"/>
          </p:cNvSpPr>
          <p:nvPr>
            <p:ph type="title"/>
          </p:nvPr>
        </p:nvSpPr>
        <p:spPr/>
        <p:txBody>
          <a:bodyPr/>
          <a:lstStyle/>
          <a:p>
            <a:r>
              <a:rPr lang="en-US"/>
              <a:t>How might our interests impact our career choices?</a:t>
            </a:r>
          </a:p>
        </p:txBody>
      </p:sp>
      <p:pic>
        <p:nvPicPr>
          <p:cNvPr id="5" name="Content Placeholder 9" descr="A colorful music notes and butterflies&#10;&#10;Description automatically generated">
            <a:extLst>
              <a:ext uri="{FF2B5EF4-FFF2-40B4-BE49-F238E27FC236}">
                <a16:creationId xmlns:a16="http://schemas.microsoft.com/office/drawing/2014/main" id="{1D9D9502-673D-CB1D-D8A6-0240D72A9A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 y="2029969"/>
            <a:ext cx="2917378" cy="2181955"/>
          </a:xfrm>
          <a:prstGeom prst="rect">
            <a:avLst/>
          </a:prstGeom>
        </p:spPr>
      </p:pic>
      <p:pic>
        <p:nvPicPr>
          <p:cNvPr id="6" name="Content Placeholder 5" descr="Several different kinds of sports balls&#10;&#10;Description automatically generated">
            <a:extLst>
              <a:ext uri="{FF2B5EF4-FFF2-40B4-BE49-F238E27FC236}">
                <a16:creationId xmlns:a16="http://schemas.microsoft.com/office/drawing/2014/main" id="{7961771E-2EA0-4673-D772-B00EEC43368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43417" y="1910499"/>
            <a:ext cx="3020591" cy="2122363"/>
          </a:xfrm>
          <a:prstGeom prst="rect">
            <a:avLst/>
          </a:prstGeom>
        </p:spPr>
      </p:pic>
      <p:pic>
        <p:nvPicPr>
          <p:cNvPr id="8" name="Content Placeholder 6" descr="A stream in a forest&#10;&#10;Description automatically generated">
            <a:extLst>
              <a:ext uri="{FF2B5EF4-FFF2-40B4-BE49-F238E27FC236}">
                <a16:creationId xmlns:a16="http://schemas.microsoft.com/office/drawing/2014/main" id="{27446348-0583-1D6A-E995-A64B967BFA0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791070" y="4032863"/>
            <a:ext cx="3020592" cy="2265443"/>
          </a:xfrm>
          <a:prstGeom prst="rect">
            <a:avLst/>
          </a:prstGeom>
        </p:spPr>
      </p:pic>
      <p:pic>
        <p:nvPicPr>
          <p:cNvPr id="9" name="Content Placeholder 8" descr="A young child painting on a table&#10;&#10;Description automatically generated">
            <a:extLst>
              <a:ext uri="{FF2B5EF4-FFF2-40B4-BE49-F238E27FC236}">
                <a16:creationId xmlns:a16="http://schemas.microsoft.com/office/drawing/2014/main" id="{0D626E7D-0AFC-1587-20FF-8A5C0CE9FAF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211518" y="4245355"/>
            <a:ext cx="2782425" cy="1840458"/>
          </a:xfrm>
          <a:prstGeom prst="rect">
            <a:avLst/>
          </a:prstGeom>
        </p:spPr>
      </p:pic>
      <p:pic>
        <p:nvPicPr>
          <p:cNvPr id="10" name="Content Placeholder 9" descr="A long hallway with brick walls and a wood floor&#10;&#10;Description automatically generated">
            <a:extLst>
              <a:ext uri="{FF2B5EF4-FFF2-40B4-BE49-F238E27FC236}">
                <a16:creationId xmlns:a16="http://schemas.microsoft.com/office/drawing/2014/main" id="{3B47EAB5-F43E-58F1-4150-D92E7722914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449542" y="2197433"/>
            <a:ext cx="2588902" cy="1941676"/>
          </a:xfrm>
          <a:prstGeom prst="rect">
            <a:avLst/>
          </a:prstGeom>
        </p:spPr>
      </p:pic>
      <p:pic>
        <p:nvPicPr>
          <p:cNvPr id="11" name="Content Placeholder 16" descr="A person looking at a television screen&#10;&#10;Description automatically generated">
            <a:extLst>
              <a:ext uri="{FF2B5EF4-FFF2-40B4-BE49-F238E27FC236}">
                <a16:creationId xmlns:a16="http://schemas.microsoft.com/office/drawing/2014/main" id="{87C4F6F7-5721-F19A-E454-42FDE64B9DEC}"/>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393799" y="4288008"/>
            <a:ext cx="3171028" cy="1961036"/>
          </a:xfrm>
          <a:prstGeom prst="rect">
            <a:avLst/>
          </a:prstGeom>
        </p:spPr>
      </p:pic>
      <p:pic>
        <p:nvPicPr>
          <p:cNvPr id="12" name="Content Placeholder 5" descr="A person reading a book&#10;&#10;Description automatically generated">
            <a:extLst>
              <a:ext uri="{FF2B5EF4-FFF2-40B4-BE49-F238E27FC236}">
                <a16:creationId xmlns:a16="http://schemas.microsoft.com/office/drawing/2014/main" id="{5E280865-6BB9-3305-EA4E-2D10D0A60ADE}"/>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9228672" y="2181580"/>
            <a:ext cx="2963328" cy="1973381"/>
          </a:xfrm>
          <a:prstGeom prst="rect">
            <a:avLst/>
          </a:prstGeom>
        </p:spPr>
      </p:pic>
    </p:spTree>
    <p:extLst>
      <p:ext uri="{BB962C8B-B14F-4D97-AF65-F5344CB8AC3E}">
        <p14:creationId xmlns:p14="http://schemas.microsoft.com/office/powerpoint/2010/main" val="3894373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96BA-DB10-02DF-EF81-97F429411F3C}"/>
              </a:ext>
            </a:extLst>
          </p:cNvPr>
          <p:cNvSpPr>
            <a:spLocks noGrp="1"/>
          </p:cNvSpPr>
          <p:nvPr>
            <p:ph type="title"/>
          </p:nvPr>
        </p:nvSpPr>
        <p:spPr/>
        <p:txBody>
          <a:bodyPr/>
          <a:lstStyle/>
          <a:p>
            <a:r>
              <a:rPr lang="en-US"/>
              <a:t>What are skills?</a:t>
            </a:r>
          </a:p>
        </p:txBody>
      </p:sp>
      <p:sp>
        <p:nvSpPr>
          <p:cNvPr id="3" name="Content Placeholder 2">
            <a:extLst>
              <a:ext uri="{FF2B5EF4-FFF2-40B4-BE49-F238E27FC236}">
                <a16:creationId xmlns:a16="http://schemas.microsoft.com/office/drawing/2014/main" id="{3A069439-743D-B4E4-B4C1-FB951A13E07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866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96BA-DB10-02DF-EF81-97F429411F3C}"/>
              </a:ext>
            </a:extLst>
          </p:cNvPr>
          <p:cNvSpPr>
            <a:spLocks noGrp="1"/>
          </p:cNvSpPr>
          <p:nvPr>
            <p:ph type="title"/>
          </p:nvPr>
        </p:nvSpPr>
        <p:spPr/>
        <p:txBody>
          <a:bodyPr/>
          <a:lstStyle/>
          <a:p>
            <a:r>
              <a:rPr lang="en-US"/>
              <a:t>What are skills?</a:t>
            </a:r>
          </a:p>
        </p:txBody>
      </p:sp>
      <p:sp>
        <p:nvSpPr>
          <p:cNvPr id="3" name="Content Placeholder 2">
            <a:extLst>
              <a:ext uri="{FF2B5EF4-FFF2-40B4-BE49-F238E27FC236}">
                <a16:creationId xmlns:a16="http://schemas.microsoft.com/office/drawing/2014/main" id="{3A069439-743D-B4E4-B4C1-FB951A13E07B}"/>
              </a:ext>
            </a:extLst>
          </p:cNvPr>
          <p:cNvSpPr>
            <a:spLocks noGrp="1"/>
          </p:cNvSpPr>
          <p:nvPr>
            <p:ph idx="1"/>
          </p:nvPr>
        </p:nvSpPr>
        <p:spPr/>
        <p:txBody>
          <a:bodyPr/>
          <a:lstStyle/>
          <a:p>
            <a:r>
              <a:rPr lang="en-US"/>
              <a:t>Skills are things you are able to do, but they are things that you can learn and develop with time and practice</a:t>
            </a:r>
          </a:p>
          <a:p>
            <a:pPr lvl="1"/>
            <a:r>
              <a:rPr lang="en-US"/>
              <a:t>Example – handwriting, you have good handwriting now, but if we compared that to when you were 4… you have learned and developed it over time. The more you use this skill, the better you will become at it.  </a:t>
            </a:r>
          </a:p>
          <a:p>
            <a:pPr lvl="1"/>
            <a:endParaRPr lang="en-US"/>
          </a:p>
          <a:p>
            <a:pPr lvl="1"/>
            <a:endParaRPr lang="en-US"/>
          </a:p>
          <a:p>
            <a:pPr lvl="1"/>
            <a:r>
              <a:rPr lang="en-US"/>
              <a:t>Let’s do another class activity to find out some of our skills</a:t>
            </a:r>
          </a:p>
        </p:txBody>
      </p:sp>
    </p:spTree>
    <p:extLst>
      <p:ext uri="{BB962C8B-B14F-4D97-AF65-F5344CB8AC3E}">
        <p14:creationId xmlns:p14="http://schemas.microsoft.com/office/powerpoint/2010/main" val="168381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9F6A29-73EB-A8B8-2F40-FAE0BCB64850}"/>
              </a:ext>
            </a:extLst>
          </p:cNvPr>
          <p:cNvSpPr>
            <a:spLocks noGrp="1"/>
          </p:cNvSpPr>
          <p:nvPr>
            <p:ph type="body" idx="1"/>
          </p:nvPr>
        </p:nvSpPr>
        <p:spPr/>
        <p:txBody>
          <a:bodyPr>
            <a:normAutofit lnSpcReduction="10000"/>
          </a:bodyPr>
          <a:lstStyle/>
          <a:p>
            <a:r>
              <a:rPr lang="en-US"/>
              <a:t>Let’s watch this one together and answer the question! </a:t>
            </a:r>
          </a:p>
        </p:txBody>
      </p:sp>
      <p:sp>
        <p:nvSpPr>
          <p:cNvPr id="4" name="Text Placeholder 3">
            <a:extLst>
              <a:ext uri="{FF2B5EF4-FFF2-40B4-BE49-F238E27FC236}">
                <a16:creationId xmlns:a16="http://schemas.microsoft.com/office/drawing/2014/main" id="{1736ADE0-1330-0CD5-6802-298528840818}"/>
              </a:ext>
            </a:extLst>
          </p:cNvPr>
          <p:cNvSpPr>
            <a:spLocks noGrp="1"/>
          </p:cNvSpPr>
          <p:nvPr>
            <p:ph type="body" sz="quarter" idx="3"/>
          </p:nvPr>
        </p:nvSpPr>
        <p:spPr/>
        <p:txBody>
          <a:bodyPr>
            <a:normAutofit fontScale="92500" lnSpcReduction="20000"/>
          </a:bodyPr>
          <a:lstStyle/>
          <a:p>
            <a:r>
              <a:rPr lang="en-US"/>
              <a:t>Now try one more, together! </a:t>
            </a:r>
          </a:p>
          <a:p>
            <a:r>
              <a:rPr lang="en-US"/>
              <a:t>Remember to answer the question! </a:t>
            </a:r>
          </a:p>
        </p:txBody>
      </p:sp>
      <p:pic>
        <p:nvPicPr>
          <p:cNvPr id="8" name="Content Placeholder 7" descr="A screenshot of a video&#10;&#10;Description automatically generated">
            <a:extLst>
              <a:ext uri="{FF2B5EF4-FFF2-40B4-BE49-F238E27FC236}">
                <a16:creationId xmlns:a16="http://schemas.microsoft.com/office/drawing/2014/main" id="{E9396593-85B7-67A3-158A-F794FF8DDC85}"/>
              </a:ext>
            </a:extLst>
          </p:cNvPr>
          <p:cNvPicPr>
            <a:picLocks noGrp="1" noChangeAspect="1"/>
          </p:cNvPicPr>
          <p:nvPr>
            <p:ph sz="quarter" idx="4"/>
          </p:nvPr>
        </p:nvPicPr>
        <p:blipFill>
          <a:blip r:embed="rId3"/>
          <a:stretch>
            <a:fillRect/>
          </a:stretch>
        </p:blipFill>
        <p:spPr>
          <a:xfrm>
            <a:off x="6839984" y="2865438"/>
            <a:ext cx="3665856" cy="3845084"/>
          </a:xfrm>
        </p:spPr>
      </p:pic>
      <p:sp>
        <p:nvSpPr>
          <p:cNvPr id="6" name="Title 5">
            <a:extLst>
              <a:ext uri="{FF2B5EF4-FFF2-40B4-BE49-F238E27FC236}">
                <a16:creationId xmlns:a16="http://schemas.microsoft.com/office/drawing/2014/main" id="{10F374E4-2F8D-9DD3-D80D-3082939EF5DB}"/>
              </a:ext>
            </a:extLst>
          </p:cNvPr>
          <p:cNvSpPr>
            <a:spLocks noGrp="1"/>
          </p:cNvSpPr>
          <p:nvPr>
            <p:ph type="title"/>
          </p:nvPr>
        </p:nvSpPr>
        <p:spPr/>
        <p:txBody>
          <a:bodyPr/>
          <a:lstStyle/>
          <a:p>
            <a:pPr algn="ctr"/>
            <a:r>
              <a:rPr lang="en-US"/>
              <a:t>Practice time! </a:t>
            </a:r>
          </a:p>
        </p:txBody>
      </p:sp>
      <p:pic>
        <p:nvPicPr>
          <p:cNvPr id="11" name="Picture 11" descr="A screenshot of a video&#10;&#10;Description automatically generated">
            <a:extLst>
              <a:ext uri="{FF2B5EF4-FFF2-40B4-BE49-F238E27FC236}">
                <a16:creationId xmlns:a16="http://schemas.microsoft.com/office/drawing/2014/main" id="{583A8984-E25D-F272-3E3F-6ED87BB69BA1}"/>
              </a:ext>
            </a:extLst>
          </p:cNvPr>
          <p:cNvPicPr>
            <a:picLocks noGrp="1" noChangeAspect="1"/>
          </p:cNvPicPr>
          <p:nvPr>
            <p:ph sz="half" idx="2"/>
          </p:nvPr>
        </p:nvPicPr>
        <p:blipFill>
          <a:blip r:embed="rId4"/>
          <a:stretch>
            <a:fillRect/>
          </a:stretch>
        </p:blipFill>
        <p:spPr>
          <a:xfrm>
            <a:off x="955293" y="2866072"/>
            <a:ext cx="4035391" cy="3757998"/>
          </a:xfrm>
        </p:spPr>
      </p:pic>
    </p:spTree>
    <p:extLst>
      <p:ext uri="{BB962C8B-B14F-4D97-AF65-F5344CB8AC3E}">
        <p14:creationId xmlns:p14="http://schemas.microsoft.com/office/powerpoint/2010/main" val="326394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A65B-624B-4449-F4BC-C2B013B1D2D0}"/>
              </a:ext>
            </a:extLst>
          </p:cNvPr>
          <p:cNvSpPr>
            <a:spLocks noGrp="1"/>
          </p:cNvSpPr>
          <p:nvPr>
            <p:ph type="title"/>
          </p:nvPr>
        </p:nvSpPr>
        <p:spPr>
          <a:xfrm>
            <a:off x="914403" y="4996329"/>
            <a:ext cx="10943420" cy="1035982"/>
          </a:xfrm>
        </p:spPr>
        <p:txBody>
          <a:bodyPr anchor="t">
            <a:normAutofit/>
          </a:bodyPr>
          <a:lstStyle/>
          <a:p>
            <a:pPr algn="r"/>
            <a:r>
              <a:rPr lang="en-US"/>
              <a:t>Learning Objectives </a:t>
            </a:r>
          </a:p>
        </p:txBody>
      </p:sp>
      <p:sp>
        <p:nvSpPr>
          <p:cNvPr id="3" name="Content Placeholder 2">
            <a:extLst>
              <a:ext uri="{FF2B5EF4-FFF2-40B4-BE49-F238E27FC236}">
                <a16:creationId xmlns:a16="http://schemas.microsoft.com/office/drawing/2014/main" id="{9E5ABD00-F4F0-2CA9-C37D-CCA515CE4E97}"/>
              </a:ext>
            </a:extLst>
          </p:cNvPr>
          <p:cNvSpPr>
            <a:spLocks noGrp="1"/>
          </p:cNvSpPr>
          <p:nvPr>
            <p:ph idx="1"/>
          </p:nvPr>
        </p:nvSpPr>
        <p:spPr>
          <a:xfrm>
            <a:off x="457200" y="457200"/>
            <a:ext cx="3274542" cy="4170642"/>
          </a:xfrm>
        </p:spPr>
        <p:txBody>
          <a:bodyPr anchor="b">
            <a:normAutofit/>
          </a:bodyPr>
          <a:lstStyle/>
          <a:p>
            <a:pPr marL="0" marR="0" algn="r">
              <a:spcBef>
                <a:spcPts val="0"/>
              </a:spcBef>
              <a:spcAft>
                <a:spcPts val="0"/>
              </a:spcAft>
            </a:pPr>
            <a:r>
              <a:rPr lang="en-US">
                <a:effectLst/>
                <a:latin typeface="Calibri" panose="020F0502020204030204" pitchFamily="34" charset="0"/>
                <a:ea typeface="Calibri" panose="020F0502020204030204" pitchFamily="34" charset="0"/>
                <a:cs typeface="Times New Roman" panose="02020603050405020304" pitchFamily="18" charset="0"/>
              </a:rPr>
              <a:t>Identify personal skills, interests and abilities</a:t>
            </a:r>
            <a:endParaRPr lang="en-US">
              <a:effectLst/>
              <a:latin typeface="Frutiger-Roman"/>
              <a:ea typeface="Frutiger-Roman"/>
              <a:cs typeface="Frutiger-Roman"/>
            </a:endParaRPr>
          </a:p>
          <a:p>
            <a:pPr marL="0" marR="0" algn="r">
              <a:spcBef>
                <a:spcPts val="0"/>
              </a:spcBef>
              <a:spcAft>
                <a:spcPts val="0"/>
              </a:spcAft>
            </a:pPr>
            <a:r>
              <a:rPr lang="en-US">
                <a:latin typeface="Calibri" panose="020F0502020204030204" pitchFamily="34" charset="0"/>
                <a:ea typeface="Calibri" panose="020F0502020204030204" pitchFamily="34" charset="0"/>
                <a:cs typeface="Times New Roman" panose="02020603050405020304" pitchFamily="18" charset="0"/>
              </a:rPr>
              <a:t>Define</a:t>
            </a:r>
            <a:r>
              <a:rPr lang="en-US">
                <a:effectLst/>
                <a:latin typeface="Calibri" panose="020F0502020204030204" pitchFamily="34" charset="0"/>
                <a:ea typeface="Calibri" panose="020F0502020204030204" pitchFamily="34" charset="0"/>
                <a:cs typeface="Times New Roman" panose="02020603050405020304" pitchFamily="18" charset="0"/>
              </a:rPr>
              <a:t> skills, interests and abilities and understand how these relate to careers</a:t>
            </a:r>
            <a:endParaRPr lang="en-US">
              <a:effectLst/>
              <a:latin typeface="Frutiger-Roman"/>
              <a:ea typeface="Frutiger-Roman"/>
              <a:cs typeface="Frutiger-Roman"/>
            </a:endParaRPr>
          </a:p>
          <a:p>
            <a:pPr algn="r"/>
            <a:endParaRPr lang="en-US" sz="1600"/>
          </a:p>
        </p:txBody>
      </p:sp>
      <p:pic>
        <p:nvPicPr>
          <p:cNvPr id="5" name="Picture 4" descr="White bulbs with a yellow one standing out">
            <a:extLst>
              <a:ext uri="{FF2B5EF4-FFF2-40B4-BE49-F238E27FC236}">
                <a16:creationId xmlns:a16="http://schemas.microsoft.com/office/drawing/2014/main" id="{9399996A-1BAF-57E6-DFAC-86FC10B41FC0}"/>
              </a:ext>
            </a:extLst>
          </p:cNvPr>
          <p:cNvPicPr>
            <a:picLocks noChangeAspect="1"/>
          </p:cNvPicPr>
          <p:nvPr/>
        </p:nvPicPr>
        <p:blipFill rotWithShape="1">
          <a:blip r:embed="rId3"/>
          <a:srcRect r="3" b="10647"/>
          <a:stretch/>
        </p:blipFill>
        <p:spPr>
          <a:xfrm>
            <a:off x="4038600" y="-431"/>
            <a:ext cx="7696201" cy="4590360"/>
          </a:xfrm>
          <a:prstGeom prst="rect">
            <a:avLst/>
          </a:prstGeom>
        </p:spPr>
      </p:pic>
    </p:spTree>
    <p:extLst>
      <p:ext uri="{BB962C8B-B14F-4D97-AF65-F5344CB8AC3E}">
        <p14:creationId xmlns:p14="http://schemas.microsoft.com/office/powerpoint/2010/main" val="307280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F82025A0-5D1F-4054-8273-6A919D75D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6244B84-452A-4BE8-BEA4-A7CCA098C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793"/>
            <a:ext cx="12193492" cy="6869793"/>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6220EA9-AB07-4E8F-9E57-B281453F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14750" y="-1068668"/>
            <a:ext cx="6439521" cy="8517963"/>
          </a:xfrm>
          <a:prstGeom prst="rect">
            <a:avLst/>
          </a:prstGeom>
          <a:gradFill>
            <a:gsLst>
              <a:gs pos="51000">
                <a:schemeClr val="accent2">
                  <a:lumMod val="60000"/>
                  <a:lumOff val="40000"/>
                  <a:alpha val="33000"/>
                </a:schemeClr>
              </a:gs>
              <a:gs pos="10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C44646F-1A59-47A2-AD5D-54DCAECD5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1102" y="-2661103"/>
            <a:ext cx="6869793" cy="12191998"/>
          </a:xfrm>
          <a:prstGeom prst="rect">
            <a:avLst/>
          </a:prstGeom>
          <a:gradFill>
            <a:gsLst>
              <a:gs pos="6000">
                <a:schemeClr val="accent2">
                  <a:alpha val="45000"/>
                </a:schemeClr>
              </a:gs>
              <a:gs pos="74000">
                <a:schemeClr val="accent4">
                  <a:alpha val="2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544BED-FB42-4737-9370-482C3CE0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49752" y="-3761546"/>
            <a:ext cx="4692495" cy="12192001"/>
          </a:xfrm>
          <a:prstGeom prst="rect">
            <a:avLst/>
          </a:prstGeom>
          <a:gradFill>
            <a:gsLst>
              <a:gs pos="0">
                <a:schemeClr val="accent4">
                  <a:alpha val="0"/>
                </a:schemeClr>
              </a:gs>
              <a:gs pos="99000">
                <a:schemeClr val="accent5">
                  <a:alpha val="32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2EB6C-4AB7-4209-9B5C-D1ADA9E5FDA0}"/>
              </a:ext>
            </a:extLst>
          </p:cNvPr>
          <p:cNvSpPr>
            <a:spLocks noGrp="1"/>
          </p:cNvSpPr>
          <p:nvPr>
            <p:ph type="title"/>
          </p:nvPr>
        </p:nvSpPr>
        <p:spPr>
          <a:xfrm>
            <a:off x="940820" y="696199"/>
            <a:ext cx="10353774" cy="950759"/>
          </a:xfrm>
        </p:spPr>
        <p:txBody>
          <a:bodyPr vert="horz" lIns="0" tIns="0" rIns="0" bIns="0" rtlCol="0" anchor="ctr">
            <a:normAutofit/>
          </a:bodyPr>
          <a:lstStyle/>
          <a:p>
            <a:pPr algn="ctr"/>
            <a:r>
              <a:rPr lang="en-US" sz="3200" spc="750">
                <a:solidFill>
                  <a:schemeClr val="bg1"/>
                </a:solidFill>
              </a:rPr>
              <a:t>Career Cluster Videos </a:t>
            </a:r>
          </a:p>
        </p:txBody>
      </p:sp>
      <p:pic>
        <p:nvPicPr>
          <p:cNvPr id="5" name="Picture 4" descr="A screenshot of a video&#10;&#10;Description automatically generated">
            <a:extLst>
              <a:ext uri="{FF2B5EF4-FFF2-40B4-BE49-F238E27FC236}">
                <a16:creationId xmlns:a16="http://schemas.microsoft.com/office/drawing/2014/main" id="{1ABB1A1F-E81D-1EEE-F228-29C3B7CB1BBD}"/>
              </a:ext>
            </a:extLst>
          </p:cNvPr>
          <p:cNvPicPr>
            <a:picLocks noChangeAspect="1"/>
          </p:cNvPicPr>
          <p:nvPr/>
        </p:nvPicPr>
        <p:blipFill>
          <a:blip r:embed="rId3"/>
          <a:stretch>
            <a:fillRect/>
          </a:stretch>
        </p:blipFill>
        <p:spPr>
          <a:xfrm>
            <a:off x="2232720" y="1952445"/>
            <a:ext cx="3717935" cy="4462549"/>
          </a:xfrm>
          <a:prstGeom prst="rect">
            <a:avLst/>
          </a:prstGeom>
        </p:spPr>
      </p:pic>
      <p:pic>
        <p:nvPicPr>
          <p:cNvPr id="4" name="Picture 3" descr="A screenshot of a video&#10;&#10;Description automatically generated">
            <a:extLst>
              <a:ext uri="{FF2B5EF4-FFF2-40B4-BE49-F238E27FC236}">
                <a16:creationId xmlns:a16="http://schemas.microsoft.com/office/drawing/2014/main" id="{54C3322F-5965-50CD-16B6-A29E959A9303}"/>
              </a:ext>
            </a:extLst>
          </p:cNvPr>
          <p:cNvPicPr>
            <a:picLocks noChangeAspect="1"/>
          </p:cNvPicPr>
          <p:nvPr/>
        </p:nvPicPr>
        <p:blipFill>
          <a:blip r:embed="rId4"/>
          <a:stretch>
            <a:fillRect/>
          </a:stretch>
        </p:blipFill>
        <p:spPr>
          <a:xfrm>
            <a:off x="6277303" y="1958686"/>
            <a:ext cx="3422539" cy="4416829"/>
          </a:xfrm>
          <a:prstGeom prst="rect">
            <a:avLst/>
          </a:prstGeom>
        </p:spPr>
      </p:pic>
    </p:spTree>
    <p:extLst>
      <p:ext uri="{BB962C8B-B14F-4D97-AF65-F5344CB8AC3E}">
        <p14:creationId xmlns:p14="http://schemas.microsoft.com/office/powerpoint/2010/main" val="106310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29">
            <a:extLst>
              <a:ext uri="{FF2B5EF4-FFF2-40B4-BE49-F238E27FC236}">
                <a16:creationId xmlns:a16="http://schemas.microsoft.com/office/drawing/2014/main" id="{7F7F2020-3718-4400-926B-893A0FBDC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1">
            <a:extLst>
              <a:ext uri="{FF2B5EF4-FFF2-40B4-BE49-F238E27FC236}">
                <a16:creationId xmlns:a16="http://schemas.microsoft.com/office/drawing/2014/main" id="{100C66CE-2B3E-4513-9B9D-EC2B8182F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12198725" cy="1645027"/>
          </a:xfrm>
          <a:prstGeom prst="rect">
            <a:avLst/>
          </a:prstGeom>
          <a:gradFill>
            <a:gsLst>
              <a:gs pos="0">
                <a:schemeClr val="accent5"/>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3">
            <a:extLst>
              <a:ext uri="{FF2B5EF4-FFF2-40B4-BE49-F238E27FC236}">
                <a16:creationId xmlns:a16="http://schemas.microsoft.com/office/drawing/2014/main" id="{E9F3C764-BCFB-4F32-B897-6513FF0F6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8122026" cy="1653935"/>
          </a:xfrm>
          <a:prstGeom prst="rect">
            <a:avLst/>
          </a:prstGeom>
          <a:gradFill>
            <a:gsLst>
              <a:gs pos="24000">
                <a:schemeClr val="accent2">
                  <a:alpha val="0"/>
                </a:schemeClr>
              </a:gs>
              <a:gs pos="99000">
                <a:schemeClr val="accent2">
                  <a:alpha val="6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5">
            <a:extLst>
              <a:ext uri="{FF2B5EF4-FFF2-40B4-BE49-F238E27FC236}">
                <a16:creationId xmlns:a16="http://schemas.microsoft.com/office/drawing/2014/main" id="{8411D24A-F765-48C8-813D-D3A5E5AAB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95080" y="3111827"/>
            <a:ext cx="1177951" cy="5415888"/>
          </a:xfrm>
          <a:prstGeom prst="rect">
            <a:avLst/>
          </a:prstGeom>
          <a:gradFill>
            <a:gsLst>
              <a:gs pos="23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2EB6C-4AB7-4209-9B5C-D1ADA9E5FDA0}"/>
              </a:ext>
            </a:extLst>
          </p:cNvPr>
          <p:cNvSpPr>
            <a:spLocks noGrp="1"/>
          </p:cNvSpPr>
          <p:nvPr>
            <p:ph type="title"/>
          </p:nvPr>
        </p:nvSpPr>
        <p:spPr>
          <a:xfrm>
            <a:off x="963349" y="5510306"/>
            <a:ext cx="7260031" cy="1092200"/>
          </a:xfrm>
        </p:spPr>
        <p:txBody>
          <a:bodyPr vert="horz" lIns="0" tIns="0" rIns="0" bIns="0" rtlCol="0" anchor="ctr">
            <a:normAutofit/>
          </a:bodyPr>
          <a:lstStyle/>
          <a:p>
            <a:r>
              <a:rPr lang="en-US" sz="3200" spc="750">
                <a:solidFill>
                  <a:schemeClr val="bg1"/>
                </a:solidFill>
              </a:rPr>
              <a:t>Career Cluster Videos </a:t>
            </a:r>
          </a:p>
        </p:txBody>
      </p:sp>
      <p:pic>
        <p:nvPicPr>
          <p:cNvPr id="5" name="Picture 4" descr="A screenshot of a video&#10;&#10;Description automatically generated">
            <a:extLst>
              <a:ext uri="{FF2B5EF4-FFF2-40B4-BE49-F238E27FC236}">
                <a16:creationId xmlns:a16="http://schemas.microsoft.com/office/drawing/2014/main" id="{4BBCDFE1-041E-2838-BEDD-E22C01DFA0C4}"/>
              </a:ext>
            </a:extLst>
          </p:cNvPr>
          <p:cNvPicPr>
            <a:picLocks noChangeAspect="1"/>
          </p:cNvPicPr>
          <p:nvPr/>
        </p:nvPicPr>
        <p:blipFill>
          <a:blip r:embed="rId3"/>
          <a:stretch>
            <a:fillRect/>
          </a:stretch>
        </p:blipFill>
        <p:spPr>
          <a:xfrm>
            <a:off x="2167121" y="1012556"/>
            <a:ext cx="3768010" cy="4540874"/>
          </a:xfrm>
          <a:prstGeom prst="rect">
            <a:avLst/>
          </a:prstGeom>
        </p:spPr>
      </p:pic>
      <p:pic>
        <p:nvPicPr>
          <p:cNvPr id="8" name="Picture 7" descr="A screenshot of a video&#10;&#10;Description automatically generated">
            <a:extLst>
              <a:ext uri="{FF2B5EF4-FFF2-40B4-BE49-F238E27FC236}">
                <a16:creationId xmlns:a16="http://schemas.microsoft.com/office/drawing/2014/main" id="{9F9D73B6-6B19-4790-FFA5-37A1AD661C73}"/>
              </a:ext>
            </a:extLst>
          </p:cNvPr>
          <p:cNvPicPr>
            <a:picLocks noChangeAspect="1"/>
          </p:cNvPicPr>
          <p:nvPr/>
        </p:nvPicPr>
        <p:blipFill>
          <a:blip r:embed="rId4"/>
          <a:stretch>
            <a:fillRect/>
          </a:stretch>
        </p:blipFill>
        <p:spPr>
          <a:xfrm>
            <a:off x="6265088" y="1012556"/>
            <a:ext cx="3501349" cy="4556113"/>
          </a:xfrm>
          <a:prstGeom prst="rect">
            <a:avLst/>
          </a:prstGeom>
        </p:spPr>
      </p:pic>
    </p:spTree>
    <p:extLst>
      <p:ext uri="{BB962C8B-B14F-4D97-AF65-F5344CB8AC3E}">
        <p14:creationId xmlns:p14="http://schemas.microsoft.com/office/powerpoint/2010/main" val="683831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F82025A0-5D1F-4054-8273-6A919D75D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6244B84-452A-4BE8-BEA4-A7CCA098C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793"/>
            <a:ext cx="12193492" cy="6869793"/>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220EA9-AB07-4E8F-9E57-B281453F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14750" y="-1068668"/>
            <a:ext cx="6439521" cy="8517963"/>
          </a:xfrm>
          <a:prstGeom prst="rect">
            <a:avLst/>
          </a:prstGeom>
          <a:gradFill>
            <a:gsLst>
              <a:gs pos="51000">
                <a:schemeClr val="accent2">
                  <a:lumMod val="60000"/>
                  <a:lumOff val="40000"/>
                  <a:alpha val="33000"/>
                </a:schemeClr>
              </a:gs>
              <a:gs pos="10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C44646F-1A59-47A2-AD5D-54DCAECD5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1102" y="-2661103"/>
            <a:ext cx="6869793" cy="12191998"/>
          </a:xfrm>
          <a:prstGeom prst="rect">
            <a:avLst/>
          </a:prstGeom>
          <a:gradFill>
            <a:gsLst>
              <a:gs pos="6000">
                <a:schemeClr val="accent2">
                  <a:alpha val="45000"/>
                </a:schemeClr>
              </a:gs>
              <a:gs pos="74000">
                <a:schemeClr val="accent4">
                  <a:alpha val="2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7544BED-FB42-4737-9370-482C3CE0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49752" y="-3761546"/>
            <a:ext cx="4692495" cy="12192001"/>
          </a:xfrm>
          <a:prstGeom prst="rect">
            <a:avLst/>
          </a:prstGeom>
          <a:gradFill>
            <a:gsLst>
              <a:gs pos="0">
                <a:schemeClr val="accent4">
                  <a:alpha val="0"/>
                </a:schemeClr>
              </a:gs>
              <a:gs pos="99000">
                <a:schemeClr val="accent5">
                  <a:alpha val="32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2EB6C-4AB7-4209-9B5C-D1ADA9E5FDA0}"/>
              </a:ext>
            </a:extLst>
          </p:cNvPr>
          <p:cNvSpPr>
            <a:spLocks noGrp="1"/>
          </p:cNvSpPr>
          <p:nvPr>
            <p:ph type="title"/>
          </p:nvPr>
        </p:nvSpPr>
        <p:spPr>
          <a:xfrm>
            <a:off x="940820" y="696199"/>
            <a:ext cx="10353774" cy="950759"/>
          </a:xfrm>
        </p:spPr>
        <p:txBody>
          <a:bodyPr vert="horz" lIns="0" tIns="0" rIns="0" bIns="0" rtlCol="0" anchor="ctr">
            <a:normAutofit/>
          </a:bodyPr>
          <a:lstStyle/>
          <a:p>
            <a:pPr algn="ctr"/>
            <a:r>
              <a:rPr lang="en-US" sz="3200" spc="750">
                <a:solidFill>
                  <a:schemeClr val="bg1"/>
                </a:solidFill>
              </a:rPr>
              <a:t>Career Cluster Videos </a:t>
            </a:r>
          </a:p>
        </p:txBody>
      </p:sp>
      <p:pic>
        <p:nvPicPr>
          <p:cNvPr id="3" name="Picture 4" descr="A screenshot of a video&#10;&#10;Description automatically generated">
            <a:extLst>
              <a:ext uri="{FF2B5EF4-FFF2-40B4-BE49-F238E27FC236}">
                <a16:creationId xmlns:a16="http://schemas.microsoft.com/office/drawing/2014/main" id="{0FBC853B-AF3A-40A1-9A99-14AD460DFA20}"/>
              </a:ext>
            </a:extLst>
          </p:cNvPr>
          <p:cNvPicPr>
            <a:picLocks noChangeAspect="1"/>
          </p:cNvPicPr>
          <p:nvPr/>
        </p:nvPicPr>
        <p:blipFill>
          <a:blip r:embed="rId3"/>
          <a:stretch>
            <a:fillRect/>
          </a:stretch>
        </p:blipFill>
        <p:spPr>
          <a:xfrm>
            <a:off x="2286700" y="1952445"/>
            <a:ext cx="3663955" cy="4432069"/>
          </a:xfrm>
          <a:prstGeom prst="rect">
            <a:avLst/>
          </a:prstGeom>
        </p:spPr>
      </p:pic>
      <p:pic>
        <p:nvPicPr>
          <p:cNvPr id="4" name="Picture 3" descr="A screenshot of a video&#10;&#10;Description automatically generated">
            <a:extLst>
              <a:ext uri="{FF2B5EF4-FFF2-40B4-BE49-F238E27FC236}">
                <a16:creationId xmlns:a16="http://schemas.microsoft.com/office/drawing/2014/main" id="{0403F148-878D-3DE4-8E8B-A7431587FCBC}"/>
              </a:ext>
            </a:extLst>
          </p:cNvPr>
          <p:cNvPicPr>
            <a:picLocks noChangeAspect="1"/>
          </p:cNvPicPr>
          <p:nvPr/>
        </p:nvPicPr>
        <p:blipFill>
          <a:blip r:embed="rId4"/>
          <a:stretch>
            <a:fillRect/>
          </a:stretch>
        </p:blipFill>
        <p:spPr>
          <a:xfrm>
            <a:off x="6277303" y="1958686"/>
            <a:ext cx="3412356" cy="4439689"/>
          </a:xfrm>
          <a:prstGeom prst="rect">
            <a:avLst/>
          </a:prstGeom>
        </p:spPr>
      </p:pic>
    </p:spTree>
    <p:extLst>
      <p:ext uri="{BB962C8B-B14F-4D97-AF65-F5344CB8AC3E}">
        <p14:creationId xmlns:p14="http://schemas.microsoft.com/office/powerpoint/2010/main" val="1893356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dder against a blue sky&#10;&#10;Description automatically generated">
            <a:extLst>
              <a:ext uri="{FF2B5EF4-FFF2-40B4-BE49-F238E27FC236}">
                <a16:creationId xmlns:a16="http://schemas.microsoft.com/office/drawing/2014/main" id="{E943ECE5-D793-9B82-1F6D-B926FEB59750}"/>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462" b="15269"/>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54F04D94-5D02-443B-801E-0CAC1D4E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F3DD1-3207-9425-ED64-01C87B169C9C}"/>
              </a:ext>
            </a:extLst>
          </p:cNvPr>
          <p:cNvSpPr>
            <a:spLocks noGrp="1"/>
          </p:cNvSpPr>
          <p:nvPr>
            <p:ph type="title"/>
          </p:nvPr>
        </p:nvSpPr>
        <p:spPr>
          <a:xfrm>
            <a:off x="-1" y="2337611"/>
            <a:ext cx="8699158" cy="4062547"/>
          </a:xfrm>
        </p:spPr>
        <p:txBody>
          <a:bodyPr vert="horz" lIns="0" tIns="0" rIns="0" bIns="0" rtlCol="0" anchor="b">
            <a:normAutofit/>
          </a:bodyPr>
          <a:lstStyle/>
          <a:p>
            <a:pPr>
              <a:lnSpc>
                <a:spcPct val="90000"/>
              </a:lnSpc>
            </a:pPr>
            <a:r>
              <a:rPr lang="en-US" sz="3200" spc="750">
                <a:solidFill>
                  <a:schemeClr val="bg1"/>
                </a:solidFill>
              </a:rPr>
              <a:t>Fist of 5</a:t>
            </a:r>
            <a:br>
              <a:rPr lang="en-US" sz="3200" spc="750">
                <a:solidFill>
                  <a:schemeClr val="bg1"/>
                </a:solidFill>
              </a:rPr>
            </a:br>
            <a:r>
              <a:rPr lang="en-US" sz="3200" spc="750">
                <a:solidFill>
                  <a:schemeClr val="bg1"/>
                </a:solidFill>
              </a:rPr>
              <a:t>5- I have this skill</a:t>
            </a:r>
            <a:br>
              <a:rPr lang="en-US" sz="3200" spc="750">
                <a:solidFill>
                  <a:schemeClr val="bg1"/>
                </a:solidFill>
              </a:rPr>
            </a:br>
            <a:r>
              <a:rPr lang="en-US" sz="3200" spc="750">
                <a:solidFill>
                  <a:schemeClr val="bg1"/>
                </a:solidFill>
              </a:rPr>
              <a:t>3 – I’m working on it  </a:t>
            </a:r>
            <a:br>
              <a:rPr lang="en-US" sz="3200" spc="750">
                <a:solidFill>
                  <a:schemeClr val="bg1"/>
                </a:solidFill>
              </a:rPr>
            </a:br>
            <a:r>
              <a:rPr lang="en-US" sz="3200" spc="750">
                <a:solidFill>
                  <a:schemeClr val="bg1"/>
                </a:solidFill>
              </a:rPr>
              <a:t>1- I do not have this skill</a:t>
            </a:r>
          </a:p>
        </p:txBody>
      </p:sp>
      <p:sp>
        <p:nvSpPr>
          <p:cNvPr id="21" name="Rectangle 20">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31C65B-7121-362E-1E86-4817FAE7BD4D}"/>
              </a:ext>
            </a:extLst>
          </p:cNvPr>
          <p:cNvSpPr txBox="1"/>
          <p:nvPr/>
        </p:nvSpPr>
        <p:spPr>
          <a:xfrm>
            <a:off x="9777557" y="6657945"/>
            <a:ext cx="24144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flickr.com/photos/plasticrevolver/6016927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61504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446ECDAF-E08A-4938-9E85-2C8C46EE8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4A646-9509-C1CA-8BB2-FAD211AACA85}"/>
              </a:ext>
            </a:extLst>
          </p:cNvPr>
          <p:cNvSpPr>
            <a:spLocks noGrp="1"/>
          </p:cNvSpPr>
          <p:nvPr>
            <p:ph type="title"/>
          </p:nvPr>
        </p:nvSpPr>
        <p:spPr>
          <a:xfrm>
            <a:off x="1055076" y="473826"/>
            <a:ext cx="5160667" cy="1658471"/>
          </a:xfrm>
        </p:spPr>
        <p:txBody>
          <a:bodyPr vert="horz" lIns="0" tIns="0" rIns="0" bIns="0" rtlCol="0" anchor="b">
            <a:normAutofit/>
          </a:bodyPr>
          <a:lstStyle/>
          <a:p>
            <a:pPr algn="r"/>
            <a:r>
              <a:rPr lang="en-US" sz="4000"/>
              <a:t>Addition facts</a:t>
            </a:r>
          </a:p>
        </p:txBody>
      </p:sp>
      <p:sp>
        <p:nvSpPr>
          <p:cNvPr id="8" name="TextBox 7">
            <a:extLst>
              <a:ext uri="{FF2B5EF4-FFF2-40B4-BE49-F238E27FC236}">
                <a16:creationId xmlns:a16="http://schemas.microsoft.com/office/drawing/2014/main" id="{20DC4A32-E4EE-640B-719D-D7D20F9A37DC}"/>
              </a:ext>
            </a:extLst>
          </p:cNvPr>
          <p:cNvSpPr txBox="1"/>
          <p:nvPr/>
        </p:nvSpPr>
        <p:spPr>
          <a:xfrm>
            <a:off x="1371601" y="2606123"/>
            <a:ext cx="4724400" cy="3262414"/>
          </a:xfrm>
          <a:prstGeom prst="rect">
            <a:avLst/>
          </a:prstGeom>
        </p:spPr>
        <p:txBody>
          <a:bodyPr vert="horz" lIns="0" tIns="0" rIns="0" bIns="0" rtlCol="0" anchor="b">
            <a:normAutofit/>
          </a:bodyPr>
          <a:lstStyle/>
          <a:p>
            <a:pPr indent="-228600" algn="r">
              <a:lnSpc>
                <a:spcPct val="120000"/>
              </a:lnSpc>
              <a:spcAft>
                <a:spcPts val="600"/>
              </a:spcAft>
              <a:buFont typeface="Arial" panose="020B0604020202020204" pitchFamily="34" charset="0"/>
              <a:buChar char="•"/>
            </a:pPr>
            <a:r>
              <a:rPr lang="en-US" sz="1600" spc="750"/>
              <a:t>Fist of 5</a:t>
            </a:r>
            <a:br>
              <a:rPr lang="en-US" sz="1600" spc="750"/>
            </a:br>
            <a:r>
              <a:rPr lang="en-US" sz="1600" spc="750"/>
              <a:t>5- I have this skill</a:t>
            </a:r>
            <a:br>
              <a:rPr lang="en-US" sz="1600" spc="750"/>
            </a:br>
            <a:r>
              <a:rPr lang="en-US" sz="1600" spc="750"/>
              <a:t>3 – I’m working on it  </a:t>
            </a:r>
            <a:br>
              <a:rPr lang="en-US" sz="1600" spc="750"/>
            </a:br>
            <a:r>
              <a:rPr lang="en-US" sz="1600" spc="750"/>
              <a:t>1- I do not have this skill</a:t>
            </a:r>
            <a:endParaRPr lang="en-US" sz="1600"/>
          </a:p>
        </p:txBody>
      </p:sp>
      <p:pic>
        <p:nvPicPr>
          <p:cNvPr id="5" name="Content Placeholder 4" descr="A group of colorful math cards&#10;&#10;Description automatically generated">
            <a:extLst>
              <a:ext uri="{FF2B5EF4-FFF2-40B4-BE49-F238E27FC236}">
                <a16:creationId xmlns:a16="http://schemas.microsoft.com/office/drawing/2014/main" id="{EE1F1CEA-87C8-037A-F045-21E5B9B048D1}"/>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4140" r="7585"/>
          <a:stretch/>
        </p:blipFill>
        <p:spPr>
          <a:xfrm>
            <a:off x="6633135" y="1028699"/>
            <a:ext cx="5558865" cy="4839837"/>
          </a:xfrm>
          <a:prstGeom prst="rect">
            <a:avLst/>
          </a:prstGeom>
        </p:spPr>
      </p:pic>
      <p:sp>
        <p:nvSpPr>
          <p:cNvPr id="20" name="Rectangle 14">
            <a:extLst>
              <a:ext uri="{FF2B5EF4-FFF2-40B4-BE49-F238E27FC236}">
                <a16:creationId xmlns:a16="http://schemas.microsoft.com/office/drawing/2014/main" id="{84E30AF0-4FE2-4C74-AE5B-8386D6520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6">
            <a:extLst>
              <a:ext uri="{FF2B5EF4-FFF2-40B4-BE49-F238E27FC236}">
                <a16:creationId xmlns:a16="http://schemas.microsoft.com/office/drawing/2014/main" id="{61F8C671-E083-47BA-A195-0232B7B78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tx2">
                  <a:lumMod val="50000"/>
                  <a:lumOff val="50000"/>
                  <a:alpha val="3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930D67-6304-A325-545F-460A360142B6}"/>
              </a:ext>
            </a:extLst>
          </p:cNvPr>
          <p:cNvSpPr txBox="1"/>
          <p:nvPr/>
        </p:nvSpPr>
        <p:spPr>
          <a:xfrm>
            <a:off x="9580388" y="5668481"/>
            <a:ext cx="26116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teacherspayteachers.com/Product/I-Have-Who-Has-Addition-Facts-to-20-25857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0179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078A-DA11-2427-AA16-52AF992C38C2}"/>
              </a:ext>
            </a:extLst>
          </p:cNvPr>
          <p:cNvSpPr>
            <a:spLocks noGrp="1"/>
          </p:cNvSpPr>
          <p:nvPr>
            <p:ph type="title"/>
          </p:nvPr>
        </p:nvSpPr>
        <p:spPr>
          <a:xfrm>
            <a:off x="172995" y="-510557"/>
            <a:ext cx="10241280" cy="1234440"/>
          </a:xfrm>
        </p:spPr>
        <p:txBody>
          <a:bodyPr/>
          <a:lstStyle/>
          <a:p>
            <a:r>
              <a:rPr lang="en-US"/>
              <a:t>Athletic skill</a:t>
            </a:r>
          </a:p>
        </p:txBody>
      </p:sp>
      <p:pic>
        <p:nvPicPr>
          <p:cNvPr id="7" name="Picture 6" descr="A close up of a basketball&#10;&#10;Description automatically generated">
            <a:extLst>
              <a:ext uri="{FF2B5EF4-FFF2-40B4-BE49-F238E27FC236}">
                <a16:creationId xmlns:a16="http://schemas.microsoft.com/office/drawing/2014/main" id="{B17B4D6E-78AF-F95D-D062-9683B076C4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43281" y="2065528"/>
            <a:ext cx="2159000" cy="2159000"/>
          </a:xfrm>
          <a:prstGeom prst="rect">
            <a:avLst/>
          </a:prstGeom>
        </p:spPr>
      </p:pic>
      <p:pic>
        <p:nvPicPr>
          <p:cNvPr id="10" name="Picture 9" descr="A close up of a football ball&#10;&#10;Description automatically generated">
            <a:extLst>
              <a:ext uri="{FF2B5EF4-FFF2-40B4-BE49-F238E27FC236}">
                <a16:creationId xmlns:a16="http://schemas.microsoft.com/office/drawing/2014/main" id="{5D0E6BA4-611F-C26D-6162-48F3426CB81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3816" y="3404906"/>
            <a:ext cx="2786051" cy="2676108"/>
          </a:xfrm>
          <a:prstGeom prst="rect">
            <a:avLst/>
          </a:prstGeom>
        </p:spPr>
      </p:pic>
      <p:sp>
        <p:nvSpPr>
          <p:cNvPr id="11" name="TextBox 10">
            <a:extLst>
              <a:ext uri="{FF2B5EF4-FFF2-40B4-BE49-F238E27FC236}">
                <a16:creationId xmlns:a16="http://schemas.microsoft.com/office/drawing/2014/main" id="{0B24E2A4-C21C-AE5A-C58A-40F87AAB617E}"/>
              </a:ext>
            </a:extLst>
          </p:cNvPr>
          <p:cNvSpPr txBox="1"/>
          <p:nvPr/>
        </p:nvSpPr>
        <p:spPr>
          <a:xfrm>
            <a:off x="-1043748" y="7653528"/>
            <a:ext cx="7139748" cy="230832"/>
          </a:xfrm>
          <a:prstGeom prst="rect">
            <a:avLst/>
          </a:prstGeom>
          <a:noFill/>
        </p:spPr>
        <p:txBody>
          <a:bodyPr wrap="square" rtlCol="0">
            <a:spAutoFit/>
          </a:bodyPr>
          <a:lstStyle/>
          <a:p>
            <a:r>
              <a:rPr lang="en-US" sz="900">
                <a:hlinkClick r:id="rId6" tooltip="https://pngimg.com/download/52781"/>
              </a:rPr>
              <a:t>This Photo</a:t>
            </a:r>
            <a:r>
              <a:rPr lang="en-US" sz="900"/>
              <a:t> by Unknown Author is licensed under </a:t>
            </a:r>
            <a:r>
              <a:rPr lang="en-US" sz="900">
                <a:hlinkClick r:id="rId7" tooltip="https://creativecommons.org/licenses/by-nc/3.0/"/>
              </a:rPr>
              <a:t>CC BY-NC</a:t>
            </a:r>
            <a:endParaRPr lang="en-US" sz="900"/>
          </a:p>
        </p:txBody>
      </p:sp>
      <p:pic>
        <p:nvPicPr>
          <p:cNvPr id="15" name="Content Placeholder 14" descr="A football on the ground&#10;&#10;Description automatically generated">
            <a:extLst>
              <a:ext uri="{FF2B5EF4-FFF2-40B4-BE49-F238E27FC236}">
                <a16:creationId xmlns:a16="http://schemas.microsoft.com/office/drawing/2014/main" id="{A9F03CE2-7E27-90CD-336C-CE75EE3FC9F4}"/>
              </a:ext>
            </a:extLst>
          </p:cNvPr>
          <p:cNvPicPr>
            <a:picLocks noGrp="1" noChangeAspect="1"/>
          </p:cNvPicPr>
          <p:nvPr>
            <p:ph idx="1"/>
          </p:nvPr>
        </p:nvPicPr>
        <p:blipFill>
          <a:blip r:embed="rId8">
            <a:extLst>
              <a:ext uri="{837473B0-CC2E-450A-ABE3-18F120FF3D39}">
                <a1611:picAttrSrcUrl xmlns:a1611="http://schemas.microsoft.com/office/drawing/2016/11/main" r:id="rId9"/>
              </a:ext>
            </a:extLst>
          </a:blip>
          <a:stretch>
            <a:fillRect/>
          </a:stretch>
        </p:blipFill>
        <p:spPr>
          <a:xfrm>
            <a:off x="8527216" y="4224528"/>
            <a:ext cx="3085664" cy="2159000"/>
          </a:xfrm>
        </p:spPr>
      </p:pic>
      <p:pic>
        <p:nvPicPr>
          <p:cNvPr id="17" name="Picture 16" descr="A silhouette of a person jumping&#10;&#10;Description automatically generated">
            <a:extLst>
              <a:ext uri="{FF2B5EF4-FFF2-40B4-BE49-F238E27FC236}">
                <a16:creationId xmlns:a16="http://schemas.microsoft.com/office/drawing/2014/main" id="{4C283801-6993-4A87-C065-1637994AEBAC}"/>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719721" y="2259993"/>
            <a:ext cx="2540000" cy="2540000"/>
          </a:xfrm>
          <a:prstGeom prst="rect">
            <a:avLst/>
          </a:prstGeom>
        </p:spPr>
      </p:pic>
      <p:pic>
        <p:nvPicPr>
          <p:cNvPr id="20" name="Picture 19" descr="A tennis racket and a ball&#10;&#10;Description automatically generated">
            <a:extLst>
              <a:ext uri="{FF2B5EF4-FFF2-40B4-BE49-F238E27FC236}">
                <a16:creationId xmlns:a16="http://schemas.microsoft.com/office/drawing/2014/main" id="{9F657873-427C-318E-FC48-DF0D40FC9186}"/>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664535" y="4295521"/>
            <a:ext cx="1714500" cy="1714500"/>
          </a:xfrm>
          <a:prstGeom prst="rect">
            <a:avLst/>
          </a:prstGeom>
        </p:spPr>
      </p:pic>
      <p:pic>
        <p:nvPicPr>
          <p:cNvPr id="23" name="Picture 22" descr="A track with numbers on it&#10;&#10;Description automatically generated">
            <a:extLst>
              <a:ext uri="{FF2B5EF4-FFF2-40B4-BE49-F238E27FC236}">
                <a16:creationId xmlns:a16="http://schemas.microsoft.com/office/drawing/2014/main" id="{F4151483-8E0E-A3FE-9C24-61386308F316}"/>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7842135" y="474472"/>
            <a:ext cx="3462629" cy="2301205"/>
          </a:xfrm>
          <a:prstGeom prst="rect">
            <a:avLst/>
          </a:prstGeom>
        </p:spPr>
      </p:pic>
      <p:sp>
        <p:nvSpPr>
          <p:cNvPr id="25" name="TextBox 24">
            <a:extLst>
              <a:ext uri="{FF2B5EF4-FFF2-40B4-BE49-F238E27FC236}">
                <a16:creationId xmlns:a16="http://schemas.microsoft.com/office/drawing/2014/main" id="{84F0E36E-F9FF-0474-991C-AE494C4DC0DA}"/>
              </a:ext>
            </a:extLst>
          </p:cNvPr>
          <p:cNvSpPr txBox="1"/>
          <p:nvPr/>
        </p:nvSpPr>
        <p:spPr>
          <a:xfrm>
            <a:off x="-1329585" y="627660"/>
            <a:ext cx="6623220" cy="1402372"/>
          </a:xfrm>
          <a:prstGeom prst="rect">
            <a:avLst/>
          </a:prstGeom>
          <a:noFill/>
        </p:spPr>
        <p:txBody>
          <a:bodyPr wrap="square">
            <a:spAutoFit/>
          </a:bodyPr>
          <a:lstStyle/>
          <a:p>
            <a:pPr indent="-228600" algn="r">
              <a:lnSpc>
                <a:spcPct val="120000"/>
              </a:lnSpc>
              <a:spcAft>
                <a:spcPts val="600"/>
              </a:spcAft>
              <a:buFont typeface="Arial" panose="020B0604020202020204" pitchFamily="34" charset="0"/>
              <a:buChar char="•"/>
            </a:pPr>
            <a:r>
              <a:rPr lang="en-US" sz="1800" spc="750"/>
              <a:t>Fist of 5</a:t>
            </a:r>
            <a:br>
              <a:rPr lang="en-US" sz="1800" spc="750"/>
            </a:br>
            <a:r>
              <a:rPr lang="en-US" sz="1800" spc="750"/>
              <a:t>5- I have this skill</a:t>
            </a:r>
            <a:br>
              <a:rPr lang="en-US" sz="1800" spc="750"/>
            </a:br>
            <a:r>
              <a:rPr lang="en-US" sz="1800" spc="750"/>
              <a:t>3 – I’m working on it  </a:t>
            </a:r>
            <a:br>
              <a:rPr lang="en-US" sz="1800" spc="750"/>
            </a:br>
            <a:r>
              <a:rPr lang="en-US" sz="1800" spc="750"/>
              <a:t>1- I do not have this skill</a:t>
            </a:r>
            <a:endParaRPr lang="en-US" sz="1800"/>
          </a:p>
        </p:txBody>
      </p:sp>
    </p:spTree>
    <p:extLst>
      <p:ext uri="{BB962C8B-B14F-4D97-AF65-F5344CB8AC3E}">
        <p14:creationId xmlns:p14="http://schemas.microsoft.com/office/powerpoint/2010/main" val="81338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46ECDAF-E08A-4938-9E85-2C8C46EE8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94E71-9641-C5CD-DBB7-118380105E52}"/>
              </a:ext>
            </a:extLst>
          </p:cNvPr>
          <p:cNvSpPr>
            <a:spLocks noGrp="1"/>
          </p:cNvSpPr>
          <p:nvPr>
            <p:ph type="title"/>
          </p:nvPr>
        </p:nvSpPr>
        <p:spPr>
          <a:xfrm>
            <a:off x="1055076" y="473826"/>
            <a:ext cx="5160667" cy="1658471"/>
          </a:xfrm>
        </p:spPr>
        <p:txBody>
          <a:bodyPr anchor="b">
            <a:normAutofit/>
          </a:bodyPr>
          <a:lstStyle/>
          <a:p>
            <a:pPr algn="r">
              <a:lnSpc>
                <a:spcPct val="90000"/>
              </a:lnSpc>
            </a:pPr>
            <a:r>
              <a:rPr lang="en-US" sz="4000"/>
              <a:t>Listening without interrupting</a:t>
            </a:r>
          </a:p>
        </p:txBody>
      </p:sp>
      <p:sp>
        <p:nvSpPr>
          <p:cNvPr id="10" name="Content Placeholder 9">
            <a:extLst>
              <a:ext uri="{FF2B5EF4-FFF2-40B4-BE49-F238E27FC236}">
                <a16:creationId xmlns:a16="http://schemas.microsoft.com/office/drawing/2014/main" id="{4C8AFCCA-CCE5-DA5A-3CDB-26BB174A3FFB}"/>
              </a:ext>
            </a:extLst>
          </p:cNvPr>
          <p:cNvSpPr>
            <a:spLocks noGrp="1"/>
          </p:cNvSpPr>
          <p:nvPr>
            <p:ph idx="1"/>
          </p:nvPr>
        </p:nvSpPr>
        <p:spPr>
          <a:xfrm>
            <a:off x="79935" y="2606122"/>
            <a:ext cx="6016065" cy="3262414"/>
          </a:xfrm>
        </p:spPr>
        <p:txBody>
          <a:bodyPr anchor="b">
            <a:normAutofit/>
          </a:bodyPr>
          <a:lstStyle/>
          <a:p>
            <a:pPr algn="r"/>
            <a:r>
              <a:rPr lang="en-US" sz="1600" spc="750"/>
              <a:t>Fist of 5</a:t>
            </a:r>
            <a:br>
              <a:rPr lang="en-US" sz="1600" spc="750"/>
            </a:br>
            <a:r>
              <a:rPr lang="en-US" sz="1600" spc="750"/>
              <a:t>5- I have this skill</a:t>
            </a:r>
            <a:br>
              <a:rPr lang="en-US" sz="1600" spc="750"/>
            </a:br>
            <a:r>
              <a:rPr lang="en-US" sz="1600" spc="750"/>
              <a:t>3 – I’m working on it  </a:t>
            </a:r>
            <a:br>
              <a:rPr lang="en-US" sz="1600" spc="750"/>
            </a:br>
            <a:r>
              <a:rPr lang="en-US" sz="1600" spc="750"/>
              <a:t>1- I do not have this skill</a:t>
            </a:r>
            <a:endParaRPr lang="en-US" sz="1600"/>
          </a:p>
          <a:p>
            <a:pPr algn="r"/>
            <a:endParaRPr lang="en-US" sz="1600"/>
          </a:p>
        </p:txBody>
      </p:sp>
      <p:pic>
        <p:nvPicPr>
          <p:cNvPr id="5" name="Content Placeholder 4" descr="A hand and ear with a palm&#10;&#10;Description automatically generated">
            <a:extLst>
              <a:ext uri="{FF2B5EF4-FFF2-40B4-BE49-F238E27FC236}">
                <a16:creationId xmlns:a16="http://schemas.microsoft.com/office/drawing/2014/main" id="{DAA28DAC-1DDE-3104-0336-431DEB8D2DB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 b="12934"/>
          <a:stretch/>
        </p:blipFill>
        <p:spPr>
          <a:xfrm>
            <a:off x="6633135" y="1028699"/>
            <a:ext cx="5558865" cy="4839837"/>
          </a:xfrm>
          <a:prstGeom prst="rect">
            <a:avLst/>
          </a:prstGeom>
        </p:spPr>
      </p:pic>
      <p:sp>
        <p:nvSpPr>
          <p:cNvPr id="15" name="Rectangle 14">
            <a:extLst>
              <a:ext uri="{FF2B5EF4-FFF2-40B4-BE49-F238E27FC236}">
                <a16:creationId xmlns:a16="http://schemas.microsoft.com/office/drawing/2014/main" id="{84E30AF0-4FE2-4C74-AE5B-8386D6520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F8C671-E083-47BA-A195-0232B7B78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tx2">
                  <a:lumMod val="50000"/>
                  <a:lumOff val="50000"/>
                  <a:alpha val="3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C8A068-E9A3-FDBD-C524-0E891936E7E2}"/>
              </a:ext>
            </a:extLst>
          </p:cNvPr>
          <p:cNvSpPr txBox="1"/>
          <p:nvPr/>
        </p:nvSpPr>
        <p:spPr>
          <a:xfrm>
            <a:off x="9747100" y="5668481"/>
            <a:ext cx="244490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imagengine/624503013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390664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E4AB72-1C42-427F-801C-32A12FD69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E26C3-3857-917A-F784-B19BAAD1CC1C}"/>
              </a:ext>
            </a:extLst>
          </p:cNvPr>
          <p:cNvSpPr>
            <a:spLocks noGrp="1"/>
          </p:cNvSpPr>
          <p:nvPr>
            <p:ph type="title"/>
          </p:nvPr>
        </p:nvSpPr>
        <p:spPr>
          <a:xfrm>
            <a:off x="1066800" y="914400"/>
            <a:ext cx="5148943" cy="1705383"/>
          </a:xfrm>
        </p:spPr>
        <p:txBody>
          <a:bodyPr vert="horz" lIns="0" tIns="0" rIns="0" bIns="0" rtlCol="0" anchor="t">
            <a:normAutofit/>
          </a:bodyPr>
          <a:lstStyle/>
          <a:p>
            <a:pPr algn="r"/>
            <a:r>
              <a:rPr lang="en-US"/>
              <a:t>Solving conflict </a:t>
            </a:r>
          </a:p>
        </p:txBody>
      </p:sp>
      <p:sp>
        <p:nvSpPr>
          <p:cNvPr id="8" name="TextBox 7">
            <a:extLst>
              <a:ext uri="{FF2B5EF4-FFF2-40B4-BE49-F238E27FC236}">
                <a16:creationId xmlns:a16="http://schemas.microsoft.com/office/drawing/2014/main" id="{183BE2EB-31FE-6453-E43D-9DE259439C37}"/>
              </a:ext>
            </a:extLst>
          </p:cNvPr>
          <p:cNvSpPr txBox="1"/>
          <p:nvPr/>
        </p:nvSpPr>
        <p:spPr>
          <a:xfrm>
            <a:off x="1066800" y="2764631"/>
            <a:ext cx="5029201" cy="2760562"/>
          </a:xfrm>
          <a:prstGeom prst="rect">
            <a:avLst/>
          </a:prstGeom>
        </p:spPr>
        <p:txBody>
          <a:bodyPr vert="horz" lIns="0" tIns="0" rIns="0" bIns="0" rtlCol="0" anchor="b">
            <a:normAutofit/>
          </a:bodyPr>
          <a:lstStyle/>
          <a:p>
            <a:pPr indent="-228600" algn="r">
              <a:lnSpc>
                <a:spcPct val="120000"/>
              </a:lnSpc>
              <a:spcAft>
                <a:spcPts val="600"/>
              </a:spcAft>
              <a:buFont typeface="Arial" panose="020B0604020202020204" pitchFamily="34" charset="0"/>
              <a:buChar char="•"/>
            </a:pPr>
            <a:r>
              <a:rPr lang="en-US" sz="1600" spc="750"/>
              <a:t>Fist of 5</a:t>
            </a:r>
            <a:br>
              <a:rPr lang="en-US" sz="1600" spc="750"/>
            </a:br>
            <a:r>
              <a:rPr lang="en-US" sz="1600" spc="750"/>
              <a:t>5- I have this skill</a:t>
            </a:r>
            <a:br>
              <a:rPr lang="en-US" sz="1600" spc="750"/>
            </a:br>
            <a:r>
              <a:rPr lang="en-US" sz="1600" spc="750"/>
              <a:t>3 – I’m working on it  </a:t>
            </a:r>
            <a:br>
              <a:rPr lang="en-US" sz="1600" spc="750"/>
            </a:br>
            <a:r>
              <a:rPr lang="en-US" sz="1600" spc="750"/>
              <a:t>1- I do not have this skill</a:t>
            </a:r>
            <a:endParaRPr lang="en-US" sz="1600"/>
          </a:p>
        </p:txBody>
      </p:sp>
      <p:pic>
        <p:nvPicPr>
          <p:cNvPr id="5" name="Content Placeholder 4" descr="A white person holding a red and blue object&#10;&#10;Description automatically generated">
            <a:extLst>
              <a:ext uri="{FF2B5EF4-FFF2-40B4-BE49-F238E27FC236}">
                <a16:creationId xmlns:a16="http://schemas.microsoft.com/office/drawing/2014/main" id="{90658A22-382F-7A21-330E-6F992FD8C777}"/>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555971" y="1028700"/>
            <a:ext cx="5636029" cy="3982793"/>
          </a:xfrm>
          <a:prstGeom prst="rect">
            <a:avLst/>
          </a:prstGeom>
        </p:spPr>
      </p:pic>
      <p:sp>
        <p:nvSpPr>
          <p:cNvPr id="15" name="Rectangle 14">
            <a:extLst>
              <a:ext uri="{FF2B5EF4-FFF2-40B4-BE49-F238E27FC236}">
                <a16:creationId xmlns:a16="http://schemas.microsoft.com/office/drawing/2014/main" id="{4CC257D2-6895-4677-996F-1A5FBB7F7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6400800"/>
            <a:ext cx="12191999" cy="457198"/>
          </a:xfrm>
          <a:prstGeom prst="rect">
            <a:avLst/>
          </a:prstGeom>
          <a:gradFill>
            <a:gsLst>
              <a:gs pos="0">
                <a:schemeClr val="accent5">
                  <a:alpha val="80000"/>
                </a:schemeClr>
              </a:gs>
              <a:gs pos="100000">
                <a:schemeClr val="accent6">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28FF51-22A9-49F6-8C79-1FFC470CA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800"/>
            <a:ext cx="8153396" cy="457200"/>
          </a:xfrm>
          <a:prstGeom prst="rect">
            <a:avLst/>
          </a:prstGeom>
          <a:gradFill>
            <a:gsLst>
              <a:gs pos="0">
                <a:schemeClr val="accent6">
                  <a:alpha val="61000"/>
                </a:schemeClr>
              </a:gs>
              <a:gs pos="99000">
                <a:schemeClr val="accent2">
                  <a:alpha val="77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0363B9-D0BB-FCDB-DD82-2AE25BC28798}"/>
              </a:ext>
            </a:extLst>
          </p:cNvPr>
          <p:cNvSpPr txBox="1"/>
          <p:nvPr/>
        </p:nvSpPr>
        <p:spPr>
          <a:xfrm>
            <a:off x="9580388" y="4811438"/>
            <a:ext cx="26116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lavesliderazgoresponsable.blogspot.com/2018/07/6-claves-para-gestionar-conflicto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321744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917E-1EF9-EA1D-FD17-AB593661CE37}"/>
              </a:ext>
            </a:extLst>
          </p:cNvPr>
          <p:cNvSpPr>
            <a:spLocks noGrp="1"/>
          </p:cNvSpPr>
          <p:nvPr>
            <p:ph type="title"/>
          </p:nvPr>
        </p:nvSpPr>
        <p:spPr/>
        <p:txBody>
          <a:bodyPr/>
          <a:lstStyle/>
          <a:p>
            <a:r>
              <a:rPr lang="en-US"/>
              <a:t>How might our skills impact our career choices</a:t>
            </a:r>
          </a:p>
        </p:txBody>
      </p:sp>
      <p:sp>
        <p:nvSpPr>
          <p:cNvPr id="3" name="Content Placeholder 2">
            <a:extLst>
              <a:ext uri="{FF2B5EF4-FFF2-40B4-BE49-F238E27FC236}">
                <a16:creationId xmlns:a16="http://schemas.microsoft.com/office/drawing/2014/main" id="{B8AF8EA1-0F87-C64D-56E0-B0B019021B8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0759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952E5-6324-5CB3-3A93-55485D81EE6B}"/>
              </a:ext>
            </a:extLst>
          </p:cNvPr>
          <p:cNvSpPr>
            <a:spLocks noGrp="1"/>
          </p:cNvSpPr>
          <p:nvPr>
            <p:ph type="title"/>
          </p:nvPr>
        </p:nvSpPr>
        <p:spPr/>
        <p:txBody>
          <a:bodyPr/>
          <a:lstStyle/>
          <a:p>
            <a:r>
              <a:rPr lang="en-US"/>
              <a:t>Abilities</a:t>
            </a:r>
          </a:p>
        </p:txBody>
      </p:sp>
      <p:sp>
        <p:nvSpPr>
          <p:cNvPr id="3" name="Content Placeholder 2">
            <a:extLst>
              <a:ext uri="{FF2B5EF4-FFF2-40B4-BE49-F238E27FC236}">
                <a16:creationId xmlns:a16="http://schemas.microsoft.com/office/drawing/2014/main" id="{4227449B-9366-DB8D-8D3A-73ACC4AA7AC8}"/>
              </a:ext>
            </a:extLst>
          </p:cNvPr>
          <p:cNvSpPr>
            <a:spLocks noGrp="1"/>
          </p:cNvSpPr>
          <p:nvPr>
            <p:ph idx="1"/>
          </p:nvPr>
        </p:nvSpPr>
        <p:spPr/>
        <p:txBody>
          <a:bodyPr/>
          <a:lstStyle/>
          <a:p>
            <a:r>
              <a:rPr lang="en-US"/>
              <a:t>What is an ability?</a:t>
            </a:r>
          </a:p>
        </p:txBody>
      </p:sp>
    </p:spTree>
    <p:extLst>
      <p:ext uri="{BB962C8B-B14F-4D97-AF65-F5344CB8AC3E}">
        <p14:creationId xmlns:p14="http://schemas.microsoft.com/office/powerpoint/2010/main" val="411513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idea concept">
            <a:extLst>
              <a:ext uri="{FF2B5EF4-FFF2-40B4-BE49-F238E27FC236}">
                <a16:creationId xmlns:a16="http://schemas.microsoft.com/office/drawing/2014/main" id="{C0AD0432-7127-9788-79E0-4B2C837B00ED}"/>
              </a:ext>
            </a:extLst>
          </p:cNvPr>
          <p:cNvPicPr>
            <a:picLocks noChangeAspect="1"/>
          </p:cNvPicPr>
          <p:nvPr/>
        </p:nvPicPr>
        <p:blipFill rotWithShape="1">
          <a:blip r:embed="rId3"/>
          <a:srcRect t="15622" b="29561"/>
          <a:stretch/>
        </p:blipFill>
        <p:spPr>
          <a:xfrm>
            <a:off x="-2" y="10"/>
            <a:ext cx="12192002" cy="4461036"/>
          </a:xfrm>
          <a:prstGeom prst="rect">
            <a:avLst/>
          </a:prstGeom>
        </p:spPr>
      </p:pic>
      <p:sp>
        <p:nvSpPr>
          <p:cNvPr id="11" name="Rectangle 10">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B85F8-A437-ADD9-C150-A79B43AE4DAE}"/>
              </a:ext>
            </a:extLst>
          </p:cNvPr>
          <p:cNvSpPr>
            <a:spLocks noGrp="1"/>
          </p:cNvSpPr>
          <p:nvPr>
            <p:ph type="ctrTitle"/>
          </p:nvPr>
        </p:nvSpPr>
        <p:spPr>
          <a:xfrm>
            <a:off x="1383807" y="4611271"/>
            <a:ext cx="9436593" cy="1171556"/>
          </a:xfrm>
        </p:spPr>
        <p:txBody>
          <a:bodyPr>
            <a:normAutofit/>
          </a:bodyPr>
          <a:lstStyle/>
          <a:p>
            <a:pPr algn="l"/>
            <a:r>
              <a:rPr lang="en-US" sz="3600">
                <a:solidFill>
                  <a:schemeClr val="bg1"/>
                </a:solidFill>
              </a:rPr>
              <a:t>My interests, skills and abilities</a:t>
            </a:r>
          </a:p>
        </p:txBody>
      </p:sp>
      <p:sp>
        <p:nvSpPr>
          <p:cNvPr id="3" name="Subtitle 2">
            <a:extLst>
              <a:ext uri="{FF2B5EF4-FFF2-40B4-BE49-F238E27FC236}">
                <a16:creationId xmlns:a16="http://schemas.microsoft.com/office/drawing/2014/main" id="{90D38ACC-F855-C7E6-20CC-858EE433E48F}"/>
              </a:ext>
            </a:extLst>
          </p:cNvPr>
          <p:cNvSpPr>
            <a:spLocks noGrp="1"/>
          </p:cNvSpPr>
          <p:nvPr>
            <p:ph type="subTitle" idx="1"/>
          </p:nvPr>
        </p:nvSpPr>
        <p:spPr>
          <a:xfrm>
            <a:off x="1371601" y="5970897"/>
            <a:ext cx="9448800" cy="429904"/>
          </a:xfrm>
        </p:spPr>
        <p:txBody>
          <a:bodyPr>
            <a:normAutofit/>
          </a:bodyPr>
          <a:lstStyle/>
          <a:p>
            <a:pPr algn="l"/>
            <a:r>
              <a:rPr lang="en-US" sz="1100">
                <a:solidFill>
                  <a:schemeClr val="bg1"/>
                </a:solidFill>
              </a:rPr>
              <a:t>2</a:t>
            </a:r>
            <a:r>
              <a:rPr lang="en-US" sz="1100" baseline="30000">
                <a:solidFill>
                  <a:schemeClr val="bg1"/>
                </a:solidFill>
              </a:rPr>
              <a:t>nd</a:t>
            </a:r>
            <a:r>
              <a:rPr lang="en-US" sz="1100">
                <a:solidFill>
                  <a:schemeClr val="bg1"/>
                </a:solidFill>
              </a:rPr>
              <a:t> grade Career Exploration Lesson using VA Career Wizard</a:t>
            </a:r>
          </a:p>
        </p:txBody>
      </p:sp>
    </p:spTree>
    <p:extLst>
      <p:ext uri="{BB962C8B-B14F-4D97-AF65-F5344CB8AC3E}">
        <p14:creationId xmlns:p14="http://schemas.microsoft.com/office/powerpoint/2010/main" val="81374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952E5-6324-5CB3-3A93-55485D81EE6B}"/>
              </a:ext>
            </a:extLst>
          </p:cNvPr>
          <p:cNvSpPr>
            <a:spLocks noGrp="1"/>
          </p:cNvSpPr>
          <p:nvPr>
            <p:ph type="title"/>
          </p:nvPr>
        </p:nvSpPr>
        <p:spPr/>
        <p:txBody>
          <a:bodyPr/>
          <a:lstStyle/>
          <a:p>
            <a:r>
              <a:rPr lang="en-US"/>
              <a:t>Abilities</a:t>
            </a:r>
          </a:p>
        </p:txBody>
      </p:sp>
      <p:sp>
        <p:nvSpPr>
          <p:cNvPr id="3" name="Content Placeholder 2">
            <a:extLst>
              <a:ext uri="{FF2B5EF4-FFF2-40B4-BE49-F238E27FC236}">
                <a16:creationId xmlns:a16="http://schemas.microsoft.com/office/drawing/2014/main" id="{4227449B-9366-DB8D-8D3A-73ACC4AA7AC8}"/>
              </a:ext>
            </a:extLst>
          </p:cNvPr>
          <p:cNvSpPr>
            <a:spLocks noGrp="1"/>
          </p:cNvSpPr>
          <p:nvPr>
            <p:ph idx="1"/>
          </p:nvPr>
        </p:nvSpPr>
        <p:spPr/>
        <p:txBody>
          <a:bodyPr/>
          <a:lstStyle/>
          <a:p>
            <a:r>
              <a:rPr lang="en-US"/>
              <a:t>What is an ability?</a:t>
            </a:r>
          </a:p>
          <a:p>
            <a:pPr lvl="1"/>
            <a:r>
              <a:rPr lang="en-US"/>
              <a:t>Something you are able to do, physically or mentally</a:t>
            </a:r>
          </a:p>
          <a:p>
            <a:pPr lvl="1"/>
            <a:r>
              <a:rPr lang="en-US"/>
              <a:t>Many abilities are innate, and while they can be improved with practice and instruction (like a skill), an ability usually comes naturally to you. </a:t>
            </a:r>
          </a:p>
          <a:p>
            <a:pPr lvl="1"/>
            <a:endParaRPr lang="en-US"/>
          </a:p>
          <a:p>
            <a:pPr lvl="1"/>
            <a:endParaRPr lang="en-US"/>
          </a:p>
          <a:p>
            <a:pPr lvl="1"/>
            <a:endParaRPr lang="en-US"/>
          </a:p>
          <a:p>
            <a:pPr lvl="1"/>
            <a:r>
              <a:rPr lang="en-US"/>
              <a:t>What are some abilities we have in our classroom?</a:t>
            </a:r>
          </a:p>
        </p:txBody>
      </p:sp>
    </p:spTree>
    <p:extLst>
      <p:ext uri="{BB962C8B-B14F-4D97-AF65-F5344CB8AC3E}">
        <p14:creationId xmlns:p14="http://schemas.microsoft.com/office/powerpoint/2010/main" val="50598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6B55-8243-AB53-B9D3-781F45AE1D1D}"/>
              </a:ext>
            </a:extLst>
          </p:cNvPr>
          <p:cNvSpPr>
            <a:spLocks noGrp="1"/>
          </p:cNvSpPr>
          <p:nvPr>
            <p:ph type="title"/>
          </p:nvPr>
        </p:nvSpPr>
        <p:spPr/>
        <p:txBody>
          <a:bodyPr/>
          <a:lstStyle/>
          <a:p>
            <a:r>
              <a:rPr lang="en-US"/>
              <a:t>Stand up if you have this ability</a:t>
            </a:r>
          </a:p>
        </p:txBody>
      </p:sp>
      <p:sp>
        <p:nvSpPr>
          <p:cNvPr id="3" name="Content Placeholder 2">
            <a:extLst>
              <a:ext uri="{FF2B5EF4-FFF2-40B4-BE49-F238E27FC236}">
                <a16:creationId xmlns:a16="http://schemas.microsoft.com/office/drawing/2014/main" id="{812194DE-2E01-1899-7AB6-4862F31FB0AE}"/>
              </a:ext>
            </a:extLst>
          </p:cNvPr>
          <p:cNvSpPr>
            <a:spLocks noGrp="1"/>
          </p:cNvSpPr>
          <p:nvPr>
            <p:ph idx="1"/>
          </p:nvPr>
        </p:nvSpPr>
        <p:spPr/>
        <p:txBody>
          <a:bodyPr>
            <a:normAutofit/>
          </a:bodyPr>
          <a:lstStyle/>
          <a:p>
            <a:r>
              <a:rPr lang="en-US" sz="3200"/>
              <a:t>Leadership </a:t>
            </a:r>
          </a:p>
        </p:txBody>
      </p:sp>
      <p:pic>
        <p:nvPicPr>
          <p:cNvPr id="5" name="Picture 4" descr="A blue person raising his hand&#10;&#10;Description automatically generated">
            <a:extLst>
              <a:ext uri="{FF2B5EF4-FFF2-40B4-BE49-F238E27FC236}">
                <a16:creationId xmlns:a16="http://schemas.microsoft.com/office/drawing/2014/main" id="{E9BD3260-76DB-5B5C-3E3D-4601260DB73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57135" y="2286000"/>
            <a:ext cx="4572000" cy="4572000"/>
          </a:xfrm>
          <a:prstGeom prst="rect">
            <a:avLst/>
          </a:prstGeom>
        </p:spPr>
      </p:pic>
    </p:spTree>
    <p:extLst>
      <p:ext uri="{BB962C8B-B14F-4D97-AF65-F5344CB8AC3E}">
        <p14:creationId xmlns:p14="http://schemas.microsoft.com/office/powerpoint/2010/main" val="2082606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2916B55-8243-AB53-B9D3-781F45AE1D1D}"/>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3200" spc="750">
                <a:solidFill>
                  <a:schemeClr val="bg1"/>
                </a:solidFill>
              </a:rPr>
              <a:t>Stand up if you have this ability</a:t>
            </a:r>
          </a:p>
        </p:txBody>
      </p:sp>
      <p:sp>
        <p:nvSpPr>
          <p:cNvPr id="3" name="Content Placeholder 2">
            <a:extLst>
              <a:ext uri="{FF2B5EF4-FFF2-40B4-BE49-F238E27FC236}">
                <a16:creationId xmlns:a16="http://schemas.microsoft.com/office/drawing/2014/main" id="{812194DE-2E01-1899-7AB6-4862F31FB0AE}"/>
              </a:ext>
            </a:extLst>
          </p:cNvPr>
          <p:cNvSpPr>
            <a:spLocks noGrp="1"/>
          </p:cNvSpPr>
          <p:nvPr>
            <p:ph idx="1"/>
          </p:nvPr>
        </p:nvSpPr>
        <p:spPr>
          <a:xfrm>
            <a:off x="474243" y="4800600"/>
            <a:ext cx="3230603" cy="1538784"/>
          </a:xfrm>
        </p:spPr>
        <p:txBody>
          <a:bodyPr vert="horz" lIns="0" tIns="0" rIns="0" bIns="0" rtlCol="0">
            <a:normAutofit/>
          </a:bodyPr>
          <a:lstStyle/>
          <a:p>
            <a:pPr marL="0" indent="0" algn="r">
              <a:lnSpc>
                <a:spcPct val="150000"/>
              </a:lnSpc>
              <a:buNone/>
            </a:pPr>
            <a:r>
              <a:rPr lang="en-US" sz="1200" b="1" cap="all" spc="600">
                <a:solidFill>
                  <a:schemeClr val="bg1"/>
                </a:solidFill>
              </a:rPr>
              <a:t>Communication </a:t>
            </a:r>
          </a:p>
        </p:txBody>
      </p:sp>
      <p:pic>
        <p:nvPicPr>
          <p:cNvPr id="6" name="Picture 5" descr="A group of people with speech bubbles&#10;&#10;Description automatically generated">
            <a:extLst>
              <a:ext uri="{FF2B5EF4-FFF2-40B4-BE49-F238E27FC236}">
                <a16:creationId xmlns:a16="http://schemas.microsoft.com/office/drawing/2014/main" id="{D7F3E81E-B30C-97B9-1557-4AE9EB6A01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67365" y="457200"/>
            <a:ext cx="6686646" cy="5951114"/>
          </a:xfrm>
          <a:prstGeom prst="rect">
            <a:avLst/>
          </a:prstGeom>
        </p:spPr>
      </p:pic>
    </p:spTree>
    <p:extLst>
      <p:ext uri="{BB962C8B-B14F-4D97-AF65-F5344CB8AC3E}">
        <p14:creationId xmlns:p14="http://schemas.microsoft.com/office/powerpoint/2010/main" val="351689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B6DAF3A-03BC-2E10-F914-F4952B5F601D}"/>
              </a:ext>
            </a:extLst>
          </p:cNvPr>
          <p:cNvSpPr>
            <a:spLocks noGrp="1"/>
          </p:cNvSpPr>
          <p:nvPr>
            <p:ph type="title"/>
          </p:nvPr>
        </p:nvSpPr>
        <p:spPr>
          <a:xfrm>
            <a:off x="474243" y="681317"/>
            <a:ext cx="3236613" cy="4310813"/>
          </a:xfrm>
        </p:spPr>
        <p:txBody>
          <a:bodyPr vert="horz" lIns="0" tIns="0" rIns="0" bIns="0" rtlCol="0" anchor="b">
            <a:normAutofit/>
          </a:bodyPr>
          <a:lstStyle/>
          <a:p>
            <a:pPr algn="r">
              <a:lnSpc>
                <a:spcPct val="90000"/>
              </a:lnSpc>
            </a:pPr>
            <a:r>
              <a:rPr lang="en-US" sz="2200" spc="750">
                <a:solidFill>
                  <a:schemeClr val="bg1"/>
                </a:solidFill>
              </a:rPr>
              <a:t>Stand up if you have this ability</a:t>
            </a:r>
            <a:br>
              <a:rPr lang="en-US" sz="2200" spc="750">
                <a:solidFill>
                  <a:schemeClr val="bg1"/>
                </a:solidFill>
              </a:rPr>
            </a:br>
            <a:br>
              <a:rPr lang="en-US" sz="2200" spc="750">
                <a:solidFill>
                  <a:schemeClr val="bg1"/>
                </a:solidFill>
              </a:rPr>
            </a:br>
            <a:r>
              <a:rPr lang="en-US" sz="2200" spc="750">
                <a:solidFill>
                  <a:schemeClr val="bg1"/>
                </a:solidFill>
              </a:rPr>
              <a:t>Musical ability – singing or playing an instrument</a:t>
            </a:r>
            <a:br>
              <a:rPr lang="en-US" sz="2200" spc="750">
                <a:solidFill>
                  <a:schemeClr val="bg1"/>
                </a:solidFill>
              </a:rPr>
            </a:br>
            <a:endParaRPr lang="en-US" sz="2200" spc="750">
              <a:solidFill>
                <a:schemeClr val="bg1"/>
              </a:solidFill>
            </a:endParaRPr>
          </a:p>
        </p:txBody>
      </p:sp>
      <p:pic>
        <p:nvPicPr>
          <p:cNvPr id="5" name="Content Placeholder 4" descr="A yellow smiley with a note and eyes&#10;&#10;Description automatically generated">
            <a:extLst>
              <a:ext uri="{FF2B5EF4-FFF2-40B4-BE49-F238E27FC236}">
                <a16:creationId xmlns:a16="http://schemas.microsoft.com/office/drawing/2014/main" id="{5E3736A3-73B6-F61F-C346-52DB86296123}"/>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135131" y="457200"/>
            <a:ext cx="5951114" cy="5951114"/>
          </a:xfrm>
          <a:prstGeom prst="rect">
            <a:avLst/>
          </a:prstGeom>
        </p:spPr>
      </p:pic>
    </p:spTree>
    <p:extLst>
      <p:ext uri="{BB962C8B-B14F-4D97-AF65-F5344CB8AC3E}">
        <p14:creationId xmlns:p14="http://schemas.microsoft.com/office/powerpoint/2010/main" val="4596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CE9E2ED-2BB1-46AE-A037-86EC1BF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FD7E3-7E74-689A-6EFE-89C944C31E42}"/>
              </a:ext>
            </a:extLst>
          </p:cNvPr>
          <p:cNvSpPr>
            <a:spLocks noGrp="1"/>
          </p:cNvSpPr>
          <p:nvPr>
            <p:ph type="title"/>
          </p:nvPr>
        </p:nvSpPr>
        <p:spPr>
          <a:xfrm>
            <a:off x="617838" y="1228550"/>
            <a:ext cx="5104632" cy="2947210"/>
          </a:xfrm>
        </p:spPr>
        <p:txBody>
          <a:bodyPr vert="horz" lIns="0" tIns="0" rIns="0" bIns="0" rtlCol="0" anchor="t">
            <a:normAutofit fontScale="90000"/>
          </a:bodyPr>
          <a:lstStyle/>
          <a:p>
            <a:r>
              <a:rPr lang="en-US" sz="4000" spc="750"/>
              <a:t>Stand up if you have this ability:</a:t>
            </a:r>
            <a:br>
              <a:rPr lang="en-US" sz="4000" spc="750"/>
            </a:br>
            <a:r>
              <a:rPr lang="en-US" sz="4000" spc="750"/>
              <a:t>Running fast</a:t>
            </a:r>
            <a:br>
              <a:rPr lang="en-US" sz="4000" spc="750"/>
            </a:br>
            <a:br>
              <a:rPr lang="en-US" sz="4000" spc="750"/>
            </a:br>
            <a:endParaRPr lang="en-US" sz="4000" spc="750"/>
          </a:p>
        </p:txBody>
      </p:sp>
      <p:sp>
        <p:nvSpPr>
          <p:cNvPr id="17" name="Rectangle 1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7" y="-3"/>
            <a:ext cx="3611463" cy="6858000"/>
          </a:xfrm>
          <a:prstGeom prst="rect">
            <a:avLst/>
          </a:prstGeom>
          <a:gradFill>
            <a:gsLst>
              <a:gs pos="0">
                <a:schemeClr val="accent5">
                  <a:alpha val="77000"/>
                </a:schemeClr>
              </a:gs>
              <a:gs pos="100000">
                <a:schemeClr val="tx2">
                  <a:lumMod val="50000"/>
                  <a:lumOff val="5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2000">
                <a:schemeClr val="accent2">
                  <a:alpha val="69000"/>
                </a:schemeClr>
              </a:gs>
              <a:gs pos="99000">
                <a:schemeClr val="accent4">
                  <a:alpha val="7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6853" y="-345671"/>
            <a:ext cx="3429002" cy="4120348"/>
          </a:xfrm>
          <a:prstGeom prst="rect">
            <a:avLst/>
          </a:prstGeom>
          <a:gradFill>
            <a:gsLst>
              <a:gs pos="0">
                <a:schemeClr val="accent5">
                  <a:alpha val="26000"/>
                </a:schemeClr>
              </a:gs>
              <a:gs pos="49000">
                <a:schemeClr val="tx2">
                  <a:lumMod val="75000"/>
                  <a:lumOff val="25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running on a road&#10;&#10;Description automatically generated">
            <a:extLst>
              <a:ext uri="{FF2B5EF4-FFF2-40B4-BE49-F238E27FC236}">
                <a16:creationId xmlns:a16="http://schemas.microsoft.com/office/drawing/2014/main" id="{8597DFFC-84B9-2DE8-01E1-25086FF17A32}"/>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25000" r="1"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6" name="TextBox 5">
            <a:extLst>
              <a:ext uri="{FF2B5EF4-FFF2-40B4-BE49-F238E27FC236}">
                <a16:creationId xmlns:a16="http://schemas.microsoft.com/office/drawing/2014/main" id="{DD78E4C7-8BD6-F9C3-04B4-AD4C2DF0F398}"/>
              </a:ext>
            </a:extLst>
          </p:cNvPr>
          <p:cNvSpPr txBox="1"/>
          <p:nvPr/>
        </p:nvSpPr>
        <p:spPr>
          <a:xfrm>
            <a:off x="9615654" y="6657945"/>
            <a:ext cx="25763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32802109@N04/686260373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973917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5CB1B98F-6A9D-4345-97CC-67423A9D5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8C8D4B-3E7D-418D-934F-53F8A1FBF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3110"/>
            <a:ext cx="12203209"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A72864-A3A4-43AA-90B4-1D12F1736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36962"/>
            <a:ext cx="1594272" cy="12214418"/>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C14C4A3-45E8-4676-B196-C58A8AB50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870" y="5273110"/>
            <a:ext cx="7335639" cy="1594270"/>
          </a:xfrm>
          <a:prstGeom prst="rect">
            <a:avLst/>
          </a:prstGeom>
          <a:gradFill>
            <a:gsLst>
              <a:gs pos="22000">
                <a:schemeClr val="accent2">
                  <a:alpha val="0"/>
                </a:schemeClr>
              </a:gs>
              <a:gs pos="99000">
                <a:schemeClr val="accent2">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A86709-BB35-450A-BCD5-7ECBBB7FC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02455" y="2583766"/>
            <a:ext cx="1600201" cy="6978889"/>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869348-4204-45A8-854C-C71608CF3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84866" y="5273110"/>
            <a:ext cx="9729549" cy="1584890"/>
          </a:xfrm>
          <a:prstGeom prst="rect">
            <a:avLst/>
          </a:prstGeom>
          <a:gradFill>
            <a:gsLst>
              <a:gs pos="0">
                <a:schemeClr val="accent5">
                  <a:alpha val="37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5A0BF-624E-B27C-44BA-6378258F7C2A}"/>
              </a:ext>
            </a:extLst>
          </p:cNvPr>
          <p:cNvSpPr>
            <a:spLocks noGrp="1"/>
          </p:cNvSpPr>
          <p:nvPr>
            <p:ph type="title"/>
          </p:nvPr>
        </p:nvSpPr>
        <p:spPr>
          <a:xfrm>
            <a:off x="914609" y="5591386"/>
            <a:ext cx="6923041" cy="944426"/>
          </a:xfrm>
        </p:spPr>
        <p:txBody>
          <a:bodyPr vert="horz" lIns="0" tIns="0" rIns="0" bIns="0" rtlCol="0" anchor="ctr">
            <a:normAutofit/>
          </a:bodyPr>
          <a:lstStyle/>
          <a:p>
            <a:pPr>
              <a:lnSpc>
                <a:spcPct val="90000"/>
              </a:lnSpc>
            </a:pPr>
            <a:r>
              <a:rPr lang="en-US" sz="3200" spc="750">
                <a:solidFill>
                  <a:schemeClr val="bg1"/>
                </a:solidFill>
              </a:rPr>
              <a:t>Stand up if you have this ability </a:t>
            </a:r>
          </a:p>
        </p:txBody>
      </p:sp>
      <p:sp>
        <p:nvSpPr>
          <p:cNvPr id="11" name="Content Placeholder 10">
            <a:extLst>
              <a:ext uri="{FF2B5EF4-FFF2-40B4-BE49-F238E27FC236}">
                <a16:creationId xmlns:a16="http://schemas.microsoft.com/office/drawing/2014/main" id="{AB0E9C75-D49E-582D-FBE1-6E7F94190B1C}"/>
              </a:ext>
            </a:extLst>
          </p:cNvPr>
          <p:cNvSpPr>
            <a:spLocks noGrp="1"/>
          </p:cNvSpPr>
          <p:nvPr>
            <p:ph idx="1"/>
          </p:nvPr>
        </p:nvSpPr>
        <p:spPr>
          <a:xfrm>
            <a:off x="8510452" y="5588842"/>
            <a:ext cx="3224348" cy="946970"/>
          </a:xfrm>
        </p:spPr>
        <p:txBody>
          <a:bodyPr vert="horz" lIns="0" tIns="0" rIns="0" bIns="0" rtlCol="0" anchor="ctr">
            <a:normAutofit/>
          </a:bodyPr>
          <a:lstStyle/>
          <a:p>
            <a:pPr marL="0" indent="0">
              <a:lnSpc>
                <a:spcPct val="140000"/>
              </a:lnSpc>
              <a:buNone/>
            </a:pPr>
            <a:r>
              <a:rPr lang="en-US" sz="1100" b="1" cap="all" spc="600">
                <a:solidFill>
                  <a:schemeClr val="bg1"/>
                </a:solidFill>
              </a:rPr>
              <a:t>Working well with your hands – creating or building things</a:t>
            </a:r>
          </a:p>
        </p:txBody>
      </p:sp>
      <p:pic>
        <p:nvPicPr>
          <p:cNvPr id="5" name="Content Placeholder 4" descr="Close-up of hands holding each other&#10;&#10;Description automatically generated">
            <a:extLst>
              <a:ext uri="{FF2B5EF4-FFF2-40B4-BE49-F238E27FC236}">
                <a16:creationId xmlns:a16="http://schemas.microsoft.com/office/drawing/2014/main" id="{4717C25D-87D6-6AFD-D409-E284BDFFA0C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4049"/>
          <a:stretch/>
        </p:blipFill>
        <p:spPr>
          <a:xfrm>
            <a:off x="2484866" y="598932"/>
            <a:ext cx="6054811" cy="4110333"/>
          </a:xfrm>
          <a:prstGeom prst="rect">
            <a:avLst/>
          </a:prstGeom>
        </p:spPr>
      </p:pic>
      <p:sp>
        <p:nvSpPr>
          <p:cNvPr id="6" name="TextBox 5">
            <a:extLst>
              <a:ext uri="{FF2B5EF4-FFF2-40B4-BE49-F238E27FC236}">
                <a16:creationId xmlns:a16="http://schemas.microsoft.com/office/drawing/2014/main" id="{BB47FF23-656B-4685-8C6F-967FECE14E57}"/>
              </a:ext>
            </a:extLst>
          </p:cNvPr>
          <p:cNvSpPr txBox="1"/>
          <p:nvPr/>
        </p:nvSpPr>
        <p:spPr>
          <a:xfrm>
            <a:off x="3646290" y="4035823"/>
            <a:ext cx="24497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9190858@N06/211871957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4058140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917E-1EF9-EA1D-FD17-AB593661CE37}"/>
              </a:ext>
            </a:extLst>
          </p:cNvPr>
          <p:cNvSpPr>
            <a:spLocks noGrp="1"/>
          </p:cNvSpPr>
          <p:nvPr>
            <p:ph type="title"/>
          </p:nvPr>
        </p:nvSpPr>
        <p:spPr/>
        <p:txBody>
          <a:bodyPr/>
          <a:lstStyle/>
          <a:p>
            <a:r>
              <a:rPr lang="en-US"/>
              <a:t>How might our abilities impact our career choices</a:t>
            </a:r>
          </a:p>
        </p:txBody>
      </p:sp>
      <p:pic>
        <p:nvPicPr>
          <p:cNvPr id="4" name="Content Placeholder 3" descr="A blue person raising his hand&#10;&#10;Description automatically generated">
            <a:extLst>
              <a:ext uri="{FF2B5EF4-FFF2-40B4-BE49-F238E27FC236}">
                <a16:creationId xmlns:a16="http://schemas.microsoft.com/office/drawing/2014/main" id="{C6E0809E-7B81-757D-CF7E-59B740F17C0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514703" y="1981024"/>
            <a:ext cx="1890583" cy="1890583"/>
          </a:xfrm>
          <a:prstGeom prst="rect">
            <a:avLst/>
          </a:prstGeom>
        </p:spPr>
      </p:pic>
      <p:pic>
        <p:nvPicPr>
          <p:cNvPr id="5" name="Picture 4" descr="A group of people with speech bubbles&#10;&#10;Description automatically generated">
            <a:extLst>
              <a:ext uri="{FF2B5EF4-FFF2-40B4-BE49-F238E27FC236}">
                <a16:creationId xmlns:a16="http://schemas.microsoft.com/office/drawing/2014/main" id="{17AF6510-A9DC-2C1B-361E-C9A4D00F74E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32255" y="2342698"/>
            <a:ext cx="3829892" cy="3408603"/>
          </a:xfrm>
          <a:prstGeom prst="rect">
            <a:avLst/>
          </a:prstGeom>
        </p:spPr>
      </p:pic>
      <p:pic>
        <p:nvPicPr>
          <p:cNvPr id="6" name="Content Placeholder 4" descr="A yellow smiley with a note and eyes&#10;&#10;Description automatically generated">
            <a:extLst>
              <a:ext uri="{FF2B5EF4-FFF2-40B4-BE49-F238E27FC236}">
                <a16:creationId xmlns:a16="http://schemas.microsoft.com/office/drawing/2014/main" id="{C3FB393D-AE8F-D3D8-83DE-617A4F9A822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166590" y="4040659"/>
            <a:ext cx="2824799" cy="2824799"/>
          </a:xfrm>
          <a:prstGeom prst="rect">
            <a:avLst/>
          </a:prstGeom>
        </p:spPr>
      </p:pic>
      <p:pic>
        <p:nvPicPr>
          <p:cNvPr id="7" name="Content Placeholder 4" descr="A person running on a road&#10;&#10;Description automatically generated">
            <a:extLst>
              <a:ext uri="{FF2B5EF4-FFF2-40B4-BE49-F238E27FC236}">
                <a16:creationId xmlns:a16="http://schemas.microsoft.com/office/drawing/2014/main" id="{E378C9A6-F7E6-9DB4-708B-CEC1C7AF60AC}"/>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25000" r="1" b="1"/>
          <a:stretch/>
        </p:blipFill>
        <p:spPr>
          <a:xfrm>
            <a:off x="228227" y="2128169"/>
            <a:ext cx="3486876" cy="3486876"/>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8" name="TextBox 7">
            <a:extLst>
              <a:ext uri="{FF2B5EF4-FFF2-40B4-BE49-F238E27FC236}">
                <a16:creationId xmlns:a16="http://schemas.microsoft.com/office/drawing/2014/main" id="{3203AB47-2D7A-D77E-98BC-8DEAEA58FCAA}"/>
              </a:ext>
            </a:extLst>
          </p:cNvPr>
          <p:cNvSpPr txBox="1"/>
          <p:nvPr/>
        </p:nvSpPr>
        <p:spPr>
          <a:xfrm>
            <a:off x="3209571" y="6557681"/>
            <a:ext cx="1845369" cy="307777"/>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10" tooltip="https://www.flickr.com/photos/32802109@N04/686260373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9" name="Content Placeholder 4" descr="Close-up of hands holding each other&#10;&#10;Description automatically generated">
            <a:extLst>
              <a:ext uri="{FF2B5EF4-FFF2-40B4-BE49-F238E27FC236}">
                <a16:creationId xmlns:a16="http://schemas.microsoft.com/office/drawing/2014/main" id="{BEECE718-BAEF-3ADD-0494-24E99438E5B9}"/>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t="4049"/>
          <a:stretch/>
        </p:blipFill>
        <p:spPr>
          <a:xfrm>
            <a:off x="7410227" y="2349969"/>
            <a:ext cx="2104476" cy="1428632"/>
          </a:xfrm>
          <a:prstGeom prst="rect">
            <a:avLst/>
          </a:prstGeom>
        </p:spPr>
      </p:pic>
      <p:sp>
        <p:nvSpPr>
          <p:cNvPr id="10" name="TextBox 9">
            <a:extLst>
              <a:ext uri="{FF2B5EF4-FFF2-40B4-BE49-F238E27FC236}">
                <a16:creationId xmlns:a16="http://schemas.microsoft.com/office/drawing/2014/main" id="{8FC4CBB0-FBA4-4DE7-84EA-A70E2B60701C}"/>
              </a:ext>
            </a:extLst>
          </p:cNvPr>
          <p:cNvSpPr txBox="1"/>
          <p:nvPr/>
        </p:nvSpPr>
        <p:spPr>
          <a:xfrm>
            <a:off x="8167773" y="5786860"/>
            <a:ext cx="851448" cy="523220"/>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13" tooltip="https://www.flickr.com/photos/9190858@N06/211871957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2023988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8CF1B1A9-81D7-475B-9773-FA69E2D6C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pty speech bubbles">
            <a:extLst>
              <a:ext uri="{FF2B5EF4-FFF2-40B4-BE49-F238E27FC236}">
                <a16:creationId xmlns:a16="http://schemas.microsoft.com/office/drawing/2014/main" id="{F681F1A9-0022-AB8A-8BE6-2E929338A8E1}"/>
              </a:ext>
            </a:extLst>
          </p:cNvPr>
          <p:cNvPicPr>
            <a:picLocks noChangeAspect="1"/>
          </p:cNvPicPr>
          <p:nvPr/>
        </p:nvPicPr>
        <p:blipFill rotWithShape="1">
          <a:blip r:embed="rId3"/>
          <a:srcRect t="5516" b="10215"/>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25938E3-FCDD-4147-B4EC-232316751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808"/>
            <a:ext cx="12188952" cy="3191317"/>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EF136-63C2-4F7D-6053-5C1A11A035DF}"/>
              </a:ext>
            </a:extLst>
          </p:cNvPr>
          <p:cNvSpPr>
            <a:spLocks noGrp="1"/>
          </p:cNvSpPr>
          <p:nvPr>
            <p:ph type="title"/>
          </p:nvPr>
        </p:nvSpPr>
        <p:spPr>
          <a:xfrm>
            <a:off x="1524000" y="516834"/>
            <a:ext cx="9144000" cy="1304013"/>
          </a:xfrm>
        </p:spPr>
        <p:txBody>
          <a:bodyPr vert="horz" lIns="0" tIns="0" rIns="0" bIns="0" rtlCol="0" anchor="b">
            <a:normAutofit/>
          </a:bodyPr>
          <a:lstStyle/>
          <a:p>
            <a:pPr algn="ctr"/>
            <a:r>
              <a:rPr lang="en-US" sz="4000" spc="750">
                <a:solidFill>
                  <a:srgbClr val="FFFFFF"/>
                </a:solidFill>
              </a:rPr>
              <a:t>Let’s review!</a:t>
            </a:r>
            <a:br>
              <a:rPr lang="en-US" sz="4000" spc="750">
                <a:solidFill>
                  <a:srgbClr val="FFFFFF"/>
                </a:solidFill>
              </a:rPr>
            </a:br>
            <a:endParaRPr lang="en-US" sz="4000" spc="750">
              <a:solidFill>
                <a:srgbClr val="FFFFFF"/>
              </a:solidFill>
            </a:endParaRPr>
          </a:p>
        </p:txBody>
      </p:sp>
      <p:sp>
        <p:nvSpPr>
          <p:cNvPr id="17" name="Rectangle 16">
            <a:extLst>
              <a:ext uri="{FF2B5EF4-FFF2-40B4-BE49-F238E27FC236}">
                <a16:creationId xmlns:a16="http://schemas.microsoft.com/office/drawing/2014/main" id="{9AA75596-FA3D-4A75-A3CB-443E14CBF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5FBB9B-488E-47BA-9CA3-8CC9C7D1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574FE0-C6E5-4148-8CC5-56169A790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2CDC6-9086-834B-32E9-AA40E02BBE49}"/>
              </a:ext>
            </a:extLst>
          </p:cNvPr>
          <p:cNvSpPr txBox="1"/>
          <p:nvPr/>
        </p:nvSpPr>
        <p:spPr>
          <a:xfrm>
            <a:off x="6289589" y="4235988"/>
            <a:ext cx="3929448" cy="523220"/>
          </a:xfrm>
          <a:prstGeom prst="rect">
            <a:avLst/>
          </a:prstGeom>
          <a:noFill/>
        </p:spPr>
        <p:txBody>
          <a:bodyPr wrap="square" rtlCol="0">
            <a:spAutoFit/>
          </a:bodyPr>
          <a:lstStyle/>
          <a:p>
            <a:r>
              <a:rPr lang="en-US" sz="2800"/>
              <a:t>Skills</a:t>
            </a:r>
          </a:p>
        </p:txBody>
      </p:sp>
      <p:sp>
        <p:nvSpPr>
          <p:cNvPr id="6" name="TextBox 5">
            <a:extLst>
              <a:ext uri="{FF2B5EF4-FFF2-40B4-BE49-F238E27FC236}">
                <a16:creationId xmlns:a16="http://schemas.microsoft.com/office/drawing/2014/main" id="{3668EB10-4B21-5C63-8998-B98613A0273A}"/>
              </a:ext>
            </a:extLst>
          </p:cNvPr>
          <p:cNvSpPr txBox="1"/>
          <p:nvPr/>
        </p:nvSpPr>
        <p:spPr>
          <a:xfrm>
            <a:off x="5103341" y="2570205"/>
            <a:ext cx="1451423" cy="523220"/>
          </a:xfrm>
          <a:prstGeom prst="rect">
            <a:avLst/>
          </a:prstGeom>
          <a:noFill/>
        </p:spPr>
        <p:txBody>
          <a:bodyPr wrap="none" rtlCol="0">
            <a:spAutoFit/>
          </a:bodyPr>
          <a:lstStyle/>
          <a:p>
            <a:r>
              <a:rPr lang="en-US" sz="2800"/>
              <a:t>Interests</a:t>
            </a:r>
          </a:p>
        </p:txBody>
      </p:sp>
      <p:sp>
        <p:nvSpPr>
          <p:cNvPr id="7" name="TextBox 6">
            <a:extLst>
              <a:ext uri="{FF2B5EF4-FFF2-40B4-BE49-F238E27FC236}">
                <a16:creationId xmlns:a16="http://schemas.microsoft.com/office/drawing/2014/main" id="{A91FF73D-E325-3522-51D0-ADE01528B422}"/>
              </a:ext>
            </a:extLst>
          </p:cNvPr>
          <p:cNvSpPr txBox="1"/>
          <p:nvPr/>
        </p:nvSpPr>
        <p:spPr>
          <a:xfrm>
            <a:off x="7957752" y="3200401"/>
            <a:ext cx="2150075" cy="523220"/>
          </a:xfrm>
          <a:prstGeom prst="rect">
            <a:avLst/>
          </a:prstGeom>
          <a:noFill/>
        </p:spPr>
        <p:txBody>
          <a:bodyPr wrap="square" rtlCol="0">
            <a:spAutoFit/>
          </a:bodyPr>
          <a:lstStyle/>
          <a:p>
            <a:r>
              <a:rPr lang="en-US" sz="2800"/>
              <a:t>Abilities</a:t>
            </a:r>
          </a:p>
        </p:txBody>
      </p:sp>
    </p:spTree>
    <p:extLst>
      <p:ext uri="{BB962C8B-B14F-4D97-AF65-F5344CB8AC3E}">
        <p14:creationId xmlns:p14="http://schemas.microsoft.com/office/powerpoint/2010/main" val="326011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4F7E-FB7A-7787-FC31-E39D5E46A7C1}"/>
              </a:ext>
            </a:extLst>
          </p:cNvPr>
          <p:cNvSpPr>
            <a:spLocks noGrp="1"/>
          </p:cNvSpPr>
          <p:nvPr>
            <p:ph type="title"/>
          </p:nvPr>
        </p:nvSpPr>
        <p:spPr>
          <a:xfrm>
            <a:off x="-2083177" y="-658568"/>
            <a:ext cx="10650279" cy="2150719"/>
          </a:xfrm>
          <a:noFill/>
        </p:spPr>
        <p:txBody>
          <a:bodyPr vert="horz" lIns="91440" tIns="45720" rIns="91440" bIns="45720" rtlCol="0" anchor="ctr">
            <a:normAutofit/>
          </a:bodyPr>
          <a:lstStyle/>
          <a:p>
            <a:pPr algn="ctr"/>
            <a:r>
              <a:rPr lang="en-US" sz="3600" b="1" kern="1200" dirty="0">
                <a:solidFill>
                  <a:srgbClr val="080808"/>
                </a:solidFill>
                <a:latin typeface="Calibri"/>
                <a:cs typeface="Calibri"/>
              </a:rPr>
              <a:t>What is VA Wizard?</a:t>
            </a:r>
            <a:endParaRPr lang="en-US" sz="1800" b="1" kern="1200" dirty="0">
              <a:solidFill>
                <a:srgbClr val="080808"/>
              </a:solidFill>
              <a:latin typeface="Calibri"/>
              <a:cs typeface="Calibri"/>
            </a:endParaRPr>
          </a:p>
        </p:txBody>
      </p:sp>
      <p:pic>
        <p:nvPicPr>
          <p:cNvPr id="6" name="Online Media 5" title="Welcome Students to VA Wizard 1.24.mp4">
            <a:hlinkClick r:id="" action="ppaction://media"/>
            <a:extLst>
              <a:ext uri="{FF2B5EF4-FFF2-40B4-BE49-F238E27FC236}">
                <a16:creationId xmlns:a16="http://schemas.microsoft.com/office/drawing/2014/main" id="{E29E1D19-2C42-4E0E-AE87-178D8BB028EF}"/>
              </a:ext>
            </a:extLst>
          </p:cNvPr>
          <p:cNvPicPr>
            <a:picLocks noGrp="1" noRot="1" noChangeAspect="1"/>
          </p:cNvPicPr>
          <p:nvPr>
            <p:ph idx="1"/>
            <a:videoFile r:link="rId1"/>
          </p:nvPr>
        </p:nvPicPr>
        <p:blipFill>
          <a:blip r:embed="rId4"/>
          <a:stretch>
            <a:fillRect/>
          </a:stretch>
        </p:blipFill>
        <p:spPr>
          <a:xfrm>
            <a:off x="818479" y="773691"/>
            <a:ext cx="10275786" cy="5926570"/>
          </a:xfrm>
        </p:spPr>
      </p:pic>
      <p:sp>
        <p:nvSpPr>
          <p:cNvPr id="7" name="TextBox 6">
            <a:extLst>
              <a:ext uri="{FF2B5EF4-FFF2-40B4-BE49-F238E27FC236}">
                <a16:creationId xmlns:a16="http://schemas.microsoft.com/office/drawing/2014/main" id="{394BF1A7-BFA0-3C14-3818-CBC6623B6F9C}"/>
              </a:ext>
            </a:extLst>
          </p:cNvPr>
          <p:cNvSpPr txBox="1"/>
          <p:nvPr/>
        </p:nvSpPr>
        <p:spPr>
          <a:xfrm>
            <a:off x="6890327" y="314036"/>
            <a:ext cx="4927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Optional 7 min video while students get logged in</a:t>
            </a:r>
          </a:p>
        </p:txBody>
      </p:sp>
    </p:spTree>
    <p:extLst>
      <p:ext uri="{BB962C8B-B14F-4D97-AF65-F5344CB8AC3E}">
        <p14:creationId xmlns:p14="http://schemas.microsoft.com/office/powerpoint/2010/main" val="1947787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ree Images : background, imagination, landscape, tree, brook ...">
            <a:extLst>
              <a:ext uri="{FF2B5EF4-FFF2-40B4-BE49-F238E27FC236}">
                <a16:creationId xmlns:a16="http://schemas.microsoft.com/office/drawing/2014/main" id="{769ECCF6-E1EF-B74E-E215-6DC01974350C}"/>
              </a:ext>
            </a:extLst>
          </p:cNvPr>
          <p:cNvPicPr>
            <a:picLocks noGrp="1" noChangeAspect="1"/>
          </p:cNvPicPr>
          <p:nvPr>
            <p:ph type="pic" idx="1"/>
          </p:nvPr>
        </p:nvPicPr>
        <p:blipFill rotWithShape="1">
          <a:blip r:embed="rId3">
            <a:alphaModFix amt="50000"/>
          </a:blip>
          <a:srcRect l="3556" r="3554" b="-1"/>
          <a:stretch/>
        </p:blipFill>
        <p:spPr>
          <a:xfrm>
            <a:off x="20" y="1"/>
            <a:ext cx="12191980" cy="6857999"/>
          </a:xfrm>
          <a:prstGeom prst="rect">
            <a:avLst/>
          </a:prstGeom>
        </p:spPr>
      </p:pic>
      <p:sp>
        <p:nvSpPr>
          <p:cNvPr id="2" name="Title 1">
            <a:extLst>
              <a:ext uri="{FF2B5EF4-FFF2-40B4-BE49-F238E27FC236}">
                <a16:creationId xmlns:a16="http://schemas.microsoft.com/office/drawing/2014/main" id="{01A0F2DD-E1AE-E598-7396-EC04DBF16D65}"/>
              </a:ext>
            </a:extLst>
          </p:cNvPr>
          <p:cNvSpPr>
            <a:spLocks noGrp="1"/>
          </p:cNvSpPr>
          <p:nvPr>
            <p:ph type="title"/>
          </p:nvPr>
        </p:nvSpPr>
        <p:spPr>
          <a:xfrm>
            <a:off x="-518583" y="296862"/>
            <a:ext cx="9144000" cy="1016685"/>
          </a:xfrm>
        </p:spPr>
        <p:txBody>
          <a:bodyPr vert="horz" lIns="91440" tIns="45720" rIns="91440" bIns="45720" rtlCol="0" anchor="b">
            <a:normAutofit/>
          </a:bodyPr>
          <a:lstStyle/>
          <a:p>
            <a:pPr algn="ctr"/>
            <a:r>
              <a:rPr lang="en-US" sz="4400">
                <a:solidFill>
                  <a:srgbClr val="FFFFFF"/>
                </a:solidFill>
                <a:cs typeface="Calibri Light"/>
              </a:rPr>
              <a:t>Log Into VA Wizard</a:t>
            </a:r>
            <a:endParaRPr lang="en-US" sz="4400">
              <a:solidFill>
                <a:srgbClr val="FFFFFF"/>
              </a:solidFill>
            </a:endParaRPr>
          </a:p>
        </p:txBody>
      </p:sp>
      <p:pic>
        <p:nvPicPr>
          <p:cNvPr id="7" name="Picture 7" descr="Graphical user interface, application&#10;&#10;Description automatically generated">
            <a:extLst>
              <a:ext uri="{FF2B5EF4-FFF2-40B4-BE49-F238E27FC236}">
                <a16:creationId xmlns:a16="http://schemas.microsoft.com/office/drawing/2014/main" id="{D3B41D36-58A5-896D-41D4-0EE152920393}"/>
              </a:ext>
            </a:extLst>
          </p:cNvPr>
          <p:cNvPicPr>
            <a:picLocks noChangeAspect="1"/>
          </p:cNvPicPr>
          <p:nvPr/>
        </p:nvPicPr>
        <p:blipFill>
          <a:blip r:embed="rId4"/>
          <a:stretch>
            <a:fillRect/>
          </a:stretch>
        </p:blipFill>
        <p:spPr>
          <a:xfrm>
            <a:off x="364067" y="1610408"/>
            <a:ext cx="11463866" cy="5108825"/>
          </a:xfrm>
          <a:prstGeom prst="rect">
            <a:avLst/>
          </a:prstGeom>
        </p:spPr>
      </p:pic>
      <p:sp>
        <p:nvSpPr>
          <p:cNvPr id="3" name="TextBox 1">
            <a:extLst>
              <a:ext uri="{FF2B5EF4-FFF2-40B4-BE49-F238E27FC236}">
                <a16:creationId xmlns:a16="http://schemas.microsoft.com/office/drawing/2014/main" id="{4B652267-A72D-86B5-3F9F-DCA5CFFC3052}"/>
              </a:ext>
            </a:extLst>
          </p:cNvPr>
          <p:cNvSpPr txBox="1"/>
          <p:nvPr/>
        </p:nvSpPr>
        <p:spPr>
          <a:xfrm>
            <a:off x="7994542" y="503695"/>
            <a:ext cx="351294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cs typeface="Calibri"/>
              </a:rPr>
              <a:t>Use Chrome Internet Browser</a:t>
            </a:r>
            <a:endParaRPr lang="en-US" b="1"/>
          </a:p>
        </p:txBody>
      </p:sp>
      <p:pic>
        <p:nvPicPr>
          <p:cNvPr id="4" name="Picture 5" descr="A picture containing logo&#10;&#10;Description automatically generated">
            <a:extLst>
              <a:ext uri="{FF2B5EF4-FFF2-40B4-BE49-F238E27FC236}">
                <a16:creationId xmlns:a16="http://schemas.microsoft.com/office/drawing/2014/main" id="{CC3492CE-1F03-0A2D-5C08-A74DA53C1663}"/>
              </a:ext>
            </a:extLst>
          </p:cNvPr>
          <p:cNvPicPr>
            <a:picLocks noChangeAspect="1"/>
          </p:cNvPicPr>
          <p:nvPr/>
        </p:nvPicPr>
        <p:blipFill>
          <a:blip r:embed="rId5"/>
          <a:stretch>
            <a:fillRect/>
          </a:stretch>
        </p:blipFill>
        <p:spPr>
          <a:xfrm>
            <a:off x="10852679" y="865872"/>
            <a:ext cx="771525" cy="895350"/>
          </a:xfrm>
          <a:prstGeom prst="rect">
            <a:avLst/>
          </a:prstGeom>
        </p:spPr>
      </p:pic>
    </p:spTree>
    <p:extLst>
      <p:ext uri="{BB962C8B-B14F-4D97-AF65-F5344CB8AC3E}">
        <p14:creationId xmlns:p14="http://schemas.microsoft.com/office/powerpoint/2010/main" val="3379890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7B8CF-68EF-395D-EF65-38E85833986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dirty="0" err="1"/>
              <a:t>LOg</a:t>
            </a:r>
            <a:r>
              <a:rPr lang="en-US" dirty="0"/>
              <a:t> in</a:t>
            </a:r>
            <a:endParaRPr lang="en-US" kern="1200">
              <a:latin typeface="+mj-lt"/>
            </a:endParaRPr>
          </a:p>
        </p:txBody>
      </p:sp>
      <p:pic>
        <p:nvPicPr>
          <p:cNvPr id="4" name="Picture 4" descr="Diagram&#10;&#10;Description automatically generated">
            <a:extLst>
              <a:ext uri="{FF2B5EF4-FFF2-40B4-BE49-F238E27FC236}">
                <a16:creationId xmlns:a16="http://schemas.microsoft.com/office/drawing/2014/main" id="{789D01CA-A222-7849-917C-CA7AE8F68641}"/>
              </a:ext>
            </a:extLst>
          </p:cNvPr>
          <p:cNvPicPr>
            <a:picLocks noChangeAspect="1"/>
          </p:cNvPicPr>
          <p:nvPr/>
        </p:nvPicPr>
        <p:blipFill rotWithShape="1">
          <a:blip r:embed="rId3"/>
          <a:srcRect r="8706" b="2"/>
          <a:stretch/>
        </p:blipFill>
        <p:spPr>
          <a:xfrm>
            <a:off x="5449313" y="498684"/>
            <a:ext cx="6034122" cy="5849080"/>
          </a:xfrm>
          <a:prstGeom prst="rect">
            <a:avLst/>
          </a:prstGeom>
        </p:spPr>
      </p:pic>
      <p:sp>
        <p:nvSpPr>
          <p:cNvPr id="8" name="Flowchart: Connector 7">
            <a:extLst>
              <a:ext uri="{FF2B5EF4-FFF2-40B4-BE49-F238E27FC236}">
                <a16:creationId xmlns:a16="http://schemas.microsoft.com/office/drawing/2014/main" id="{DDFFBE7E-0F22-8AE2-55DB-36CA3E2E0B52}"/>
              </a:ext>
            </a:extLst>
          </p:cNvPr>
          <p:cNvSpPr/>
          <p:nvPr/>
        </p:nvSpPr>
        <p:spPr>
          <a:xfrm>
            <a:off x="7470115" y="2262277"/>
            <a:ext cx="2516037" cy="2401018"/>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771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F797BA-0A5E-79DB-9E9C-BB418C037579}"/>
              </a:ext>
            </a:extLst>
          </p:cNvPr>
          <p:cNvSpPr>
            <a:spLocks noGrp="1"/>
          </p:cNvSpPr>
          <p:nvPr>
            <p:ph type="body" idx="1"/>
          </p:nvPr>
        </p:nvSpPr>
        <p:spPr>
          <a:xfrm>
            <a:off x="434003" y="1620777"/>
            <a:ext cx="4841076" cy="823912"/>
          </a:xfrm>
        </p:spPr>
        <p:txBody>
          <a:bodyPr/>
          <a:lstStyle/>
          <a:p>
            <a:r>
              <a:rPr lang="en-US"/>
              <a:t>1. Click on my career clusters</a:t>
            </a:r>
          </a:p>
        </p:txBody>
      </p:sp>
      <p:pic>
        <p:nvPicPr>
          <p:cNvPr id="5" name="Content Placeholder 4" descr="A circular diagram of a company&#10;&#10;Description automatically generated">
            <a:extLst>
              <a:ext uri="{FF2B5EF4-FFF2-40B4-BE49-F238E27FC236}">
                <a16:creationId xmlns:a16="http://schemas.microsoft.com/office/drawing/2014/main" id="{7F0FB34B-1BA4-CEB5-5539-152C782A65CA}"/>
              </a:ext>
            </a:extLst>
          </p:cNvPr>
          <p:cNvPicPr>
            <a:picLocks noGrp="1" noChangeAspect="1"/>
          </p:cNvPicPr>
          <p:nvPr>
            <p:ph sz="half" idx="2"/>
          </p:nvPr>
        </p:nvPicPr>
        <p:blipFill>
          <a:blip r:embed="rId3"/>
          <a:stretch>
            <a:fillRect/>
          </a:stretch>
        </p:blipFill>
        <p:spPr>
          <a:xfrm>
            <a:off x="833027" y="3167287"/>
            <a:ext cx="3325315" cy="3475264"/>
          </a:xfrm>
        </p:spPr>
      </p:pic>
      <p:sp>
        <p:nvSpPr>
          <p:cNvPr id="9" name="Title 8">
            <a:extLst>
              <a:ext uri="{FF2B5EF4-FFF2-40B4-BE49-F238E27FC236}">
                <a16:creationId xmlns:a16="http://schemas.microsoft.com/office/drawing/2014/main" id="{0E111165-7B4E-06BB-D1C2-DF9442351B5D}"/>
              </a:ext>
            </a:extLst>
          </p:cNvPr>
          <p:cNvSpPr>
            <a:spLocks noGrp="1"/>
          </p:cNvSpPr>
          <p:nvPr>
            <p:ph type="title"/>
          </p:nvPr>
        </p:nvSpPr>
        <p:spPr>
          <a:xfrm>
            <a:off x="1327104" y="39090"/>
            <a:ext cx="10241280" cy="1234440"/>
          </a:xfrm>
        </p:spPr>
        <p:txBody>
          <a:bodyPr/>
          <a:lstStyle/>
          <a:p>
            <a:pPr algn="ctr"/>
            <a:r>
              <a:rPr lang="en-US"/>
              <a:t>How to access videos </a:t>
            </a:r>
          </a:p>
        </p:txBody>
      </p:sp>
      <p:sp>
        <p:nvSpPr>
          <p:cNvPr id="6" name="Right Arrow 5">
            <a:extLst>
              <a:ext uri="{FF2B5EF4-FFF2-40B4-BE49-F238E27FC236}">
                <a16:creationId xmlns:a16="http://schemas.microsoft.com/office/drawing/2014/main" id="{62491AE9-A5C2-B934-6849-6954E20F60C1}"/>
              </a:ext>
            </a:extLst>
          </p:cNvPr>
          <p:cNvSpPr/>
          <p:nvPr/>
        </p:nvSpPr>
        <p:spPr>
          <a:xfrm rot="2193827">
            <a:off x="1235703" y="292497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CE8C8477-BE2D-683F-DB36-528638DF5CAA}"/>
              </a:ext>
            </a:extLst>
          </p:cNvPr>
          <p:cNvSpPr/>
          <p:nvPr/>
        </p:nvSpPr>
        <p:spPr>
          <a:xfrm rot="8693668">
            <a:off x="2904905" y="2931456"/>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 page&#10;&#10;Description automatically generated">
            <a:extLst>
              <a:ext uri="{FF2B5EF4-FFF2-40B4-BE49-F238E27FC236}">
                <a16:creationId xmlns:a16="http://schemas.microsoft.com/office/drawing/2014/main" id="{F52C4FF8-D84A-725E-2527-46DA7D752A5A}"/>
              </a:ext>
            </a:extLst>
          </p:cNvPr>
          <p:cNvPicPr>
            <a:picLocks noChangeAspect="1"/>
          </p:cNvPicPr>
          <p:nvPr/>
        </p:nvPicPr>
        <p:blipFill>
          <a:blip r:embed="rId4"/>
          <a:stretch>
            <a:fillRect/>
          </a:stretch>
        </p:blipFill>
        <p:spPr>
          <a:xfrm>
            <a:off x="6062450" y="2806262"/>
            <a:ext cx="4658101" cy="3710152"/>
          </a:xfrm>
          <a:prstGeom prst="rect">
            <a:avLst/>
          </a:prstGeom>
        </p:spPr>
      </p:pic>
      <p:sp>
        <p:nvSpPr>
          <p:cNvPr id="4" name="TextBox 3">
            <a:extLst>
              <a:ext uri="{FF2B5EF4-FFF2-40B4-BE49-F238E27FC236}">
                <a16:creationId xmlns:a16="http://schemas.microsoft.com/office/drawing/2014/main" id="{39E3C05A-C508-40DB-433C-130A19A2A703}"/>
              </a:ext>
            </a:extLst>
          </p:cNvPr>
          <p:cNvSpPr txBox="1"/>
          <p:nvPr/>
        </p:nvSpPr>
        <p:spPr>
          <a:xfrm>
            <a:off x="5577129" y="2032733"/>
            <a:ext cx="7142212" cy="461665"/>
          </a:xfrm>
          <a:prstGeom prst="rect">
            <a:avLst/>
          </a:prstGeom>
          <a:noFill/>
        </p:spPr>
        <p:txBody>
          <a:bodyPr wrap="square" rtlCol="0">
            <a:spAutoFit/>
          </a:bodyPr>
          <a:lstStyle/>
          <a:p>
            <a:r>
              <a:rPr lang="en-US" sz="2400" b="1"/>
              <a:t>2. Click on “Let’s Go” for 17 Career Clusters</a:t>
            </a:r>
          </a:p>
        </p:txBody>
      </p:sp>
      <p:sp>
        <p:nvSpPr>
          <p:cNvPr id="11" name="Right Arrow 10">
            <a:extLst>
              <a:ext uri="{FF2B5EF4-FFF2-40B4-BE49-F238E27FC236}">
                <a16:creationId xmlns:a16="http://schemas.microsoft.com/office/drawing/2014/main" id="{7E4364F7-3D80-E47D-9C76-0E6C4E57DDAC}"/>
              </a:ext>
            </a:extLst>
          </p:cNvPr>
          <p:cNvSpPr/>
          <p:nvPr/>
        </p:nvSpPr>
        <p:spPr>
          <a:xfrm>
            <a:off x="5577129" y="5749159"/>
            <a:ext cx="792140" cy="378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262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E4F7E-FB7A-7787-FC31-E39D5E46A7C1}"/>
              </a:ext>
            </a:extLst>
          </p:cNvPr>
          <p:cNvSpPr>
            <a:spLocks noGrp="1"/>
          </p:cNvSpPr>
          <p:nvPr>
            <p:ph type="title"/>
          </p:nvPr>
        </p:nvSpPr>
        <p:spPr>
          <a:xfrm>
            <a:off x="3331637" y="232145"/>
            <a:ext cx="9451441" cy="1297115"/>
          </a:xfrm>
        </p:spPr>
        <p:txBody>
          <a:bodyPr vert="horz" lIns="91440" tIns="45720" rIns="91440" bIns="45720" rtlCol="0" anchor="t">
            <a:normAutofit/>
          </a:bodyPr>
          <a:lstStyle/>
          <a:p>
            <a:r>
              <a:rPr lang="en-US" sz="4000" b="1" dirty="0">
                <a:solidFill>
                  <a:schemeClr val="tx2"/>
                </a:solidFill>
              </a:rPr>
              <a:t>How to change the language in VA Wizard:</a:t>
            </a:r>
            <a:endParaRPr lang="en-US" sz="4000" b="1" kern="1200" dirty="0">
              <a:solidFill>
                <a:schemeClr val="tx2"/>
              </a:solidFill>
              <a:latin typeface="+mj-lt"/>
              <a:ea typeface="+mj-ea"/>
              <a:cs typeface="+mj-cs"/>
            </a:endParaRPr>
          </a:p>
        </p:txBody>
      </p:sp>
      <p:pic>
        <p:nvPicPr>
          <p:cNvPr id="7" name="Graphic 6" descr="Video camera">
            <a:extLst>
              <a:ext uri="{FF2B5EF4-FFF2-40B4-BE49-F238E27FC236}">
                <a16:creationId xmlns:a16="http://schemas.microsoft.com/office/drawing/2014/main" id="{6E97F832-C32C-138B-D051-0CD8A43FED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66" y="4843572"/>
            <a:ext cx="1421031" cy="1421031"/>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Let's learn about the science of language">
            <a:extLst>
              <a:ext uri="{FF2B5EF4-FFF2-40B4-BE49-F238E27FC236}">
                <a16:creationId xmlns:a16="http://schemas.microsoft.com/office/drawing/2014/main" id="{81EDCD54-0551-25CF-33F9-01D07D7A34F9}"/>
              </a:ext>
            </a:extLst>
          </p:cNvPr>
          <p:cNvPicPr>
            <a:picLocks noChangeAspect="1"/>
          </p:cNvPicPr>
          <p:nvPr/>
        </p:nvPicPr>
        <p:blipFill>
          <a:blip r:embed="rId6"/>
          <a:stretch>
            <a:fillRect/>
          </a:stretch>
        </p:blipFill>
        <p:spPr>
          <a:xfrm>
            <a:off x="305896" y="311172"/>
            <a:ext cx="2743200" cy="1543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E53EC4BB-2F41-BC4F-7C21-E91098CE94FB}"/>
              </a:ext>
            </a:extLst>
          </p:cNvPr>
          <p:cNvSpPr txBox="1"/>
          <p:nvPr/>
        </p:nvSpPr>
        <p:spPr>
          <a:xfrm>
            <a:off x="335096" y="4370024"/>
            <a:ext cx="17718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ea typeface="Calibri"/>
                <a:cs typeface="Calibri"/>
              </a:rPr>
              <a:t>Video is only spoken in English</a:t>
            </a:r>
            <a:endParaRPr lang="en-US" i="1" dirty="0"/>
          </a:p>
        </p:txBody>
      </p:sp>
      <p:pic>
        <p:nvPicPr>
          <p:cNvPr id="9" name="Online Media 8" title="video1577477227.mp4">
            <a:hlinkClick r:id="" action="ppaction://media"/>
            <a:extLst>
              <a:ext uri="{FF2B5EF4-FFF2-40B4-BE49-F238E27FC236}">
                <a16:creationId xmlns:a16="http://schemas.microsoft.com/office/drawing/2014/main" id="{22E2B298-4A37-3807-AA5B-A9701B82CCA8}"/>
              </a:ext>
            </a:extLst>
          </p:cNvPr>
          <p:cNvPicPr>
            <a:picLocks noGrp="1" noRot="1" noChangeAspect="1"/>
          </p:cNvPicPr>
          <p:nvPr>
            <p:ph idx="1"/>
            <a:videoFile r:link="rId1"/>
          </p:nvPr>
        </p:nvPicPr>
        <p:blipFill>
          <a:blip r:embed="rId7"/>
          <a:stretch>
            <a:fillRect/>
          </a:stretch>
        </p:blipFill>
        <p:spPr>
          <a:xfrm>
            <a:off x="3129869" y="1142573"/>
            <a:ext cx="8526842" cy="5301803"/>
          </a:xfrm>
        </p:spPr>
      </p:pic>
    </p:spTree>
    <p:extLst>
      <p:ext uri="{BB962C8B-B14F-4D97-AF65-F5344CB8AC3E}">
        <p14:creationId xmlns:p14="http://schemas.microsoft.com/office/powerpoint/2010/main" val="4072337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DAC5EB-CB66-4144-944F-FCA082908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3A65B-624B-4449-F4BC-C2B013B1D2D0}"/>
              </a:ext>
            </a:extLst>
          </p:cNvPr>
          <p:cNvSpPr>
            <a:spLocks noGrp="1"/>
          </p:cNvSpPr>
          <p:nvPr>
            <p:ph type="title"/>
          </p:nvPr>
        </p:nvSpPr>
        <p:spPr>
          <a:xfrm>
            <a:off x="914403" y="4996329"/>
            <a:ext cx="10943420" cy="1035982"/>
          </a:xfrm>
        </p:spPr>
        <p:txBody>
          <a:bodyPr anchor="t">
            <a:normAutofit/>
          </a:bodyPr>
          <a:lstStyle/>
          <a:p>
            <a:pPr algn="r"/>
            <a:r>
              <a:rPr lang="en-US"/>
              <a:t>Learning Objectives </a:t>
            </a:r>
          </a:p>
        </p:txBody>
      </p:sp>
      <p:sp>
        <p:nvSpPr>
          <p:cNvPr id="3" name="Content Placeholder 2">
            <a:extLst>
              <a:ext uri="{FF2B5EF4-FFF2-40B4-BE49-F238E27FC236}">
                <a16:creationId xmlns:a16="http://schemas.microsoft.com/office/drawing/2014/main" id="{9E5ABD00-F4F0-2CA9-C37D-CCA515CE4E97}"/>
              </a:ext>
            </a:extLst>
          </p:cNvPr>
          <p:cNvSpPr>
            <a:spLocks noGrp="1"/>
          </p:cNvSpPr>
          <p:nvPr>
            <p:ph idx="1"/>
          </p:nvPr>
        </p:nvSpPr>
        <p:spPr>
          <a:xfrm>
            <a:off x="457200" y="457200"/>
            <a:ext cx="3274542" cy="4170642"/>
          </a:xfrm>
        </p:spPr>
        <p:txBody>
          <a:bodyPr anchor="b">
            <a:normAutofit/>
          </a:bodyPr>
          <a:lstStyle/>
          <a:p>
            <a:pPr marL="0" marR="0" algn="r">
              <a:spcBef>
                <a:spcPts val="0"/>
              </a:spcBef>
              <a:spcAft>
                <a:spcPts val="0"/>
              </a:spcAft>
            </a:pPr>
            <a:r>
              <a:rPr lang="en-US">
                <a:effectLst/>
                <a:latin typeface="Calibri"/>
                <a:ea typeface="Calibri"/>
                <a:cs typeface="Times New Roman"/>
              </a:rPr>
              <a:t>Identify personal skills, interests and abilities</a:t>
            </a:r>
            <a:r>
              <a:rPr lang="en-US">
                <a:latin typeface="Calibri"/>
                <a:ea typeface="Calibri"/>
                <a:cs typeface="Times New Roman"/>
              </a:rPr>
              <a:t>.</a:t>
            </a:r>
            <a:endParaRPr lang="en-US">
              <a:effectLst/>
              <a:latin typeface="Frutiger-Roman"/>
              <a:ea typeface="Frutiger-Roman"/>
              <a:cs typeface="Frutiger-Roman"/>
            </a:endParaRPr>
          </a:p>
          <a:p>
            <a:pPr marL="0" marR="0" algn="r">
              <a:spcBef>
                <a:spcPts val="0"/>
              </a:spcBef>
              <a:spcAft>
                <a:spcPts val="0"/>
              </a:spcAft>
            </a:pPr>
            <a:r>
              <a:rPr lang="en-US">
                <a:latin typeface="Calibri"/>
                <a:ea typeface="Calibri"/>
                <a:cs typeface="Times New Roman"/>
              </a:rPr>
              <a:t>Define</a:t>
            </a:r>
            <a:r>
              <a:rPr lang="en-US">
                <a:effectLst/>
                <a:latin typeface="Calibri"/>
                <a:ea typeface="Calibri"/>
                <a:cs typeface="Times New Roman"/>
              </a:rPr>
              <a:t> skills, interests and abilities and understand how these relate to careers</a:t>
            </a:r>
            <a:r>
              <a:rPr lang="en-US">
                <a:latin typeface="Calibri"/>
                <a:ea typeface="Calibri"/>
                <a:cs typeface="Times New Roman"/>
              </a:rPr>
              <a:t>.</a:t>
            </a:r>
            <a:endParaRPr lang="en-US">
              <a:effectLst/>
              <a:latin typeface="Frutiger-Roman"/>
              <a:ea typeface="Frutiger-Roman"/>
              <a:cs typeface="Frutiger-Roman"/>
            </a:endParaRPr>
          </a:p>
          <a:p>
            <a:pPr algn="r"/>
            <a:endParaRPr lang="en-US" sz="1600"/>
          </a:p>
        </p:txBody>
      </p:sp>
      <p:pic>
        <p:nvPicPr>
          <p:cNvPr id="5" name="Picture 4" descr="White bulbs with a yellow one standing out">
            <a:extLst>
              <a:ext uri="{FF2B5EF4-FFF2-40B4-BE49-F238E27FC236}">
                <a16:creationId xmlns:a16="http://schemas.microsoft.com/office/drawing/2014/main" id="{9399996A-1BAF-57E6-DFAC-86FC10B41FC0}"/>
              </a:ext>
            </a:extLst>
          </p:cNvPr>
          <p:cNvPicPr>
            <a:picLocks noChangeAspect="1"/>
          </p:cNvPicPr>
          <p:nvPr/>
        </p:nvPicPr>
        <p:blipFill rotWithShape="1">
          <a:blip r:embed="rId3"/>
          <a:srcRect r="3" b="10647"/>
          <a:stretch/>
        </p:blipFill>
        <p:spPr>
          <a:xfrm>
            <a:off x="4038600" y="-431"/>
            <a:ext cx="7696201" cy="4590360"/>
          </a:xfrm>
          <a:prstGeom prst="rect">
            <a:avLst/>
          </a:prstGeom>
        </p:spPr>
      </p:pic>
      <p:sp>
        <p:nvSpPr>
          <p:cNvPr id="13" name="Rectangle 12">
            <a:extLst>
              <a:ext uri="{FF2B5EF4-FFF2-40B4-BE49-F238E27FC236}">
                <a16:creationId xmlns:a16="http://schemas.microsoft.com/office/drawing/2014/main" id="{86B7A620-47FC-4678-9F07-D291E9CD5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1999" cy="457198"/>
          </a:xfrm>
          <a:prstGeom prst="rect">
            <a:avLst/>
          </a:prstGeom>
          <a:gradFill>
            <a:gsLst>
              <a:gs pos="0">
                <a:schemeClr val="accent6">
                  <a:lumMod val="75000"/>
                  <a:alpha val="61000"/>
                </a:schemeClr>
              </a:gs>
              <a:gs pos="30000">
                <a:schemeClr val="accent5">
                  <a:alpha val="85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CE6113-16AE-4250-8027-F864DE5B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742"/>
            <a:ext cx="8153398" cy="448830"/>
          </a:xfrm>
          <a:prstGeom prst="rect">
            <a:avLst/>
          </a:prstGeom>
          <a:gradFill>
            <a:gsLst>
              <a:gs pos="0">
                <a:schemeClr val="accent5">
                  <a:alpha val="0"/>
                </a:schemeClr>
              </a:gs>
              <a:gs pos="73000">
                <a:schemeClr val="accent2">
                  <a:alpha val="7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462158"/>
      </p:ext>
    </p:extLst>
  </p:cSld>
  <p:clrMapOvr>
    <a:masterClrMapping/>
  </p:clrMapOvr>
</p:sld>
</file>

<file path=ppt/theme/theme1.xml><?xml version="1.0" encoding="utf-8"?>
<a:theme xmlns:a="http://schemas.openxmlformats.org/drawingml/2006/main" name="GradientRiseVTI">
  <a:themeElements>
    <a:clrScheme name="AnalogousFromDarkSeedLeftStep">
      <a:dk1>
        <a:srgbClr val="000000"/>
      </a:dk1>
      <a:lt1>
        <a:srgbClr val="FFFFFF"/>
      </a:lt1>
      <a:dk2>
        <a:srgbClr val="1E2E35"/>
      </a:dk2>
      <a:lt2>
        <a:srgbClr val="E2E8E2"/>
      </a:lt2>
      <a:accent1>
        <a:srgbClr val="CC41CF"/>
      </a:accent1>
      <a:accent2>
        <a:srgbClr val="7E2FBD"/>
      </a:accent2>
      <a:accent3>
        <a:srgbClr val="5541CF"/>
      </a:accent3>
      <a:accent4>
        <a:srgbClr val="2F56BD"/>
      </a:accent4>
      <a:accent5>
        <a:srgbClr val="41A3CF"/>
      </a:accent5>
      <a:accent6>
        <a:srgbClr val="2CB4A5"/>
      </a:accent6>
      <a:hlink>
        <a:srgbClr val="3F82BF"/>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1351</Words>
  <Application>Microsoft Office PowerPoint</Application>
  <PresentationFormat>Widescreen</PresentationFormat>
  <Paragraphs>163</Paragraphs>
  <Slides>37</Slides>
  <Notes>37</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Arial</vt:lpstr>
      <vt:lpstr>Calibri</vt:lpstr>
      <vt:lpstr>Calibri Light</vt:lpstr>
      <vt:lpstr>Frutiger-Roman</vt:lpstr>
      <vt:lpstr>Gill Sans Nova</vt:lpstr>
      <vt:lpstr>GradientRiseVTI</vt:lpstr>
      <vt:lpstr>office theme</vt:lpstr>
      <vt:lpstr>Office Theme</vt:lpstr>
      <vt:lpstr>Note to the Counselor</vt:lpstr>
      <vt:lpstr>Learning Objectives </vt:lpstr>
      <vt:lpstr>My interests, skills and abilities</vt:lpstr>
      <vt:lpstr>What is VA Wizard?</vt:lpstr>
      <vt:lpstr>Log Into VA Wizard</vt:lpstr>
      <vt:lpstr>LOg in</vt:lpstr>
      <vt:lpstr>How to access videos </vt:lpstr>
      <vt:lpstr>How to change the language in VA Wizard:</vt:lpstr>
      <vt:lpstr>Learning Objectives </vt:lpstr>
      <vt:lpstr>What are interests?</vt:lpstr>
      <vt:lpstr>What are interests?</vt:lpstr>
      <vt:lpstr>Left side     Right side</vt:lpstr>
      <vt:lpstr>Left side     right side</vt:lpstr>
      <vt:lpstr>Left side       right side</vt:lpstr>
      <vt:lpstr>Left side    right side</vt:lpstr>
      <vt:lpstr>How might our interests impact our career choices?</vt:lpstr>
      <vt:lpstr>What are skills?</vt:lpstr>
      <vt:lpstr>What are skills?</vt:lpstr>
      <vt:lpstr>Practice time! </vt:lpstr>
      <vt:lpstr>Career Cluster Videos </vt:lpstr>
      <vt:lpstr>Career Cluster Videos </vt:lpstr>
      <vt:lpstr>Career Cluster Videos </vt:lpstr>
      <vt:lpstr>Fist of 5 5- I have this skill 3 – I’m working on it   1- I do not have this skill</vt:lpstr>
      <vt:lpstr>Addition facts</vt:lpstr>
      <vt:lpstr>Athletic skill</vt:lpstr>
      <vt:lpstr>Listening without interrupting</vt:lpstr>
      <vt:lpstr>Solving conflict </vt:lpstr>
      <vt:lpstr>How might our skills impact our career choices</vt:lpstr>
      <vt:lpstr>Abilities</vt:lpstr>
      <vt:lpstr>Abilities</vt:lpstr>
      <vt:lpstr>Stand up if you have this ability</vt:lpstr>
      <vt:lpstr>Stand up if you have this ability</vt:lpstr>
      <vt:lpstr>Stand up if you have this ability  Musical ability – singing or playing an instrument </vt:lpstr>
      <vt:lpstr>Stand up if you have this ability: Running fast  </vt:lpstr>
      <vt:lpstr>Stand up if you have this ability </vt:lpstr>
      <vt:lpstr>How might our abilities impact our career choices</vt:lpstr>
      <vt:lpstr>Let’s review!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interests, skills and abilities</dc:title>
  <dc:creator>Lisa R. James</dc:creator>
  <cp:lastModifiedBy>Marissa A. Payne</cp:lastModifiedBy>
  <cp:revision>50</cp:revision>
  <dcterms:created xsi:type="dcterms:W3CDTF">2023-07-19T18:26:43Z</dcterms:created>
  <dcterms:modified xsi:type="dcterms:W3CDTF">2024-02-21T16:43:27Z</dcterms:modified>
</cp:coreProperties>
</file>