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7_D7D32052.xml" ContentType="application/vnd.ms-powerpoint.comments+xml"/>
  <Override PartName="/ppt/comments/modernComment_10C_817E0A45.xml" ContentType="application/vnd.ms-powerpoint.comments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21"/>
  </p:notesMasterIdLst>
  <p:sldIdLst>
    <p:sldId id="278" r:id="rId3"/>
    <p:sldId id="256" r:id="rId4"/>
    <p:sldId id="257" r:id="rId5"/>
    <p:sldId id="262" r:id="rId6"/>
    <p:sldId id="258" r:id="rId7"/>
    <p:sldId id="280" r:id="rId8"/>
    <p:sldId id="265" r:id="rId9"/>
    <p:sldId id="275" r:id="rId10"/>
    <p:sldId id="263" r:id="rId11"/>
    <p:sldId id="271" r:id="rId12"/>
    <p:sldId id="268" r:id="rId13"/>
    <p:sldId id="279" r:id="rId14"/>
    <p:sldId id="273" r:id="rId15"/>
    <p:sldId id="266" r:id="rId16"/>
    <p:sldId id="272" r:id="rId17"/>
    <p:sldId id="274" r:id="rId18"/>
    <p:sldId id="281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F1B486-A0C5-A57C-938D-39E466FB2024}" name="Charvii D. Smith" initials="CS" userId="S::smithcd@pwcs.edu::76d2094c-2773-4fc5-bef9-b0a4177054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B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883111-0148-02DA-3F69-2F2171B7892D}" v="356" dt="2024-02-22T15:40:56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omments/modernComment_107_D7D3205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4A38332-C975-41D9-854F-1E569258C1A5}" authorId="{9AF1B486-A0C5-A57C-938D-39E466FB2024}" created="2023-09-06T16:04:36.916">
    <pc:sldMkLst xmlns:pc="http://schemas.microsoft.com/office/powerpoint/2013/main/command">
      <pc:docMk/>
      <pc:sldMk cId="3620937810" sldId="263"/>
    </pc:sldMkLst>
    <p188:txBody>
      <a:bodyPr/>
      <a:lstStyle/>
      <a:p>
        <a:r>
          <a:rPr lang="en-US"/>
          <a:t>3rd to Third [@Lisa R. James] </a:t>
        </a:r>
      </a:p>
    </p188:txBody>
  </p188:cm>
</p188:cmLst>
</file>

<file path=ppt/comments/modernComment_10C_817E0A4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C0FAE9D-8560-458C-9FE8-C4FAFC85AF20}" authorId="{9AF1B486-A0C5-A57C-938D-39E466FB2024}" created="2023-09-06T16:04:19.85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72521029" sldId="268"/>
      <ac:spMk id="2" creationId="{00000000-0000-0000-0000-000000000000}"/>
    </ac:deMkLst>
    <p188:txBody>
      <a:bodyPr/>
      <a:lstStyle/>
      <a:p>
        <a:r>
          <a:rPr lang="en-US"/>
          <a:t>3rd to Third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24026D-FA83-46B9-BA2F-E15FFE96E56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B4BC0D8-8011-4784-99A0-3F316762F5AA}">
      <dgm:prSet/>
      <dgm:spPr/>
      <dgm:t>
        <a:bodyPr/>
        <a:lstStyle/>
        <a:p>
          <a:r>
            <a:rPr lang="en-US" dirty="0"/>
            <a:t>You are the author and you get to:</a:t>
          </a:r>
        </a:p>
      </dgm:t>
    </dgm:pt>
    <dgm:pt modelId="{3C159410-27AC-454A-8E30-AC0C3B319F7D}" type="parTrans" cxnId="{BF711E87-F7C4-43F2-B8F3-144C18E6258F}">
      <dgm:prSet/>
      <dgm:spPr/>
      <dgm:t>
        <a:bodyPr/>
        <a:lstStyle/>
        <a:p>
          <a:endParaRPr lang="en-US"/>
        </a:p>
      </dgm:t>
    </dgm:pt>
    <dgm:pt modelId="{A437E9D6-BAC2-4B59-9C4B-B1F9091F0684}" type="sibTrans" cxnId="{BF711E87-F7C4-43F2-B8F3-144C18E6258F}">
      <dgm:prSet/>
      <dgm:spPr/>
      <dgm:t>
        <a:bodyPr/>
        <a:lstStyle/>
        <a:p>
          <a:endParaRPr lang="en-US"/>
        </a:p>
      </dgm:t>
    </dgm:pt>
    <dgm:pt modelId="{974EB38A-FAB6-47DF-B19A-B956A519C73D}">
      <dgm:prSet/>
      <dgm:spPr/>
      <dgm:t>
        <a:bodyPr/>
        <a:lstStyle/>
        <a:p>
          <a:pPr rtl="0"/>
          <a:r>
            <a:rPr lang="en-US" dirty="0"/>
            <a:t>Record your interests</a:t>
          </a:r>
          <a:r>
            <a:rPr lang="en-US" dirty="0">
              <a:latin typeface="Calibri Light" panose="020F0302020204030204"/>
            </a:rPr>
            <a:t>.</a:t>
          </a:r>
          <a:endParaRPr lang="en-US" dirty="0"/>
        </a:p>
      </dgm:t>
    </dgm:pt>
    <dgm:pt modelId="{B5316E06-7CFF-4696-A2C7-0384D0B8E147}" type="parTrans" cxnId="{3AE463DC-89A5-4DAB-B7A0-E1AC745F8D1B}">
      <dgm:prSet/>
      <dgm:spPr/>
      <dgm:t>
        <a:bodyPr/>
        <a:lstStyle/>
        <a:p>
          <a:endParaRPr lang="en-US"/>
        </a:p>
      </dgm:t>
    </dgm:pt>
    <dgm:pt modelId="{64C3BD6D-4850-4C4B-9CCE-C26E774AB2FA}" type="sibTrans" cxnId="{3AE463DC-89A5-4DAB-B7A0-E1AC745F8D1B}">
      <dgm:prSet/>
      <dgm:spPr/>
      <dgm:t>
        <a:bodyPr/>
        <a:lstStyle/>
        <a:p>
          <a:endParaRPr lang="en-US"/>
        </a:p>
      </dgm:t>
    </dgm:pt>
    <dgm:pt modelId="{6A5B1B67-71E4-4C1E-8011-624D4B702ACF}">
      <dgm:prSet/>
      <dgm:spPr/>
      <dgm:t>
        <a:bodyPr/>
        <a:lstStyle/>
        <a:p>
          <a:r>
            <a:rPr lang="en-US" dirty="0"/>
            <a:t>Explore careers</a:t>
          </a:r>
          <a:r>
            <a:rPr lang="en-US" dirty="0">
              <a:latin typeface="Calibri Light" panose="020F0302020204030204"/>
            </a:rPr>
            <a:t>.</a:t>
          </a:r>
          <a:r>
            <a:rPr lang="en-US" dirty="0"/>
            <a:t> </a:t>
          </a:r>
        </a:p>
      </dgm:t>
    </dgm:pt>
    <dgm:pt modelId="{59A64C30-222B-4C4E-8F4B-AAD2103E4D0C}" type="parTrans" cxnId="{B62D03F0-7F51-447A-8DA0-975B50942F06}">
      <dgm:prSet/>
      <dgm:spPr/>
      <dgm:t>
        <a:bodyPr/>
        <a:lstStyle/>
        <a:p>
          <a:endParaRPr lang="en-US"/>
        </a:p>
      </dgm:t>
    </dgm:pt>
    <dgm:pt modelId="{7650C56D-FAC1-4B8C-97BB-901C1871F6A4}" type="sibTrans" cxnId="{B62D03F0-7F51-447A-8DA0-975B50942F06}">
      <dgm:prSet/>
      <dgm:spPr/>
      <dgm:t>
        <a:bodyPr/>
        <a:lstStyle/>
        <a:p>
          <a:endParaRPr lang="en-US"/>
        </a:p>
      </dgm:t>
    </dgm:pt>
    <dgm:pt modelId="{75924D0B-B75F-4FFC-91BB-BA1E641B631E}">
      <dgm:prSet/>
      <dgm:spPr/>
      <dgm:t>
        <a:bodyPr/>
        <a:lstStyle/>
        <a:p>
          <a:r>
            <a:rPr lang="en-US" dirty="0"/>
            <a:t>Better know yourself through values, skills, and goals</a:t>
          </a:r>
          <a:r>
            <a:rPr lang="en-US" dirty="0">
              <a:latin typeface="Calibri Light" panose="020F0302020204030204"/>
            </a:rPr>
            <a:t>.</a:t>
          </a:r>
          <a:endParaRPr lang="en-US" dirty="0"/>
        </a:p>
      </dgm:t>
    </dgm:pt>
    <dgm:pt modelId="{F569B5EA-052C-4466-8B5A-F35D6F32F5AB}" type="parTrans" cxnId="{E34F5D6B-20B3-4C39-B9FF-04FFD0250A95}">
      <dgm:prSet/>
      <dgm:spPr/>
      <dgm:t>
        <a:bodyPr/>
        <a:lstStyle/>
        <a:p>
          <a:endParaRPr lang="en-US"/>
        </a:p>
      </dgm:t>
    </dgm:pt>
    <dgm:pt modelId="{3FB85242-F82F-4E62-90AA-D6D972162965}" type="sibTrans" cxnId="{E34F5D6B-20B3-4C39-B9FF-04FFD0250A95}">
      <dgm:prSet/>
      <dgm:spPr/>
      <dgm:t>
        <a:bodyPr/>
        <a:lstStyle/>
        <a:p>
          <a:endParaRPr lang="en-US"/>
        </a:p>
      </dgm:t>
    </dgm:pt>
    <dgm:pt modelId="{1B4E1FC5-DDC4-4461-94BE-A049228488A1}" type="pres">
      <dgm:prSet presAssocID="{6A24026D-FA83-46B9-BA2F-E15FFE96E562}" presName="linear" presStyleCnt="0">
        <dgm:presLayoutVars>
          <dgm:animLvl val="lvl"/>
          <dgm:resizeHandles val="exact"/>
        </dgm:presLayoutVars>
      </dgm:prSet>
      <dgm:spPr/>
    </dgm:pt>
    <dgm:pt modelId="{2E38F0A3-5DA0-4BF6-907A-91A720DDB694}" type="pres">
      <dgm:prSet presAssocID="{AB4BC0D8-8011-4784-99A0-3F316762F5A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E0E43146-F7A6-4877-A2BA-804A2ADA488D}" type="pres">
      <dgm:prSet presAssocID="{AB4BC0D8-8011-4784-99A0-3F316762F5A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E64B405-BFBD-4642-8F68-82F75FBEA03B}" type="presOf" srcId="{6A5B1B67-71E4-4C1E-8011-624D4B702ACF}" destId="{E0E43146-F7A6-4877-A2BA-804A2ADA488D}" srcOrd="0" destOrd="1" presId="urn:microsoft.com/office/officeart/2005/8/layout/vList2"/>
    <dgm:cxn modelId="{74857441-29C4-432E-B49D-059F52DBDB51}" type="presOf" srcId="{6A24026D-FA83-46B9-BA2F-E15FFE96E562}" destId="{1B4E1FC5-DDC4-4461-94BE-A049228488A1}" srcOrd="0" destOrd="0" presId="urn:microsoft.com/office/officeart/2005/8/layout/vList2"/>
    <dgm:cxn modelId="{E34F5D6B-20B3-4C39-B9FF-04FFD0250A95}" srcId="{AB4BC0D8-8011-4784-99A0-3F316762F5AA}" destId="{75924D0B-B75F-4FFC-91BB-BA1E641B631E}" srcOrd="2" destOrd="0" parTransId="{F569B5EA-052C-4466-8B5A-F35D6F32F5AB}" sibTransId="{3FB85242-F82F-4E62-90AA-D6D972162965}"/>
    <dgm:cxn modelId="{A93CE74B-028E-4F13-9D10-A55E37AE5542}" type="presOf" srcId="{974EB38A-FAB6-47DF-B19A-B956A519C73D}" destId="{E0E43146-F7A6-4877-A2BA-804A2ADA488D}" srcOrd="0" destOrd="0" presId="urn:microsoft.com/office/officeart/2005/8/layout/vList2"/>
    <dgm:cxn modelId="{BF711E87-F7C4-43F2-B8F3-144C18E6258F}" srcId="{6A24026D-FA83-46B9-BA2F-E15FFE96E562}" destId="{AB4BC0D8-8011-4784-99A0-3F316762F5AA}" srcOrd="0" destOrd="0" parTransId="{3C159410-27AC-454A-8E30-AC0C3B319F7D}" sibTransId="{A437E9D6-BAC2-4B59-9C4B-B1F9091F0684}"/>
    <dgm:cxn modelId="{23A0D9A7-54CB-4877-8AEF-1215DFBC2B7A}" type="presOf" srcId="{AB4BC0D8-8011-4784-99A0-3F316762F5AA}" destId="{2E38F0A3-5DA0-4BF6-907A-91A720DDB694}" srcOrd="0" destOrd="0" presId="urn:microsoft.com/office/officeart/2005/8/layout/vList2"/>
    <dgm:cxn modelId="{3AE463DC-89A5-4DAB-B7A0-E1AC745F8D1B}" srcId="{AB4BC0D8-8011-4784-99A0-3F316762F5AA}" destId="{974EB38A-FAB6-47DF-B19A-B956A519C73D}" srcOrd="0" destOrd="0" parTransId="{B5316E06-7CFF-4696-A2C7-0384D0B8E147}" sibTransId="{64C3BD6D-4850-4C4B-9CCE-C26E774AB2FA}"/>
    <dgm:cxn modelId="{BF8C79DC-0641-4111-A900-250B11B5BEB9}" type="presOf" srcId="{75924D0B-B75F-4FFC-91BB-BA1E641B631E}" destId="{E0E43146-F7A6-4877-A2BA-804A2ADA488D}" srcOrd="0" destOrd="2" presId="urn:microsoft.com/office/officeart/2005/8/layout/vList2"/>
    <dgm:cxn modelId="{B62D03F0-7F51-447A-8DA0-975B50942F06}" srcId="{AB4BC0D8-8011-4784-99A0-3F316762F5AA}" destId="{6A5B1B67-71E4-4C1E-8011-624D4B702ACF}" srcOrd="1" destOrd="0" parTransId="{59A64C30-222B-4C4E-8F4B-AAD2103E4D0C}" sibTransId="{7650C56D-FAC1-4B8C-97BB-901C1871F6A4}"/>
    <dgm:cxn modelId="{EF115326-6631-4BD0-9A98-FE2EE1877DAD}" type="presParOf" srcId="{1B4E1FC5-DDC4-4461-94BE-A049228488A1}" destId="{2E38F0A3-5DA0-4BF6-907A-91A720DDB694}" srcOrd="0" destOrd="0" presId="urn:microsoft.com/office/officeart/2005/8/layout/vList2"/>
    <dgm:cxn modelId="{66220D5C-2151-4FA6-966C-A37C5B432A9A}" type="presParOf" srcId="{1B4E1FC5-DDC4-4461-94BE-A049228488A1}" destId="{E0E43146-F7A6-4877-A2BA-804A2ADA488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38F0A3-5DA0-4BF6-907A-91A720DDB694}">
      <dsp:nvSpPr>
        <dsp:cNvPr id="0" name=""/>
        <dsp:cNvSpPr/>
      </dsp:nvSpPr>
      <dsp:spPr>
        <a:xfrm>
          <a:off x="0" y="37741"/>
          <a:ext cx="4939794" cy="15514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You are the author and you get to:</a:t>
          </a:r>
        </a:p>
      </dsp:txBody>
      <dsp:txXfrm>
        <a:off x="75734" y="113475"/>
        <a:ext cx="4788326" cy="1399952"/>
      </dsp:txXfrm>
    </dsp:sp>
    <dsp:sp modelId="{E0E43146-F7A6-4877-A2BA-804A2ADA488D}">
      <dsp:nvSpPr>
        <dsp:cNvPr id="0" name=""/>
        <dsp:cNvSpPr/>
      </dsp:nvSpPr>
      <dsp:spPr>
        <a:xfrm>
          <a:off x="0" y="1589161"/>
          <a:ext cx="4939794" cy="2381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838" tIns="49530" rIns="277368" bIns="49530" numCol="1" spcCol="1270" anchor="t" anchorCtr="0">
          <a:noAutofit/>
        </a:bodyPr>
        <a:lstStyle/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dirty="0"/>
            <a:t>Record your interests</a:t>
          </a:r>
          <a:r>
            <a:rPr lang="en-US" sz="3000" kern="1200" dirty="0">
              <a:latin typeface="Calibri Light" panose="020F0302020204030204"/>
            </a:rPr>
            <a:t>.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dirty="0"/>
            <a:t>Explore careers</a:t>
          </a:r>
          <a:r>
            <a:rPr lang="en-US" sz="3000" kern="1200" dirty="0">
              <a:latin typeface="Calibri Light" panose="020F0302020204030204"/>
            </a:rPr>
            <a:t>.</a:t>
          </a:r>
          <a:r>
            <a:rPr lang="en-US" sz="3000" kern="1200" dirty="0"/>
            <a:t> 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dirty="0"/>
            <a:t>Better know yourself through values, skills, and goals</a:t>
          </a:r>
          <a:r>
            <a:rPr lang="en-US" sz="3000" kern="1200" dirty="0">
              <a:latin typeface="Calibri Light" panose="020F0302020204030204"/>
            </a:rPr>
            <a:t>.</a:t>
          </a:r>
          <a:endParaRPr lang="en-US" sz="3000" kern="1200" dirty="0"/>
        </a:p>
      </dsp:txBody>
      <dsp:txXfrm>
        <a:off x="0" y="1589161"/>
        <a:ext cx="4939794" cy="2381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5BED4-77AE-4B59-AB1C-57D5968ADB8D}" type="datetimeFigureOut"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6B792-8D42-4063-9985-C9B9653F925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63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wizard.org/wizard/hom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School Counselor Demo: </a:t>
            </a:r>
            <a:r>
              <a:rPr lang="en-US">
                <a:hlinkClick r:id="rId3"/>
              </a:rPr>
              <a:t>https://www.vawizard.org/wizard/home</a:t>
            </a:r>
            <a:r>
              <a:rPr lang="en-US"/>
              <a:t> </a:t>
            </a:r>
          </a:p>
          <a:p>
            <a:r>
              <a:rPr lang="en-US"/>
              <a:t>Student Demo Account for Lesson on Smart Board: (CASE SENSATIVE)</a:t>
            </a:r>
            <a:endParaRPr lang="en-US">
              <a:cs typeface="Calibri"/>
            </a:endParaRPr>
          </a:p>
          <a:p>
            <a:r>
              <a:rPr lang="en-US"/>
              <a:t>Generic login: K5Wizard</a:t>
            </a:r>
            <a:endParaRPr lang="en-US">
              <a:cs typeface="Calibri"/>
            </a:endParaRPr>
          </a:p>
          <a:p>
            <a:r>
              <a:rPr lang="en-US"/>
              <a:t>Password: K5Wizard!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Troubleshooting Errors: (switch browsers chrome to edge or vice versa)</a:t>
            </a:r>
          </a:p>
          <a:p>
            <a:r>
              <a:rPr lang="en-US"/>
              <a:t>If your students have an issue when logging into VA Wizard with Clever (HTTP Status 500 internal server error) you will need to update Chrome to resolve the issue. </a:t>
            </a:r>
            <a:endParaRPr lang="en-US">
              <a:cs typeface="Calibri" panose="020F0502020204030204"/>
            </a:endParaRPr>
          </a:p>
          <a:p>
            <a:r>
              <a:rPr lang="en-US"/>
              <a:t>Here's how to update individual computers:</a:t>
            </a:r>
            <a:endParaRPr lang="en-US">
              <a:cs typeface="Calibri" panose="020F0502020204030204"/>
            </a:endParaRPr>
          </a:p>
          <a:p>
            <a:r>
              <a:rPr lang="en-US"/>
              <a:t> </a:t>
            </a:r>
            <a:endParaRPr lang="en-US">
              <a:cs typeface="Calibri" panose="020F0502020204030204"/>
            </a:endParaRPr>
          </a:p>
          <a:p>
            <a:r>
              <a:rPr lang="en-US"/>
              <a:t>To update Google Chrome:</a:t>
            </a:r>
            <a:endParaRPr lang="en-US">
              <a:cs typeface="Calibri" panose="020F0502020204030204"/>
            </a:endParaRPr>
          </a:p>
          <a:p>
            <a:r>
              <a:rPr lang="en-US"/>
              <a:t>On your computer, open Chrome.</a:t>
            </a:r>
            <a:endParaRPr lang="en-US">
              <a:cs typeface="Calibri" panose="020F0502020204030204"/>
            </a:endParaRPr>
          </a:p>
          <a:p>
            <a:r>
              <a:rPr lang="en-US"/>
              <a:t>At the top right, click More .</a:t>
            </a:r>
            <a:endParaRPr lang="en-US">
              <a:cs typeface="Calibri" panose="020F0502020204030204"/>
            </a:endParaRPr>
          </a:p>
          <a:p>
            <a:r>
              <a:rPr lang="en-US"/>
              <a:t>Click Help. About Google Chrome.</a:t>
            </a:r>
            <a:endParaRPr lang="en-US">
              <a:cs typeface="Calibri" panose="020F0502020204030204"/>
            </a:endParaRPr>
          </a:p>
          <a:p>
            <a:r>
              <a:rPr lang="en-US"/>
              <a:t>Click Update Google Chrome. Important: If you can't find this button, you're on the latest version.</a:t>
            </a:r>
            <a:endParaRPr lang="en-US">
              <a:cs typeface="Calibri" panose="020F0502020204030204"/>
            </a:endParaRPr>
          </a:p>
          <a:p>
            <a:r>
              <a:rPr lang="en-US"/>
              <a:t>Click Relaunch.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6B792-8D42-4063-9985-C9B9653F9254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48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This slide is optional – but you may show students the video to introduce VA Wizard if that is helpful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A2ADF-7592-5C4E-911E-E30F14C57A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28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Optional slide – your students will most likely be very familiar with VA Wizard by the 5</a:t>
            </a:r>
            <a:r>
              <a:rPr lang="en-US" baseline="30000"/>
              <a:t>th</a:t>
            </a:r>
            <a:r>
              <a:rPr lang="en-US"/>
              <a:t> grade, but they are here if you feel they are needed or helpful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62187-D518-A748-AA56-4285E5C99F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58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1F224-6837-F359-58FD-191F8D1AE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7B394C-3245-F8EF-CB27-EF76B700F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FA7AE-6259-6E98-AD21-C7DA178B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7E0C0-3EED-E46A-C009-5D8CD1C63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C1B40-B850-0B55-2BB9-8B060B0DF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18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E2DBA-3FCE-8A81-97FE-7F1D04AD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A7237-0913-46D3-2AD6-39A84A246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3AE56-CC02-24B9-A50A-3F37A99C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B40B2-E815-36A2-4825-0CB6A3C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8EB9F-65D3-47E0-27AE-0212A0FD1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85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862F-E19F-9CC2-2C2E-6C30CA252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EF4E2-EEA6-2DD0-E84B-70C5E4ECD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E00BB-6CD7-F09E-AEEB-818BA190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54C0C-E42D-2A08-0E6D-6853CBAE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A8AA6-102E-9CAF-D9FF-554BEDD8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94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FF366-B782-4D22-86DD-43DAC704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C8824-025E-3A3A-0892-EE2C5ACE5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293C8-5A3B-269A-4CF4-0E46B0B2A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BD8BA-9A7D-1EBE-5E21-D78F994A2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B616C-9869-9F0A-E5EA-04101251E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196C-4668-A331-FB43-A82A0949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34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584E-30AC-3C08-E6E2-78D9E2670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28490-1708-A17A-2A89-54A81803F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6E2AD-0035-659C-0820-C268BCAAE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4F9A2B-5D7A-35B2-228C-99C4A655A0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F14B4E-7237-6392-E8EF-D8665E6A7D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BE7D29-6446-C44E-3ACC-407DA1444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51B1B7-F7F2-3D9A-064A-A7E61F7B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C87B6F-C691-A211-9BE9-40EA1C60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03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0DDD1-7E6C-43EF-1ADA-F2597D3C7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A97D53-4C76-8367-AD93-12C83E8ED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F8D1EF-FD95-E615-E9D3-24B81441B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3310CC-10FB-D8ED-05DF-7584998D4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C4CD42-F3C9-8E0F-1A69-5E8B5AD2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092EB0-0AD0-63BB-D51F-DEA2C58E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B49C4-50B6-B88A-33EA-8FBE9FBE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12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E602B-D8C5-B91A-A40C-83B27A6C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0DF5E-D014-3ECC-51C6-19C995198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3382E-78B6-D960-252F-25ADC8BE3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F531E-C59E-6B75-A9F7-88D052AB7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D9A66-13F6-908A-4AC3-84503206F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FC3CA-9BCE-D249-DCD7-198988E51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91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F72E-E6CE-9CEC-EA25-5CFE49302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51647B-8F68-0B50-1223-B455ECF40C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0E1563-3EFB-AD9F-EFA7-B569BBB6B0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E780B-1811-D3D8-44F1-B8ADC0896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8434E-D01F-110B-D11F-563FDEAB6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7861D-E913-1771-A791-F7B057DF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31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BCA7D-FAE2-7B4C-22E3-F45D55B67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152F6-CA59-6705-29A6-2B7DA5CE5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2F524-A051-D00E-7C1E-ABCBF26EA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D9DCA-50F6-3679-0784-906C59162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89FE9-44C4-E608-AF1A-796ABE02F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11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9BAED8-75E7-8378-8F25-E37166B61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594BEC-0A40-E9EF-B237-51AD23385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A4AD1-C899-315A-A2DF-FEB781F47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7B9CC-830F-672F-A18C-6DD5916FB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D51B6-109A-2B43-4631-676329300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79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5735DB-9BF8-4749-621A-3E79551CF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24649-3AC5-83B9-7ADD-D21ADDF51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1705E-3FFC-2271-EC63-4BCDD1A92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ABF2E-797D-E04F-B993-637BD6BFC5B0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F78E1-BCAE-90A9-A063-5F0695A9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AF937-6EEF-6D0C-C85B-E7BAEC296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1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jamboard.google.com/d/1h1X2Ag2nCvZQ73MUtfupbHPDMANV1kuHiItKOiqYZaE/edit?usp=sharing&#8203;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8/10/relationships/comments" Target="../comments/modernComment_10C_817E0A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pwcps-my.sharepoint.com/:v:/g/personal/henryas_pwcs_edu/EXO9zTwlgLxGh8hTG65TROYBUx92Wz_tHo2K5_W5twr44A?e=JMgitd&amp;nav=eyJyZWZlcnJhbEluZm8iOnsicmVmZXJyYWxBcHAiOiJTdHJlYW1XZWJBcHAiLCJyZWZlcnJhbFZpZXciOiJTaGFyZURpYWxvZy1MaW5rIiwicmVmZXJyYWxBcHBQbGF0Zm9ybSI6IldlYiIsInJlZmVycmFsTW9kZSI6InZpZXcifX0=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wcps.sharepoint.com/:v:/s/co-stsv-escounselors/EZqb8f-zpDNKvePK8tj0FpEBWfg4YBiSLOmOLCXyoQWS6A?e=sIoPe0&amp;nav=eyJyZWZlcnJhbEluZm8iOnsicmVmZXJyYWxBcHAiOiJTdHJlYW1XZWJBcHAiLCJyZWZlcnJhbFZpZXciOiJTaGFyZURpYWxvZy1MaW5rIiwicmVmZXJyYWxBcHBQbGF0Zm9ybSI6IldlYiIsInJlZmVycmFsTW9kZSI6InZpZXcifX0=" TargetMode="Externa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8/10/relationships/comments" Target="../comments/modernComment_107_D7D3205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299219-5832-64F5-8D07-F2DF9287A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alibri"/>
                <a:cs typeface="Calibri Light"/>
              </a:rPr>
              <a:t>Note to the Counselor</a:t>
            </a:r>
            <a:endParaRPr lang="en-US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AABBB-FFA5-DC4E-0134-CED3DBC12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Part 2 of 2 for 3rd graders 23-24 school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98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13C45A-B2E0-A7E5-0B1A-604237A8B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/>
              <a:t>Career Cluster Drag and Drop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72342-D4FB-40F8-F384-381C4A6F2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1" y="1922561"/>
            <a:ext cx="10909643" cy="5526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>
                <a:hlinkClick r:id="rId2"/>
              </a:rPr>
              <a:t>Drag and Drop Activity</a:t>
            </a:r>
            <a:endParaRPr lang="en-US" sz="240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Cursor with solid fill">
            <a:extLst>
              <a:ext uri="{FF2B5EF4-FFF2-40B4-BE49-F238E27FC236}">
                <a16:creationId xmlns:a16="http://schemas.microsoft.com/office/drawing/2014/main" id="{C1EF3BF4-1DC5-B489-2F3A-994C19EAA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580000">
            <a:off x="2052450" y="2150342"/>
            <a:ext cx="3075432" cy="3093720"/>
          </a:xfrm>
          <a:prstGeom prst="rect">
            <a:avLst/>
          </a:prstGeom>
        </p:spPr>
      </p:pic>
      <p:pic>
        <p:nvPicPr>
          <p:cNvPr id="4" name="Picture 3" descr="A diagram of a cluster of health science&#10;&#10;Description automatically generated">
            <a:extLst>
              <a:ext uri="{FF2B5EF4-FFF2-40B4-BE49-F238E27FC236}">
                <a16:creationId xmlns:a16="http://schemas.microsoft.com/office/drawing/2014/main" id="{613C048F-71B9-0C6E-EC14-85FBB70A1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496" y="2831364"/>
            <a:ext cx="5614416" cy="322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24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449" y="1156276"/>
            <a:ext cx="4673201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  <a:latin typeface="Calibri"/>
                <a:cs typeface="Calibri Light"/>
              </a:rPr>
              <a:t>Third Grade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 Light"/>
              </a:rPr>
              <a:t>Career Clusters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6210" y="3672713"/>
            <a:ext cx="6632008" cy="25374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cs typeface="Calibri"/>
              </a:rPr>
              <a:t>Career Clusters Videos </a:t>
            </a:r>
          </a:p>
          <a:p>
            <a:pPr algn="l"/>
            <a:endParaRPr lang="en-US">
              <a:solidFill>
                <a:srgbClr val="FFFFFF"/>
              </a:solidFill>
              <a:cs typeface="Calibri"/>
            </a:endParaRPr>
          </a:p>
          <a:p>
            <a:pPr algn="l"/>
            <a:r>
              <a:rPr lang="en-US" dirty="0">
                <a:solidFill>
                  <a:srgbClr val="FFFFFF"/>
                </a:solidFill>
                <a:cs typeface="Calibri"/>
              </a:rPr>
              <a:t>Rate each video after we watch it!</a:t>
            </a:r>
          </a:p>
          <a:p>
            <a:pPr algn="l"/>
            <a:endParaRPr lang="en-US">
              <a:solidFill>
                <a:srgbClr val="FFFFFF"/>
              </a:solidFill>
              <a:cs typeface="Calibri"/>
            </a:endParaRPr>
          </a:p>
          <a:p>
            <a:pPr algn="l"/>
            <a:endParaRPr lang="en-US" b="1">
              <a:solidFill>
                <a:srgbClr val="FFFFFF"/>
              </a:solidFill>
              <a:cs typeface="Calibri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A56E5913-6EA9-5BC3-40AD-44467D2CC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988" y="333374"/>
            <a:ext cx="2729721" cy="2395627"/>
          </a:xfrm>
          <a:prstGeom prst="rect">
            <a:avLst/>
          </a:prstGeom>
        </p:spPr>
      </p:pic>
      <p:pic>
        <p:nvPicPr>
          <p:cNvPr id="8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FDE4C6C-3CBF-F074-96BB-EBFB96EF0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8673" y="2846231"/>
            <a:ext cx="2743200" cy="3830741"/>
          </a:xfrm>
          <a:prstGeom prst="rect">
            <a:avLst/>
          </a:prstGeom>
        </p:spPr>
      </p:pic>
      <p:pic>
        <p:nvPicPr>
          <p:cNvPr id="5" name="Picture 4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40BB4CF3-9C66-4C52-887E-045A906AF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091" y="5405930"/>
            <a:ext cx="4772025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102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E4F7E-FB7A-7787-FC31-E39D5E46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637" y="232145"/>
            <a:ext cx="9451441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How to change the language in VA Wizard:</a:t>
            </a:r>
            <a:endParaRPr lang="en-US" sz="40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phic 6" descr="Video camera">
            <a:extLst>
              <a:ext uri="{FF2B5EF4-FFF2-40B4-BE49-F238E27FC236}">
                <a16:creationId xmlns:a16="http://schemas.microsoft.com/office/drawing/2014/main" id="{6E97F832-C32C-138B-D051-0CD8A43FE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666" y="4843572"/>
            <a:ext cx="1421031" cy="1421031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1"/>
            <a:ext cx="6165116" cy="6858001"/>
            <a:chOff x="305" y="1"/>
            <a:chExt cx="6165116" cy="685800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Let's learn about the science of language">
            <a:extLst>
              <a:ext uri="{FF2B5EF4-FFF2-40B4-BE49-F238E27FC236}">
                <a16:creationId xmlns:a16="http://schemas.microsoft.com/office/drawing/2014/main" id="{81EDCD54-0551-25CF-33F9-01D07D7A3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896" y="311172"/>
            <a:ext cx="2743200" cy="1543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F258AB-BA91-F08B-6B2D-CA188E129DAC}"/>
              </a:ext>
            </a:extLst>
          </p:cNvPr>
          <p:cNvSpPr txBox="1"/>
          <p:nvPr/>
        </p:nvSpPr>
        <p:spPr>
          <a:xfrm>
            <a:off x="422313" y="4232313"/>
            <a:ext cx="17076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ea typeface="Calibri"/>
                <a:cs typeface="Calibri"/>
              </a:rPr>
              <a:t>Video voice will stay in English</a:t>
            </a:r>
            <a:endParaRPr lang="en-US" i="1" dirty="0"/>
          </a:p>
        </p:txBody>
      </p:sp>
      <p:pic>
        <p:nvPicPr>
          <p:cNvPr id="9" name="Online Media 8" title="video1577477227.mp4">
            <a:hlinkClick r:id="" action="ppaction://media"/>
            <a:extLst>
              <a:ext uri="{FF2B5EF4-FFF2-40B4-BE49-F238E27FC236}">
                <a16:creationId xmlns:a16="http://schemas.microsoft.com/office/drawing/2014/main" id="{7B7C66EC-45C0-5007-B0E5-3CE1456E67A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129868" y="1079598"/>
            <a:ext cx="8665388" cy="5238828"/>
          </a:xfrm>
        </p:spPr>
      </p:pic>
    </p:spTree>
    <p:extLst>
      <p:ext uri="{BB962C8B-B14F-4D97-AF65-F5344CB8AC3E}">
        <p14:creationId xmlns:p14="http://schemas.microsoft.com/office/powerpoint/2010/main" val="3868748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45D489D-16E1-484D-867B-144368D7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A496F5-B01E-4BF8-9D1E-C4E53B6F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225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2906963" y="1348064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E9804-06B7-29D1-B861-353D54276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ea typeface="Calibri Light"/>
                <a:cs typeface="Calibri Light"/>
              </a:rPr>
              <a:t>We will watch these together as a class!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CF025-54F0-6F2B-A112-66C8AD0CAB4A}"/>
              </a:ext>
            </a:extLst>
          </p:cNvPr>
          <p:cNvSpPr>
            <a:spLocks/>
          </p:cNvSpPr>
          <p:nvPr/>
        </p:nvSpPr>
        <p:spPr>
          <a:xfrm>
            <a:off x="4521005" y="2801177"/>
            <a:ext cx="6001552" cy="24834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521208">
              <a:spcAft>
                <a:spcPts val="600"/>
              </a:spcAft>
            </a:pPr>
            <a:r>
              <a:rPr lang="en-US" sz="2400" i="1" kern="1200" dirty="0">
                <a:latin typeface="+mn-lt"/>
                <a:ea typeface="+mn-ea"/>
                <a:cs typeface="Calibri" panose="020F0502020204030204"/>
              </a:rPr>
              <a:t>Let's try one now!</a:t>
            </a:r>
            <a:endParaRPr lang="en-US" sz="2400" i="1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4" descr="A screenshot of a video&#10;&#10;Description automatically generated">
            <a:extLst>
              <a:ext uri="{FF2B5EF4-FFF2-40B4-BE49-F238E27FC236}">
                <a16:creationId xmlns:a16="http://schemas.microsoft.com/office/drawing/2014/main" id="{B54EF117-8D14-4DAE-CED6-8714D836A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169" y="1119139"/>
            <a:ext cx="4036145" cy="3727183"/>
          </a:xfrm>
          <a:prstGeom prst="rect">
            <a:avLst/>
          </a:prstGeom>
        </p:spPr>
      </p:pic>
      <p:pic>
        <p:nvPicPr>
          <p:cNvPr id="5" name="Picture 4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18A36CF5-89FE-36E4-89FB-7A247235E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228" y="4063428"/>
            <a:ext cx="4024185" cy="788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4ABF49-109F-B225-EA92-04564AC7E69B}"/>
              </a:ext>
            </a:extLst>
          </p:cNvPr>
          <p:cNvSpPr txBox="1"/>
          <p:nvPr/>
        </p:nvSpPr>
        <p:spPr>
          <a:xfrm>
            <a:off x="4750915" y="4849204"/>
            <a:ext cx="2248177" cy="12285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521208">
              <a:spcAft>
                <a:spcPts val="600"/>
              </a:spcAft>
            </a:pPr>
            <a:r>
              <a:rPr lang="en-US" sz="1596" b="1" kern="1200">
                <a:solidFill>
                  <a:srgbClr val="0057A5"/>
                </a:solidFill>
                <a:latin typeface="+mn-lt"/>
                <a:ea typeface="+mn-ea"/>
                <a:cs typeface="Calibri"/>
              </a:rPr>
              <a:t>Did you like this career cluster?</a:t>
            </a:r>
          </a:p>
          <a:p>
            <a:pPr defTabSz="521208">
              <a:spcAft>
                <a:spcPts val="600"/>
              </a:spcAft>
            </a:pPr>
            <a:endParaRPr lang="en-US" sz="1596" b="1" kern="1200">
              <a:solidFill>
                <a:srgbClr val="0057A5"/>
              </a:solidFill>
              <a:latin typeface="+mn-lt"/>
              <a:ea typeface="+mn-ea"/>
              <a:cs typeface="Calibri"/>
            </a:endParaRPr>
          </a:p>
          <a:p>
            <a:pPr defTabSz="521208">
              <a:spcAft>
                <a:spcPts val="600"/>
              </a:spcAft>
            </a:pPr>
            <a:r>
              <a:rPr lang="en-US" sz="1596" b="1" kern="1200">
                <a:solidFill>
                  <a:srgbClr val="0057A5"/>
                </a:solidFill>
                <a:latin typeface="+mn-lt"/>
                <a:ea typeface="+mn-ea"/>
                <a:cs typeface="Calibri"/>
              </a:rPr>
              <a:t>Answer on your screen!</a:t>
            </a:r>
            <a:endParaRPr lang="en-US" sz="2800" b="1">
              <a:solidFill>
                <a:srgbClr val="0070C0"/>
              </a:solidFill>
              <a:ea typeface="Calibri"/>
              <a:cs typeface="Calibri"/>
            </a:endParaRPr>
          </a:p>
        </p:txBody>
      </p:sp>
      <p:pic>
        <p:nvPicPr>
          <p:cNvPr id="7" name="Graphic 6" descr="Cursor with solid fill">
            <a:extLst>
              <a:ext uri="{FF2B5EF4-FFF2-40B4-BE49-F238E27FC236}">
                <a16:creationId xmlns:a16="http://schemas.microsoft.com/office/drawing/2014/main" id="{255D0A4E-4BD8-557E-8799-E0315E93C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20000">
            <a:off x="7416155" y="4799845"/>
            <a:ext cx="521874" cy="5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73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7B27754-A9FC-6D45-71FF-D895977469F6}"/>
              </a:ext>
            </a:extLst>
          </p:cNvPr>
          <p:cNvSpPr txBox="1"/>
          <p:nvPr/>
        </p:nvSpPr>
        <p:spPr>
          <a:xfrm>
            <a:off x="1706984" y="5135429"/>
            <a:ext cx="2444590" cy="369332"/>
          </a:xfrm>
          <a:prstGeom prst="rect">
            <a:avLst/>
          </a:prstGeom>
          <a:solidFill>
            <a:schemeClr val="accent2"/>
          </a:solidFill>
          <a:ln>
            <a:solidFill>
              <a:srgbClr val="7030A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  <a:cs typeface="Calibri"/>
              </a:rPr>
              <a:t>Rate the career cluster!</a:t>
            </a:r>
            <a:endParaRPr lang="en-US" dirty="0"/>
          </a:p>
        </p:txBody>
      </p:sp>
      <p:pic>
        <p:nvPicPr>
          <p:cNvPr id="8" name="Picture 10" descr="A screenshot of a video&#10;&#10;Description automatically generated">
            <a:extLst>
              <a:ext uri="{FF2B5EF4-FFF2-40B4-BE49-F238E27FC236}">
                <a16:creationId xmlns:a16="http://schemas.microsoft.com/office/drawing/2014/main" id="{A1A9E3BB-4659-4C92-9F5F-ABCC0E953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7" y="345834"/>
            <a:ext cx="2674620" cy="3586418"/>
          </a:xfrm>
          <a:prstGeom prst="rect">
            <a:avLst/>
          </a:prstGeom>
        </p:spPr>
      </p:pic>
      <p:pic>
        <p:nvPicPr>
          <p:cNvPr id="11" name="Picture 11" descr="A screenshot of a video&#10;&#10;Description automatically generated">
            <a:extLst>
              <a:ext uri="{FF2B5EF4-FFF2-40B4-BE49-F238E27FC236}">
                <a16:creationId xmlns:a16="http://schemas.microsoft.com/office/drawing/2014/main" id="{7F40289C-C29B-F470-16B9-66B3A29C7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617" y="1472766"/>
            <a:ext cx="2788920" cy="3453089"/>
          </a:xfrm>
          <a:prstGeom prst="rect">
            <a:avLst/>
          </a:prstGeom>
        </p:spPr>
      </p:pic>
      <p:pic>
        <p:nvPicPr>
          <p:cNvPr id="12" name="Picture 12" descr="A screenshot of a video&#10;&#10;Description automatically generated">
            <a:extLst>
              <a:ext uri="{FF2B5EF4-FFF2-40B4-BE49-F238E27FC236}">
                <a16:creationId xmlns:a16="http://schemas.microsoft.com/office/drawing/2014/main" id="{B2944229-2DBD-BA79-DE38-4AAFB3AA6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897" y="2779206"/>
            <a:ext cx="3009900" cy="36476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65CF3B-A5F4-2A45-3052-728970A69378}"/>
              </a:ext>
            </a:extLst>
          </p:cNvPr>
          <p:cNvSpPr txBox="1"/>
          <p:nvPr/>
        </p:nvSpPr>
        <p:spPr>
          <a:xfrm>
            <a:off x="4724400" y="320040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17" name="Picture 17" descr="A screenshot of a video chat&#10;&#10;Description automatically generated">
            <a:extLst>
              <a:ext uri="{FF2B5EF4-FFF2-40B4-BE49-F238E27FC236}">
                <a16:creationId xmlns:a16="http://schemas.microsoft.com/office/drawing/2014/main" id="{1436A1DE-A849-E46B-6997-F494A2B94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860" y="3340386"/>
            <a:ext cx="2743200" cy="3590988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B7D106CB-17C2-4CC1-ED2C-975E06FC42C8}"/>
              </a:ext>
            </a:extLst>
          </p:cNvPr>
          <p:cNvSpPr/>
          <p:nvPr/>
        </p:nvSpPr>
        <p:spPr>
          <a:xfrm>
            <a:off x="11392988" y="2634342"/>
            <a:ext cx="570411" cy="370985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C70DEB-A9E3-CFF0-2982-D1F3F26FC4CF}"/>
              </a:ext>
            </a:extLst>
          </p:cNvPr>
          <p:cNvSpPr txBox="1"/>
          <p:nvPr/>
        </p:nvSpPr>
        <p:spPr>
          <a:xfrm>
            <a:off x="1066800" y="6096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0070C0"/>
                </a:solidFill>
                <a:highlight>
                  <a:srgbClr val="00FFFF"/>
                </a:highlight>
                <a:cs typeface="Calibri"/>
              </a:rPr>
              <a:t>1</a:t>
            </a:r>
            <a:endParaRPr lang="en-US" b="1" dirty="0">
              <a:solidFill>
                <a:srgbClr val="0070C0"/>
              </a:solidFill>
              <a:highlight>
                <a:srgbClr val="00FFFF"/>
              </a:highlight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AFC40-9E07-F2EF-D744-6BD397CAFE6A}"/>
              </a:ext>
            </a:extLst>
          </p:cNvPr>
          <p:cNvSpPr txBox="1"/>
          <p:nvPr/>
        </p:nvSpPr>
        <p:spPr>
          <a:xfrm>
            <a:off x="3886200" y="120396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70C0"/>
                </a:solidFill>
                <a:highlight>
                  <a:srgbClr val="00FFFF"/>
                </a:highlight>
                <a:cs typeface="Calibri"/>
              </a:rPr>
              <a:t>2</a:t>
            </a:r>
            <a:endParaRPr lang="en-US" b="1">
              <a:solidFill>
                <a:srgbClr val="0070C0"/>
              </a:solidFill>
              <a:highlight>
                <a:srgbClr val="00FFFF"/>
              </a:highlight>
              <a:ea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727813-F759-E0DB-EDD5-B855E53307BD}"/>
              </a:ext>
            </a:extLst>
          </p:cNvPr>
          <p:cNvSpPr txBox="1"/>
          <p:nvPr/>
        </p:nvSpPr>
        <p:spPr>
          <a:xfrm>
            <a:off x="6629400" y="249936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70C0"/>
                </a:solidFill>
                <a:highlight>
                  <a:srgbClr val="00FFFF"/>
                </a:highlight>
                <a:cs typeface="Calibri"/>
              </a:rPr>
              <a:t>3</a:t>
            </a:r>
            <a:endParaRPr lang="en-US" b="1">
              <a:solidFill>
                <a:srgbClr val="0070C0"/>
              </a:solidFill>
              <a:highlight>
                <a:srgbClr val="00FFFF"/>
              </a:highlight>
              <a:ea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3D931D-9297-FC1F-A206-8A539CF55219}"/>
              </a:ext>
            </a:extLst>
          </p:cNvPr>
          <p:cNvSpPr txBox="1"/>
          <p:nvPr/>
        </p:nvSpPr>
        <p:spPr>
          <a:xfrm>
            <a:off x="9448800" y="301752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70C0"/>
                </a:solidFill>
                <a:highlight>
                  <a:srgbClr val="00FFFF"/>
                </a:highlight>
                <a:cs typeface="Calibri"/>
              </a:rPr>
              <a:t>4</a:t>
            </a:r>
            <a:endParaRPr lang="en-US" b="1">
              <a:solidFill>
                <a:srgbClr val="0070C0"/>
              </a:solidFill>
              <a:highlight>
                <a:srgbClr val="00FFFF"/>
              </a:highlight>
              <a:ea typeface="Calibri"/>
              <a:cs typeface="Calibri"/>
            </a:endParaRPr>
          </a:p>
        </p:txBody>
      </p:sp>
      <p:pic>
        <p:nvPicPr>
          <p:cNvPr id="2" name="Picture 1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06EA33E0-D799-4475-01ED-9057260F0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466" y="5616829"/>
            <a:ext cx="4772025" cy="933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D4BF0A55-88EA-00F2-3184-12A00864F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936" y="6253327"/>
            <a:ext cx="3208612" cy="611571"/>
          </a:xfrm>
          <a:prstGeom prst="rect">
            <a:avLst/>
          </a:prstGeom>
        </p:spPr>
      </p:pic>
      <p:pic>
        <p:nvPicPr>
          <p:cNvPr id="13" name="Picture 12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20AD4518-7985-34DF-C3B3-53A9A5F4C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18" y="3205327"/>
            <a:ext cx="2604268" cy="493330"/>
          </a:xfrm>
          <a:prstGeom prst="rect">
            <a:avLst/>
          </a:prstGeom>
        </p:spPr>
      </p:pic>
      <p:pic>
        <p:nvPicPr>
          <p:cNvPr id="14" name="Picture 13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7205A62E-9A36-8E11-5BD2-49617D54BB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6607" y="4243223"/>
            <a:ext cx="2604268" cy="493330"/>
          </a:xfrm>
          <a:prstGeom prst="rect">
            <a:avLst/>
          </a:prstGeom>
        </p:spPr>
      </p:pic>
      <p:pic>
        <p:nvPicPr>
          <p:cNvPr id="16" name="Picture 15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A2CEFCA8-B530-8EFE-5522-2271EF26E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711" y="5701533"/>
            <a:ext cx="2604268" cy="493330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5741DEA1-8FBF-2557-5E23-7DE67F22AE84}"/>
              </a:ext>
            </a:extLst>
          </p:cNvPr>
          <p:cNvSpPr/>
          <p:nvPr/>
        </p:nvSpPr>
        <p:spPr>
          <a:xfrm>
            <a:off x="10902043" y="6361611"/>
            <a:ext cx="957942" cy="39188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2CFC2B-1277-761E-8167-6F21BC2258D3}"/>
              </a:ext>
            </a:extLst>
          </p:cNvPr>
          <p:cNvSpPr txBox="1"/>
          <p:nvPr/>
        </p:nvSpPr>
        <p:spPr>
          <a:xfrm>
            <a:off x="3104148" y="344904"/>
            <a:ext cx="871888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ea typeface="Calibri"/>
                <a:cs typeface="Calibri"/>
              </a:rPr>
              <a:t>We will watch each video together!</a:t>
            </a:r>
            <a:endParaRPr lang="en-US" sz="4400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682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BA86D-2EF2-A7F1-E625-87C636D8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95" y="485441"/>
            <a:ext cx="6083171" cy="134160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0070C0"/>
                </a:solidFill>
                <a:cs typeface="Calibri Light"/>
              </a:rPr>
              <a:t>Four Corners Activity 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7EC0C-2FA7-3A1B-6619-85CFADB5D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600">
                <a:cs typeface="Calibri"/>
              </a:rPr>
              <a:t>Go to the numbered space in the room that matches the career cluster that you are most interested in:</a:t>
            </a:r>
            <a:br>
              <a:rPr lang="en-US" sz="2600">
                <a:cs typeface="Calibri"/>
              </a:rPr>
            </a:br>
            <a:endParaRPr lang="en-US" sz="2600"/>
          </a:p>
          <a:p>
            <a:pPr marL="457200" indent="-457200">
              <a:buAutoNum type="arabicPeriod"/>
            </a:pPr>
            <a:r>
              <a:rPr lang="en-US" sz="2600">
                <a:cs typeface="Calibri"/>
              </a:rPr>
              <a:t>Arts, A/V, Technology and Communications.</a:t>
            </a:r>
          </a:p>
          <a:p>
            <a:pPr marL="457200" indent="-457200">
              <a:buAutoNum type="arabicPeriod"/>
            </a:pPr>
            <a:r>
              <a:rPr lang="en-US" sz="2600">
                <a:cs typeface="Calibri"/>
              </a:rPr>
              <a:t>Business Management.</a:t>
            </a:r>
          </a:p>
          <a:p>
            <a:pPr marL="457200" indent="-457200">
              <a:buAutoNum type="arabicPeriod"/>
            </a:pPr>
            <a:r>
              <a:rPr lang="en-US" sz="2600">
                <a:cs typeface="Calibri"/>
              </a:rPr>
              <a:t>Energy.</a:t>
            </a:r>
          </a:p>
          <a:p>
            <a:pPr marL="457200" indent="-457200">
              <a:buAutoNum type="arabicPeriod"/>
            </a:pPr>
            <a:r>
              <a:rPr lang="en-US" sz="2600">
                <a:cs typeface="Calibri"/>
              </a:rPr>
              <a:t>Marketing.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-up of eyeshadow palette">
            <a:extLst>
              <a:ext uri="{FF2B5EF4-FFF2-40B4-BE49-F238E27FC236}">
                <a16:creationId xmlns:a16="http://schemas.microsoft.com/office/drawing/2014/main" id="{813F34ED-DCDF-DC6A-78FF-005FDAFD6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34" t="39457" r="978" b="15945"/>
          <a:stretch/>
        </p:blipFill>
        <p:spPr>
          <a:xfrm>
            <a:off x="7887184" y="1224003"/>
            <a:ext cx="3781051" cy="3766016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77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C0D80-A79C-2764-F000-D474C68F8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anchor="b">
            <a:normAutofit/>
          </a:bodyPr>
          <a:lstStyle/>
          <a:p>
            <a:r>
              <a:rPr lang="en-US" sz="4600" dirty="0">
                <a:ea typeface="Calibri Light"/>
                <a:cs typeface="Calibri Light"/>
              </a:rPr>
              <a:t>Let's learn about these career clusters!</a:t>
            </a:r>
            <a:endParaRPr lang="en-US" sz="4600" dirty="0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A899596-E299-1CE3-74D3-AD04032D4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908005"/>
            <a:ext cx="5295015" cy="32689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cs typeface="Calibri"/>
              </a:rPr>
              <a:t>Science, Technology, Engineering and Mathematics.</a:t>
            </a:r>
          </a:p>
          <a:p>
            <a:r>
              <a:rPr lang="en-US" sz="2200" dirty="0">
                <a:cs typeface="Calibri"/>
              </a:rPr>
              <a:t>Transportation Distribution and Logistics.</a:t>
            </a:r>
          </a:p>
          <a:p>
            <a:r>
              <a:rPr lang="en-US" sz="2200" dirty="0">
                <a:cs typeface="Calibri"/>
              </a:rPr>
              <a:t>Hospitality and Tourism.</a:t>
            </a:r>
          </a:p>
          <a:p>
            <a:r>
              <a:rPr lang="en-US" sz="2200" dirty="0">
                <a:cs typeface="Calibri"/>
              </a:rPr>
              <a:t>Information Technology.</a:t>
            </a:r>
          </a:p>
        </p:txBody>
      </p:sp>
      <p:pic>
        <p:nvPicPr>
          <p:cNvPr id="5" name="Picture 5" descr="A screenshot of a video&#10;&#10;Description automatically generated">
            <a:extLst>
              <a:ext uri="{FF2B5EF4-FFF2-40B4-BE49-F238E27FC236}">
                <a16:creationId xmlns:a16="http://schemas.microsoft.com/office/drawing/2014/main" id="{82CD1AF4-05B6-E9FA-FF8D-E4B6046EE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588" y="362384"/>
            <a:ext cx="2329223" cy="2884488"/>
          </a:xfrm>
          <a:prstGeom prst="rect">
            <a:avLst/>
          </a:prstGeom>
        </p:spPr>
      </p:pic>
      <p:pic>
        <p:nvPicPr>
          <p:cNvPr id="6" name="Picture 6" descr="A screenshot of a video&#10;&#10;Description automatically generated">
            <a:extLst>
              <a:ext uri="{FF2B5EF4-FFF2-40B4-BE49-F238E27FC236}">
                <a16:creationId xmlns:a16="http://schemas.microsoft.com/office/drawing/2014/main" id="{DC5666E2-C71F-9863-3FD1-D8154B39F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927" y="362383"/>
            <a:ext cx="2574406" cy="2884489"/>
          </a:xfrm>
          <a:prstGeom prst="rect">
            <a:avLst/>
          </a:prstGeom>
        </p:spPr>
      </p:pic>
      <p:pic>
        <p:nvPicPr>
          <p:cNvPr id="4" name="Picture 4" descr="A screenshot of a video&#10;&#10;Description automatically generated">
            <a:extLst>
              <a:ext uri="{FF2B5EF4-FFF2-40B4-BE49-F238E27FC236}">
                <a16:creationId xmlns:a16="http://schemas.microsoft.com/office/drawing/2014/main" id="{23DF639F-47EE-5691-968C-85318A42F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550" y="3426258"/>
            <a:ext cx="5367229" cy="2750705"/>
          </a:xfrm>
          <a:prstGeom prst="rect">
            <a:avLst/>
          </a:prstGeom>
        </p:spPr>
      </p:pic>
      <p:pic>
        <p:nvPicPr>
          <p:cNvPr id="7" name="Picture 6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CCC8D6CD-CBFA-2128-A5ED-C27F4D19C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782" y="5176017"/>
            <a:ext cx="5980714" cy="11699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0917A1-8654-69DD-5844-F71CF61C0B06}"/>
              </a:ext>
            </a:extLst>
          </p:cNvPr>
          <p:cNvSpPr txBox="1"/>
          <p:nvPr/>
        </p:nvSpPr>
        <p:spPr>
          <a:xfrm>
            <a:off x="7628021" y="5606714"/>
            <a:ext cx="360947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a typeface="Calibri"/>
                <a:cs typeface="Calibri"/>
              </a:rPr>
              <a:t>We will watch each video together!</a:t>
            </a:r>
            <a:endParaRPr lang="en-US" sz="3200" dirty="0">
              <a:solidFill>
                <a:srgbClr val="0070C0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3320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BA86D-2EF2-A7F1-E625-87C636D8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95" y="485441"/>
            <a:ext cx="6083171" cy="134160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0070C0"/>
                </a:solidFill>
                <a:cs typeface="Calibri Light"/>
              </a:rPr>
              <a:t>Four Corners Activity 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-up of eyeshadow palette">
            <a:extLst>
              <a:ext uri="{FF2B5EF4-FFF2-40B4-BE49-F238E27FC236}">
                <a16:creationId xmlns:a16="http://schemas.microsoft.com/office/drawing/2014/main" id="{813F34ED-DCDF-DC6A-78FF-005FDAFD6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34" t="39457" r="978" b="15945"/>
          <a:stretch/>
        </p:blipFill>
        <p:spPr>
          <a:xfrm>
            <a:off x="7887184" y="1224003"/>
            <a:ext cx="3781051" cy="3766016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5" name="Content Placeholder 134">
            <a:extLst>
              <a:ext uri="{FF2B5EF4-FFF2-40B4-BE49-F238E27FC236}">
                <a16:creationId xmlns:a16="http://schemas.microsoft.com/office/drawing/2014/main" id="{AF096A6A-FE5E-DA02-1FE6-7371E9747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9" y="2050215"/>
            <a:ext cx="7379368" cy="13835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600" dirty="0">
                <a:ea typeface="+mn-lt"/>
                <a:cs typeface="+mn-lt"/>
              </a:rPr>
              <a:t>Go to the numbered space in the room that matches the career cluster that you are most interested in:</a:t>
            </a:r>
            <a:endParaRPr lang="en-US" dirty="0"/>
          </a:p>
        </p:txBody>
      </p:sp>
      <p:sp>
        <p:nvSpPr>
          <p:cNvPr id="137" name="Content Placeholder 9">
            <a:extLst>
              <a:ext uri="{FF2B5EF4-FFF2-40B4-BE49-F238E27FC236}">
                <a16:creationId xmlns:a16="http://schemas.microsoft.com/office/drawing/2014/main" id="{8CAA91DC-65A2-D213-0C9F-D161F3803A94}"/>
              </a:ext>
            </a:extLst>
          </p:cNvPr>
          <p:cNvSpPr txBox="1">
            <a:spLocks/>
          </p:cNvSpPr>
          <p:nvPr/>
        </p:nvSpPr>
        <p:spPr>
          <a:xfrm>
            <a:off x="668796" y="3357184"/>
            <a:ext cx="6209415" cy="32689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US" sz="2400" dirty="0">
                <a:cs typeface="Calibri"/>
              </a:rPr>
              <a:t>Science, Technology, Engineering and Mathematics.</a:t>
            </a:r>
            <a:endParaRPr lang="en-US" sz="2400"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en-US" sz="2400" dirty="0">
                <a:cs typeface="Calibri"/>
              </a:rPr>
              <a:t>Transportation Distribution and Logistics.</a:t>
            </a:r>
            <a:endParaRPr lang="en-US" sz="2400">
              <a:ea typeface="Calibri" panose="020F0502020204030204"/>
              <a:cs typeface="Calibri"/>
            </a:endParaRPr>
          </a:p>
          <a:p>
            <a:pPr marL="457200" indent="-457200">
              <a:buAutoNum type="arabicPeriod"/>
            </a:pPr>
            <a:r>
              <a:rPr lang="en-US" sz="2400" dirty="0">
                <a:cs typeface="Calibri"/>
              </a:rPr>
              <a:t>Hospitality and Tourism.</a:t>
            </a:r>
            <a:endParaRPr lang="en-US" sz="2400">
              <a:ea typeface="Calibri" panose="020F0502020204030204"/>
              <a:cs typeface="Calibri"/>
            </a:endParaRPr>
          </a:p>
          <a:p>
            <a:pPr marL="457200" indent="-457200">
              <a:buAutoNum type="arabicPeriod"/>
            </a:pPr>
            <a:r>
              <a:rPr lang="en-US" sz="2400" dirty="0">
                <a:cs typeface="Calibri"/>
              </a:rPr>
              <a:t>Information Technology.</a:t>
            </a:r>
            <a:endParaRPr lang="en-US" sz="2400" dirty="0"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5970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0DCE6F-96E7-437B-FC43-CB787D219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ea typeface="Calibri Light"/>
                <a:cs typeface="Calibri Light"/>
              </a:rPr>
              <a:t>What did we learn?</a:t>
            </a:r>
            <a:endParaRPr lang="en-US" sz="5400" b="1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96475-7A50-C3D0-8F55-667AEFA07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>
                <a:ea typeface="+mn-lt"/>
                <a:cs typeface="+mn-lt"/>
              </a:rPr>
              <a:t>I understand why careers are grouped into clusters and what clusters are.</a:t>
            </a:r>
            <a:endParaRPr lang="en-US"/>
          </a:p>
          <a:p>
            <a:pPr marL="0" indent="0">
              <a:buNone/>
            </a:pPr>
            <a:endParaRPr lang="en-US" sz="22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 dirty="0">
                <a:ea typeface="+mn-lt"/>
                <a:cs typeface="+mn-lt"/>
              </a:rPr>
              <a:t>I identified careers that I am interested in, didn’t like, or am unsure about.</a:t>
            </a:r>
            <a:endParaRPr lang="en-US" sz="2200" dirty="0">
              <a:ea typeface="Calibri"/>
              <a:cs typeface="Calibri"/>
            </a:endParaRPr>
          </a:p>
          <a:p>
            <a:endParaRPr lang="en-US" sz="2200">
              <a:cs typeface="Calibri"/>
            </a:endParaRPr>
          </a:p>
        </p:txBody>
      </p:sp>
      <p:pic>
        <p:nvPicPr>
          <p:cNvPr id="5" name="Picture 4" descr="Glasses on top of a book">
            <a:extLst>
              <a:ext uri="{FF2B5EF4-FFF2-40B4-BE49-F238E27FC236}">
                <a16:creationId xmlns:a16="http://schemas.microsoft.com/office/drawing/2014/main" id="{D63B92BF-B442-5965-2535-6F1E08F5A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3" r="27231" b="1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3031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ree Images : background, imagination, landscape, tree, brook ...">
            <a:extLst>
              <a:ext uri="{FF2B5EF4-FFF2-40B4-BE49-F238E27FC236}">
                <a16:creationId xmlns:a16="http://schemas.microsoft.com/office/drawing/2014/main" id="{93DC3228-7F9C-5157-FA1E-B400682A6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10" b="-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9780" y="42080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  <a:cs typeface="Calibri Light"/>
              </a:rPr>
              <a:t>VA Wizard</a:t>
            </a:r>
            <a:br>
              <a:rPr lang="en-US" sz="5200">
                <a:solidFill>
                  <a:srgbClr val="FFFFFF"/>
                </a:solidFill>
                <a:cs typeface="Calibri Light"/>
              </a:rPr>
            </a:br>
            <a:r>
              <a:rPr lang="en-US" sz="5200">
                <a:solidFill>
                  <a:srgbClr val="FFFFFF"/>
                </a:solidFill>
                <a:cs typeface="Calibri Light"/>
              </a:rPr>
              <a:t>Academic Career Plan Portfolio</a:t>
            </a:r>
            <a:endParaRPr lang="en-US" sz="5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F4501-442C-932D-8AC7-5D0CA6811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1" y="434710"/>
            <a:ext cx="10378361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cs typeface="Calibri Light"/>
              </a:rPr>
              <a:t>What is an Academic Career Plan Portfolio?</a:t>
            </a:r>
            <a:endParaRPr lang="en-US" sz="3600" b="1" dirty="0"/>
          </a:p>
        </p:txBody>
      </p:sp>
      <p:graphicFrame>
        <p:nvGraphicFramePr>
          <p:cNvPr id="24" name="Content Placeholder 7">
            <a:extLst>
              <a:ext uri="{FF2B5EF4-FFF2-40B4-BE49-F238E27FC236}">
                <a16:creationId xmlns:a16="http://schemas.microsoft.com/office/drawing/2014/main" id="{2980E931-AD48-AB34-6730-9ADF1C57E0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4333036"/>
              </p:ext>
            </p:extLst>
          </p:nvPr>
        </p:nvGraphicFramePr>
        <p:xfrm>
          <a:off x="876301" y="2028825"/>
          <a:ext cx="4939794" cy="4008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Oval 1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Free Images : background, imagination, landscape, tree, brook ...">
            <a:extLst>
              <a:ext uri="{FF2B5EF4-FFF2-40B4-BE49-F238E27FC236}">
                <a16:creationId xmlns:a16="http://schemas.microsoft.com/office/drawing/2014/main" id="{2C407B1A-6F46-AFC3-30A8-4B84678FC2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833" r="32887"/>
          <a:stretch/>
        </p:blipFill>
        <p:spPr>
          <a:xfrm>
            <a:off x="8701359" y="-2771"/>
            <a:ext cx="3490641" cy="33555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2" name="Arc 2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2B366486-42CE-8E41-065F-C3FEBC36EE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-3" b="2318"/>
          <a:stretch/>
        </p:blipFill>
        <p:spPr>
          <a:xfrm>
            <a:off x="6895196" y="2473679"/>
            <a:ext cx="5005212" cy="427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4604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4392E2C-C530-25C1-6539-55448B0CF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250" y="224367"/>
            <a:ext cx="7668399" cy="60155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3F2B63-2ECE-3F24-8595-84184C9FEA30}"/>
              </a:ext>
            </a:extLst>
          </p:cNvPr>
          <p:cNvSpPr/>
          <p:nvPr/>
        </p:nvSpPr>
        <p:spPr>
          <a:xfrm>
            <a:off x="2501900" y="1651000"/>
            <a:ext cx="2222500" cy="4470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9768F6-577D-1102-AAED-918816380B9B}"/>
              </a:ext>
            </a:extLst>
          </p:cNvPr>
          <p:cNvSpPr txBox="1"/>
          <p:nvPr/>
        </p:nvSpPr>
        <p:spPr>
          <a:xfrm>
            <a:off x="3048000" y="1714500"/>
            <a:ext cx="56896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Elementary                    Middle                              High</a:t>
            </a:r>
          </a:p>
        </p:txBody>
      </p:sp>
    </p:spTree>
    <p:extLst>
      <p:ext uri="{BB962C8B-B14F-4D97-AF65-F5344CB8AC3E}">
        <p14:creationId xmlns:p14="http://schemas.microsoft.com/office/powerpoint/2010/main" val="3425070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Free Images : background, imagination, landscape, tree, brook ...">
            <a:extLst>
              <a:ext uri="{FF2B5EF4-FFF2-40B4-BE49-F238E27FC236}">
                <a16:creationId xmlns:a16="http://schemas.microsoft.com/office/drawing/2014/main" id="{769ECCF6-E1EF-B74E-E215-6DC0197435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alphaModFix amt="50000"/>
          </a:blip>
          <a:srcRect l="3556" r="3554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A0F2DD-E1AE-E598-7396-EC04D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8583" y="296862"/>
            <a:ext cx="9144000" cy="10166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  <a:cs typeface="Calibri Light"/>
              </a:rPr>
              <a:t>Log Into VA Wizard</a:t>
            </a:r>
            <a:endParaRPr lang="en-US" sz="6000">
              <a:solidFill>
                <a:srgbClr val="FFFFFF"/>
              </a:solidFill>
            </a:endParaRPr>
          </a:p>
        </p:txBody>
      </p:sp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B41D36-58A5-896D-41D4-0EE152920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84" y="1313796"/>
            <a:ext cx="11463866" cy="510882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4B652267-A72D-86B5-3F9F-DCA5CFFC3052}"/>
              </a:ext>
            </a:extLst>
          </p:cNvPr>
          <p:cNvSpPr txBox="1"/>
          <p:nvPr/>
        </p:nvSpPr>
        <p:spPr>
          <a:xfrm>
            <a:off x="7994542" y="503695"/>
            <a:ext cx="3512948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cs typeface="Calibri"/>
              </a:rPr>
              <a:t>Use Chrome Internet Browser</a:t>
            </a:r>
            <a:endParaRPr lang="en-US" b="1"/>
          </a:p>
        </p:txBody>
      </p:sp>
      <p:pic>
        <p:nvPicPr>
          <p:cNvPr id="4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CC3492CE-1F03-0A2D-5C08-A74DA53C1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143" y="187325"/>
            <a:ext cx="77152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90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E4F7E-FB7A-7787-FC31-E39D5E46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83177" y="-658568"/>
            <a:ext cx="10650279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080808"/>
                </a:solidFill>
                <a:latin typeface="Calibri"/>
                <a:cs typeface="Calibri"/>
              </a:rPr>
              <a:t>What is VA Wizard?</a:t>
            </a:r>
            <a:endParaRPr lang="en-US" sz="1800" b="1" kern="1200" dirty="0">
              <a:solidFill>
                <a:srgbClr val="080808"/>
              </a:solidFill>
              <a:latin typeface="Calibri"/>
              <a:cs typeface="Calibri"/>
            </a:endParaRPr>
          </a:p>
        </p:txBody>
      </p:sp>
      <p:pic>
        <p:nvPicPr>
          <p:cNvPr id="6" name="Online Media 5" title="Welcome Students to VA Wizard 1.24.mp4">
            <a:hlinkClick r:id="" action="ppaction://media"/>
            <a:extLst>
              <a:ext uri="{FF2B5EF4-FFF2-40B4-BE49-F238E27FC236}">
                <a16:creationId xmlns:a16="http://schemas.microsoft.com/office/drawing/2014/main" id="{E29E1D19-2C42-4E0E-AE87-178D8BB028E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18479" y="773691"/>
            <a:ext cx="10275786" cy="592657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4BF1A7-BFA0-3C14-3818-CBC6623B6F9C}"/>
              </a:ext>
            </a:extLst>
          </p:cNvPr>
          <p:cNvSpPr txBox="1"/>
          <p:nvPr/>
        </p:nvSpPr>
        <p:spPr>
          <a:xfrm>
            <a:off x="6890327" y="314036"/>
            <a:ext cx="49275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Optional 7 min video while students get logged in</a:t>
            </a:r>
          </a:p>
        </p:txBody>
      </p:sp>
    </p:spTree>
    <p:extLst>
      <p:ext uri="{BB962C8B-B14F-4D97-AF65-F5344CB8AC3E}">
        <p14:creationId xmlns:p14="http://schemas.microsoft.com/office/powerpoint/2010/main" val="1947787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7B8CF-68EF-395D-EF65-38E858339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Log In</a:t>
            </a:r>
            <a:endParaRPr lang="en-US" kern="1200" dirty="0">
              <a:latin typeface="+mj-lt"/>
              <a:cs typeface="Calibri Ligh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789D01CA-A222-7849-917C-CA7AE8F68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06" b="2"/>
          <a:stretch/>
        </p:blipFill>
        <p:spPr>
          <a:xfrm>
            <a:off x="5449313" y="498684"/>
            <a:ext cx="6034122" cy="5849080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DFFBE7E-0F22-8AE2-55DB-36CA3E2E0B52}"/>
              </a:ext>
            </a:extLst>
          </p:cNvPr>
          <p:cNvSpPr/>
          <p:nvPr/>
        </p:nvSpPr>
        <p:spPr>
          <a:xfrm>
            <a:off x="7470115" y="2262277"/>
            <a:ext cx="2516037" cy="2401018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Cursor with solid fill">
            <a:extLst>
              <a:ext uri="{FF2B5EF4-FFF2-40B4-BE49-F238E27FC236}">
                <a16:creationId xmlns:a16="http://schemas.microsoft.com/office/drawing/2014/main" id="{7CCBC32F-5CB3-6A9F-E6DD-B9342BCEA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420000">
            <a:off x="9157153" y="392785"/>
            <a:ext cx="751787" cy="75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71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0DCE6F-96E7-437B-FC43-CB787D219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>
                <a:cs typeface="Calibri Light"/>
              </a:rPr>
              <a:t>Learning Objectives</a:t>
            </a:r>
            <a:endParaRPr lang="en-US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96475-7A50-C3D0-8F55-667AEFA07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>
                <a:ea typeface="+mn-lt"/>
                <a:cs typeface="+mn-lt"/>
              </a:rPr>
              <a:t>Student(s) will:</a:t>
            </a:r>
            <a:endParaRPr lang="en-US" dirty="0"/>
          </a:p>
          <a:p>
            <a:r>
              <a:rPr lang="en-US" sz="2200" dirty="0">
                <a:ea typeface="+mn-lt"/>
                <a:cs typeface="+mn-lt"/>
              </a:rPr>
              <a:t>Understand why careers are grouped into clusters and what clusters are.</a:t>
            </a:r>
          </a:p>
          <a:p>
            <a:r>
              <a:rPr lang="en-US" sz="2200" dirty="0">
                <a:ea typeface="+mn-lt"/>
                <a:cs typeface="+mn-lt"/>
              </a:rPr>
              <a:t>Identify which of the nine clusters in this lesson they most like and why.</a:t>
            </a:r>
          </a:p>
          <a:p>
            <a:endParaRPr lang="en-US" sz="2200">
              <a:cs typeface="Calibri"/>
            </a:endParaRPr>
          </a:p>
        </p:txBody>
      </p:sp>
      <p:pic>
        <p:nvPicPr>
          <p:cNvPr id="5" name="Picture 4" descr="Glasses on top of a book">
            <a:extLst>
              <a:ext uri="{FF2B5EF4-FFF2-40B4-BE49-F238E27FC236}">
                <a16:creationId xmlns:a16="http://schemas.microsoft.com/office/drawing/2014/main" id="{D63B92BF-B442-5965-2535-6F1E08F5A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3" r="27231" b="1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4141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A92BC41-5AE1-432E-87C7-12BF9E03D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rgbClr val="314D2A">
              <a:alpha val="9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1495" y="1179095"/>
            <a:ext cx="5956353" cy="1549809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FFFF"/>
                </a:solidFill>
                <a:latin typeface="Calibri"/>
                <a:cs typeface="Calibri Light"/>
              </a:rPr>
              <a:t>Third Grade </a:t>
            </a:r>
            <a:br>
              <a:rPr lang="en-US" sz="4800" b="1" dirty="0">
                <a:latin typeface="Calibri"/>
                <a:cs typeface="Calibri Light"/>
              </a:rPr>
            </a:br>
            <a:r>
              <a:rPr lang="en-US" sz="4800" b="1" dirty="0">
                <a:solidFill>
                  <a:srgbClr val="FFFFFF"/>
                </a:solidFill>
                <a:latin typeface="Calibri"/>
                <a:cs typeface="Calibri Light"/>
              </a:rPr>
              <a:t>Career Clusters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1495" y="3069700"/>
            <a:ext cx="6344541" cy="124727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endParaRPr lang="en-US" sz="3200">
              <a:solidFill>
                <a:srgbClr val="FFFFFF"/>
              </a:solidFill>
              <a:cs typeface="Calibri"/>
            </a:endParaRPr>
          </a:p>
          <a:p>
            <a:pPr algn="l"/>
            <a:endParaRPr lang="en-US" sz="3200">
              <a:solidFill>
                <a:srgbClr val="FFFFFF"/>
              </a:solidFill>
              <a:cs typeface="Calibri"/>
            </a:endParaRPr>
          </a:p>
          <a:p>
            <a:pPr algn="l"/>
            <a:r>
              <a:rPr lang="en-US" sz="3200" b="1">
                <a:solidFill>
                  <a:srgbClr val="FFFFFF"/>
                </a:solidFill>
                <a:cs typeface="Calibri"/>
              </a:rPr>
              <a:t>What are clusters?</a:t>
            </a:r>
          </a:p>
          <a:p>
            <a:pPr algn="l"/>
            <a:r>
              <a:rPr lang="en-US" sz="3200">
                <a:solidFill>
                  <a:srgbClr val="FFFFFF"/>
                </a:solidFill>
                <a:cs typeface="Calibri"/>
              </a:rPr>
              <a:t>A number of things grouped together that are similar.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C0E1208-0B30-4396-AE7C-AEBFFAEE6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478" y="4713662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id="{2A408332-A1EC-E2AE-E8D1-E64D487B12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26" r="370" b="5596"/>
          <a:stretch/>
        </p:blipFill>
        <p:spPr>
          <a:xfrm>
            <a:off x="475488" y="850588"/>
            <a:ext cx="3878502" cy="521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3781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565</Words>
  <Application>Microsoft Office PowerPoint</Application>
  <PresentationFormat>Widescreen</PresentationFormat>
  <Paragraphs>84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Office Theme</vt:lpstr>
      <vt:lpstr>Note to the Counselor</vt:lpstr>
      <vt:lpstr>VA Wizard Academic Career Plan Portfolio</vt:lpstr>
      <vt:lpstr>What is an Academic Career Plan Portfolio?</vt:lpstr>
      <vt:lpstr>PowerPoint Presentation</vt:lpstr>
      <vt:lpstr>Log Into VA Wizard</vt:lpstr>
      <vt:lpstr>What is VA Wizard?</vt:lpstr>
      <vt:lpstr>Log In</vt:lpstr>
      <vt:lpstr>Learning Objectives</vt:lpstr>
      <vt:lpstr>Third Grade  Career Clusters</vt:lpstr>
      <vt:lpstr>Career Cluster Drag and Drop Activity</vt:lpstr>
      <vt:lpstr>Third Grade Career Clusters</vt:lpstr>
      <vt:lpstr>How to change the language in VA Wizard:</vt:lpstr>
      <vt:lpstr>We will watch these together as a class!</vt:lpstr>
      <vt:lpstr>PowerPoint Presentation</vt:lpstr>
      <vt:lpstr>Four Corners Activity </vt:lpstr>
      <vt:lpstr>Let's learn about these career clusters!</vt:lpstr>
      <vt:lpstr>Four Corners Activity </vt:lpstr>
      <vt:lpstr>What did we learn?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wes payne</dc:creator>
  <cp:lastModifiedBy>wes payne</cp:lastModifiedBy>
  <cp:revision>220</cp:revision>
  <dcterms:created xsi:type="dcterms:W3CDTF">2022-12-29T22:07:06Z</dcterms:created>
  <dcterms:modified xsi:type="dcterms:W3CDTF">2024-03-05T16:47:48Z</dcterms:modified>
</cp:coreProperties>
</file>