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73" r:id="rId4"/>
    <p:sldId id="277" r:id="rId5"/>
    <p:sldId id="260" r:id="rId6"/>
    <p:sldId id="293" r:id="rId7"/>
    <p:sldId id="283" r:id="rId8"/>
    <p:sldId id="292" r:id="rId9"/>
    <p:sldId id="280" r:id="rId10"/>
    <p:sldId id="279"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 payne" initials="wp" lastIdx="1" clrIdx="0">
    <p:extLst>
      <p:ext uri="{19B8F6BF-5375-455C-9EA6-DF929625EA0E}">
        <p15:presenceInfo xmlns:p15="http://schemas.microsoft.com/office/powerpoint/2012/main" userId="ab928037ed9b81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993" autoAdjust="0"/>
  </p:normalViewPr>
  <p:slideViewPr>
    <p:cSldViewPr snapToGrid="0">
      <p:cViewPr varScale="1">
        <p:scale>
          <a:sx n="59" d="100"/>
          <a:sy n="59"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C6FB3-7711-4FA8-8FC2-8BB8DD966B19}" type="datetimeFigureOut">
              <a:rPr lang="en-US" smtClean="0"/>
              <a:t>3/5/2024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7EEED-6F18-46A5-A7F9-1736A84404FD}" type="slidenum">
              <a:rPr lang="en-US" smtClean="0"/>
              <a:t>‹#›</a:t>
            </a:fld>
            <a:endParaRPr lang="en-US" dirty="0"/>
          </a:p>
        </p:txBody>
      </p:sp>
    </p:spTree>
    <p:extLst>
      <p:ext uri="{BB962C8B-B14F-4D97-AF65-F5344CB8AC3E}">
        <p14:creationId xmlns:p14="http://schemas.microsoft.com/office/powerpoint/2010/main" val="140319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7EEED-6F18-46A5-A7F9-1736A84404FD}" type="slidenum">
              <a:rPr lang="en-US" smtClean="0"/>
              <a:t>2</a:t>
            </a:fld>
            <a:endParaRPr lang="en-US" dirty="0"/>
          </a:p>
        </p:txBody>
      </p:sp>
    </p:spTree>
    <p:extLst>
      <p:ext uri="{BB962C8B-B14F-4D97-AF65-F5344CB8AC3E}">
        <p14:creationId xmlns:p14="http://schemas.microsoft.com/office/powerpoint/2010/main" val="210327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7EEED-6F18-46A5-A7F9-1736A84404FD}" type="slidenum">
              <a:rPr lang="en-US" smtClean="0"/>
              <a:t>12</a:t>
            </a:fld>
            <a:endParaRPr lang="en-US" dirty="0"/>
          </a:p>
        </p:txBody>
      </p:sp>
    </p:spTree>
    <p:extLst>
      <p:ext uri="{BB962C8B-B14F-4D97-AF65-F5344CB8AC3E}">
        <p14:creationId xmlns:p14="http://schemas.microsoft.com/office/powerpoint/2010/main" val="26739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r>
              <a:rPr lang="en-US" dirty="0"/>
              <a:t>1) Discuss what students know about careers.  Remind students it is OK if they do not remember or are not sure.  This might be the first time they are hearing this word.  </a:t>
            </a:r>
          </a:p>
        </p:txBody>
      </p:sp>
      <p:sp>
        <p:nvSpPr>
          <p:cNvPr id="4" name="Slide Number Placeholder 3"/>
          <p:cNvSpPr>
            <a:spLocks noGrp="1"/>
          </p:cNvSpPr>
          <p:nvPr>
            <p:ph type="sldNum" sz="quarter" idx="5"/>
          </p:nvPr>
        </p:nvSpPr>
        <p:spPr/>
        <p:txBody>
          <a:bodyPr/>
          <a:lstStyle/>
          <a:p>
            <a:fld id="{7BF7EEED-6F18-46A5-A7F9-1736A84404FD}" type="slidenum">
              <a:rPr lang="en-US" smtClean="0"/>
              <a:t>4</a:t>
            </a:fld>
            <a:endParaRPr lang="en-US" dirty="0"/>
          </a:p>
        </p:txBody>
      </p:sp>
    </p:spTree>
    <p:extLst>
      <p:ext uri="{BB962C8B-B14F-4D97-AF65-F5344CB8AC3E}">
        <p14:creationId xmlns:p14="http://schemas.microsoft.com/office/powerpoint/2010/main" val="339253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7EEED-6F18-46A5-A7F9-1736A84404FD}" type="slidenum">
              <a:rPr lang="en-US" smtClean="0"/>
              <a:t>5</a:t>
            </a:fld>
            <a:endParaRPr lang="en-US" dirty="0"/>
          </a:p>
        </p:txBody>
      </p:sp>
    </p:spTree>
    <p:extLst>
      <p:ext uri="{BB962C8B-B14F-4D97-AF65-F5344CB8AC3E}">
        <p14:creationId xmlns:p14="http://schemas.microsoft.com/office/powerpoint/2010/main" val="26404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E97D-4FA7-3DB3-BF9B-ED51C16F2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495F8-F3FE-06A2-513F-4762D88EC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A3092-8398-C27E-644B-A2F0B2A473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41FF9-7AFA-FDE0-CA2E-8F1EBE96E5B8}"/>
              </a:ext>
            </a:extLst>
          </p:cNvPr>
          <p:cNvSpPr>
            <a:spLocks noGrp="1"/>
          </p:cNvSpPr>
          <p:nvPr>
            <p:ph type="sldNum" sz="quarter" idx="5"/>
          </p:nvPr>
        </p:nvSpPr>
        <p:spPr/>
        <p:txBody>
          <a:bodyPr/>
          <a:lstStyle/>
          <a:p>
            <a:fld id="{7BF7EEED-6F18-46A5-A7F9-1736A84404FD}" type="slidenum">
              <a:rPr lang="en-US" smtClean="0"/>
              <a:t>6</a:t>
            </a:fld>
            <a:endParaRPr lang="en-US" dirty="0"/>
          </a:p>
        </p:txBody>
      </p:sp>
    </p:spTree>
    <p:extLst>
      <p:ext uri="{BB962C8B-B14F-4D97-AF65-F5344CB8AC3E}">
        <p14:creationId xmlns:p14="http://schemas.microsoft.com/office/powerpoint/2010/main" val="353992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7BF7EEED-6F18-46A5-A7F9-1736A84404FD}" type="slidenum">
              <a:rPr lang="en-US" smtClean="0"/>
              <a:t>7</a:t>
            </a:fld>
            <a:endParaRPr lang="en-US" dirty="0"/>
          </a:p>
        </p:txBody>
      </p:sp>
    </p:spTree>
    <p:extLst>
      <p:ext uri="{BB962C8B-B14F-4D97-AF65-F5344CB8AC3E}">
        <p14:creationId xmlns:p14="http://schemas.microsoft.com/office/powerpoint/2010/main" val="290924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7EEED-6F18-46A5-A7F9-1736A84404FD}" type="slidenum">
              <a:rPr lang="en-US" smtClean="0"/>
              <a:t>8</a:t>
            </a:fld>
            <a:endParaRPr lang="en-US" dirty="0"/>
          </a:p>
        </p:txBody>
      </p:sp>
    </p:spTree>
    <p:extLst>
      <p:ext uri="{BB962C8B-B14F-4D97-AF65-F5344CB8AC3E}">
        <p14:creationId xmlns:p14="http://schemas.microsoft.com/office/powerpoint/2010/main" val="26064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7EEED-6F18-46A5-A7F9-1736A84404FD}" type="slidenum">
              <a:rPr lang="en-US" smtClean="0"/>
              <a:t>9</a:t>
            </a:fld>
            <a:endParaRPr lang="en-US" dirty="0"/>
          </a:p>
        </p:txBody>
      </p:sp>
    </p:spTree>
    <p:extLst>
      <p:ext uri="{BB962C8B-B14F-4D97-AF65-F5344CB8AC3E}">
        <p14:creationId xmlns:p14="http://schemas.microsoft.com/office/powerpoint/2010/main" val="155641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r>
              <a:rPr lang="en-US" dirty="0"/>
              <a:t>1) Go over videos students watched and discuss. </a:t>
            </a:r>
          </a:p>
        </p:txBody>
      </p:sp>
      <p:sp>
        <p:nvSpPr>
          <p:cNvPr id="4" name="Slide Number Placeholder 3"/>
          <p:cNvSpPr>
            <a:spLocks noGrp="1"/>
          </p:cNvSpPr>
          <p:nvPr>
            <p:ph type="sldNum" sz="quarter" idx="5"/>
          </p:nvPr>
        </p:nvSpPr>
        <p:spPr/>
        <p:txBody>
          <a:bodyPr/>
          <a:lstStyle/>
          <a:p>
            <a:fld id="{7BF7EEED-6F18-46A5-A7F9-1736A84404FD}" type="slidenum">
              <a:rPr lang="en-US" smtClean="0"/>
              <a:t>10</a:t>
            </a:fld>
            <a:endParaRPr lang="en-US" dirty="0"/>
          </a:p>
        </p:txBody>
      </p:sp>
    </p:spTree>
    <p:extLst>
      <p:ext uri="{BB962C8B-B14F-4D97-AF65-F5344CB8AC3E}">
        <p14:creationId xmlns:p14="http://schemas.microsoft.com/office/powerpoint/2010/main" val="230555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r>
              <a:rPr lang="en-US" dirty="0"/>
              <a:t>1) Discuss careers students are aware of. </a:t>
            </a:r>
          </a:p>
        </p:txBody>
      </p:sp>
      <p:sp>
        <p:nvSpPr>
          <p:cNvPr id="4" name="Slide Number Placeholder 3"/>
          <p:cNvSpPr>
            <a:spLocks noGrp="1"/>
          </p:cNvSpPr>
          <p:nvPr>
            <p:ph type="sldNum" sz="quarter" idx="5"/>
          </p:nvPr>
        </p:nvSpPr>
        <p:spPr/>
        <p:txBody>
          <a:bodyPr/>
          <a:lstStyle/>
          <a:p>
            <a:fld id="{7BF7EEED-6F18-46A5-A7F9-1736A84404FD}" type="slidenum">
              <a:rPr lang="en-US" smtClean="0"/>
              <a:t>11</a:t>
            </a:fld>
            <a:endParaRPr lang="en-US" dirty="0"/>
          </a:p>
        </p:txBody>
      </p:sp>
    </p:spTree>
    <p:extLst>
      <p:ext uri="{BB962C8B-B14F-4D97-AF65-F5344CB8AC3E}">
        <p14:creationId xmlns:p14="http://schemas.microsoft.com/office/powerpoint/2010/main" val="386668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38237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370209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4607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252799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205083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24519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388929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21775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159961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97264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ABAB9-3B0E-421D-927A-84218EFA0336}"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B23131-3550-42C9-B57C-E795886D7E24}" type="slidenum">
              <a:rPr lang="en-US" smtClean="0"/>
              <a:t>‹#›</a:t>
            </a:fld>
            <a:endParaRPr lang="en-US" dirty="0"/>
          </a:p>
        </p:txBody>
      </p:sp>
    </p:spTree>
    <p:extLst>
      <p:ext uri="{BB962C8B-B14F-4D97-AF65-F5344CB8AC3E}">
        <p14:creationId xmlns:p14="http://schemas.microsoft.com/office/powerpoint/2010/main" val="197480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ABAB9-3B0E-421D-927A-84218EFA0336}" type="datetimeFigureOut">
              <a:rPr lang="en-US" smtClean="0"/>
              <a:t>3/5/2024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23131-3550-42C9-B57C-E795886D7E24}" type="slidenum">
              <a:rPr lang="en-US" smtClean="0"/>
              <a:t>‹#›</a:t>
            </a:fld>
            <a:endParaRPr lang="en-US" dirty="0"/>
          </a:p>
        </p:txBody>
      </p:sp>
    </p:spTree>
    <p:extLst>
      <p:ext uri="{BB962C8B-B14F-4D97-AF65-F5344CB8AC3E}">
        <p14:creationId xmlns:p14="http://schemas.microsoft.com/office/powerpoint/2010/main" val="132077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vawizard.org/wizard/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s://oercommons.org/courseware/lesson/76236"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NqO6UrI1sig?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IwvpvkdDeGw?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263516" y="1415441"/>
            <a:ext cx="8079698" cy="3444658"/>
          </a:xfrm>
        </p:spPr>
        <p:txBody>
          <a:bodyPr>
            <a:normAutofit/>
          </a:bodyPr>
          <a:lstStyle/>
          <a:p>
            <a:r>
              <a:rPr lang="en-US" sz="3600" dirty="0">
                <a:solidFill>
                  <a:srgbClr val="FFFFFF"/>
                </a:solidFill>
              </a:rPr>
              <a:t>School Counseling VA Wizard Career Lesson-Kindergarten and First </a:t>
            </a:r>
            <a:br>
              <a:rPr lang="en-US" sz="3600" dirty="0">
                <a:solidFill>
                  <a:srgbClr val="FFFFFF"/>
                </a:solidFill>
              </a:rPr>
            </a:br>
            <a:br>
              <a:rPr lang="en-US" sz="400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45607725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40079" y="2053641"/>
            <a:ext cx="3669161" cy="2760098"/>
          </a:xfrm>
        </p:spPr>
        <p:txBody>
          <a:bodyPr vert="horz" lIns="91440" tIns="45720" rIns="91440" bIns="45720" rtlCol="0" anchor="ctr">
            <a:normAutofit/>
          </a:bodyPr>
          <a:lstStyle/>
          <a:p>
            <a:r>
              <a:rPr lang="en-US" sz="2800" dirty="0">
                <a:solidFill>
                  <a:srgbClr val="FFFFFF"/>
                </a:solidFill>
              </a:rPr>
              <a:t>Let’s Watch VA Wizard Career Videos </a:t>
            </a:r>
            <a:br>
              <a:rPr lang="en-US" sz="2800" dirty="0">
                <a:solidFill>
                  <a:srgbClr val="FFFFFF"/>
                </a:solidFill>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5" name="Picture 4">
            <a:hlinkClick r:id="rId4"/>
            <a:extLst>
              <a:ext uri="{FF2B5EF4-FFF2-40B4-BE49-F238E27FC236}">
                <a16:creationId xmlns:a16="http://schemas.microsoft.com/office/drawing/2014/main" id="{B623066F-82DE-BB4E-8719-57078C89A83C}"/>
              </a:ext>
            </a:extLst>
          </p:cNvPr>
          <p:cNvPicPr>
            <a:picLocks noChangeAspect="1"/>
          </p:cNvPicPr>
          <p:nvPr/>
        </p:nvPicPr>
        <p:blipFill>
          <a:blip r:embed="rId5"/>
          <a:stretch>
            <a:fillRect/>
          </a:stretch>
        </p:blipFill>
        <p:spPr>
          <a:xfrm>
            <a:off x="5806097" y="733425"/>
            <a:ext cx="4848225" cy="5391150"/>
          </a:xfrm>
          <a:prstGeom prst="rect">
            <a:avLst/>
          </a:prstGeom>
        </p:spPr>
      </p:pic>
    </p:spTree>
    <p:extLst>
      <p:ext uri="{BB962C8B-B14F-4D97-AF65-F5344CB8AC3E}">
        <p14:creationId xmlns:p14="http://schemas.microsoft.com/office/powerpoint/2010/main" val="195180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2053641"/>
            <a:ext cx="4782065"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Reflection Activity: Question &amp; Answer</a:t>
            </a:r>
          </a:p>
        </p:txBody>
      </p:sp>
      <p:sp>
        <p:nvSpPr>
          <p:cNvPr id="3" name="Subtitle 2"/>
          <p:cNvSpPr>
            <a:spLocks noGrp="1"/>
          </p:cNvSpPr>
          <p:nvPr>
            <p:ph type="subTitle" idx="1"/>
          </p:nvPr>
        </p:nvSpPr>
        <p:spPr>
          <a:xfrm>
            <a:off x="5140411" y="92765"/>
            <a:ext cx="6647935" cy="2986791"/>
          </a:xfrm>
        </p:spPr>
        <p:txBody>
          <a:bodyPr vert="horz" lIns="91440" tIns="45720" rIns="91440" bIns="45720" rtlCol="0" anchor="ctr">
            <a:normAutofit/>
          </a:bodyPr>
          <a:lstStyle/>
          <a:p>
            <a:r>
              <a:rPr lang="en-US" dirty="0">
                <a:solidFill>
                  <a:srgbClr val="000000"/>
                </a:solidFill>
              </a:rPr>
              <a:t>Draw two careers you know about (through family, friends, neighbors, and/or the videos we watched).</a:t>
            </a:r>
          </a:p>
          <a:p>
            <a:endParaRPr lang="en-US" dirty="0">
              <a:solidFill>
                <a:srgbClr val="000000"/>
              </a:solidFill>
            </a:endParaRPr>
          </a:p>
          <a:p>
            <a:r>
              <a:rPr lang="en-US" sz="2400" dirty="0">
                <a:latin typeface="+mj-lt"/>
              </a:rPr>
              <a:t>*</a:t>
            </a:r>
            <a:r>
              <a:rPr lang="en-US" sz="2400" dirty="0">
                <a:latin typeface="Calibri" panose="020F0502020204030204" pitchFamily="34" charset="0"/>
                <a:cs typeface="Calibri" panose="020F0502020204030204" pitchFamily="34" charset="0"/>
              </a:rPr>
              <a:t>Share out*</a:t>
            </a: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9185AA-9E81-2F1A-0A97-771D55EC5B66}"/>
              </a:ext>
            </a:extLst>
          </p:cNvPr>
          <p:cNvPicPr>
            <a:picLocks noChangeAspect="1"/>
          </p:cNvPicPr>
          <p:nvPr/>
        </p:nvPicPr>
        <p:blipFill>
          <a:blip r:embed="rId4"/>
          <a:stretch>
            <a:fillRect/>
          </a:stretch>
        </p:blipFill>
        <p:spPr>
          <a:xfrm>
            <a:off x="6769881" y="2619290"/>
            <a:ext cx="3388994" cy="4085288"/>
          </a:xfrm>
          <a:prstGeom prst="rect">
            <a:avLst/>
          </a:prstGeom>
        </p:spPr>
      </p:pic>
    </p:spTree>
    <p:extLst>
      <p:ext uri="{BB962C8B-B14F-4D97-AF65-F5344CB8AC3E}">
        <p14:creationId xmlns:p14="http://schemas.microsoft.com/office/powerpoint/2010/main" val="181554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Rectangle 18">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625E4-A1B6-4600-BD42-647DDE7DCBEA}"/>
              </a:ext>
            </a:extLst>
          </p:cNvPr>
          <p:cNvSpPr>
            <a:spLocks noGrp="1"/>
          </p:cNvSpPr>
          <p:nvPr>
            <p:ph type="title"/>
          </p:nvPr>
        </p:nvSpPr>
        <p:spPr>
          <a:xfrm>
            <a:off x="804484" y="259492"/>
            <a:ext cx="10021446" cy="3892378"/>
          </a:xfrm>
        </p:spPr>
        <p:txBody>
          <a:bodyPr vert="horz" lIns="91440" tIns="45720" rIns="91440" bIns="45720" rtlCol="0" anchor="ctr">
            <a:normAutofit/>
          </a:bodyPr>
          <a:lstStyle/>
          <a:p>
            <a:pPr algn="ctr"/>
            <a:r>
              <a:rPr lang="en-US" sz="3200" kern="1200" dirty="0">
                <a:solidFill>
                  <a:srgbClr val="000000"/>
                </a:solidFill>
                <a:latin typeface="+mn-lt"/>
                <a:ea typeface="+mj-ea"/>
                <a:cs typeface="+mj-cs"/>
              </a:rPr>
              <a:t>Review of Lesson and Questions </a:t>
            </a:r>
            <a:br>
              <a:rPr lang="en-US" sz="3200" kern="1200" dirty="0">
                <a:solidFill>
                  <a:srgbClr val="000000"/>
                </a:solidFill>
                <a:latin typeface="+mn-lt"/>
                <a:ea typeface="+mj-ea"/>
                <a:cs typeface="+mj-cs"/>
              </a:rPr>
            </a:br>
            <a:endParaRPr lang="en-US" sz="2000" kern="1200" dirty="0">
              <a:solidFill>
                <a:srgbClr val="000000"/>
              </a:solidFill>
              <a:latin typeface="+mn-lt"/>
              <a:ea typeface="+mj-ea"/>
              <a:cs typeface="+mj-cs"/>
            </a:endParaRPr>
          </a:p>
        </p:txBody>
      </p:sp>
    </p:spTree>
    <p:extLst>
      <p:ext uri="{BB962C8B-B14F-4D97-AF65-F5344CB8AC3E}">
        <p14:creationId xmlns:p14="http://schemas.microsoft.com/office/powerpoint/2010/main" val="330499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3569" y="2053641"/>
            <a:ext cx="4460788" cy="2760098"/>
          </a:xfrm>
        </p:spPr>
        <p:txBody>
          <a:bodyPr vert="horz" lIns="91440" tIns="45720" rIns="91440" bIns="45720" rtlCol="0" anchor="ctr">
            <a:normAutofit/>
          </a:bodyPr>
          <a:lstStyle/>
          <a:p>
            <a:r>
              <a:rPr lang="en-US" sz="3200" dirty="0">
                <a:solidFill>
                  <a:schemeClr val="bg1"/>
                </a:solidFill>
              </a:rPr>
              <a:t>Learning Targets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3" name="Subtitle 2"/>
          <p:cNvSpPr>
            <a:spLocks noGrp="1"/>
          </p:cNvSpPr>
          <p:nvPr>
            <p:ph type="subTitle" idx="1"/>
          </p:nvPr>
        </p:nvSpPr>
        <p:spPr>
          <a:xfrm>
            <a:off x="5338119" y="801866"/>
            <a:ext cx="6730311" cy="5230634"/>
          </a:xfrm>
        </p:spPr>
        <p:txBody>
          <a:bodyPr vert="horz" lIns="91440" tIns="45720" rIns="91440" bIns="45720" rtlCol="0" anchor="ctr">
            <a:normAutofit/>
          </a:bodyPr>
          <a:lstStyle/>
          <a:p>
            <a:endParaRPr lang="en-US" sz="2200" dirty="0">
              <a:solidFill>
                <a:srgbClr val="000000"/>
              </a:solidFill>
            </a:endParaRPr>
          </a:p>
          <a:p>
            <a:r>
              <a:rPr lang="en-US" b="1" dirty="0">
                <a:solidFill>
                  <a:srgbClr val="000000"/>
                </a:solidFill>
              </a:rPr>
              <a:t>Today we/I will be learning about careers.</a:t>
            </a:r>
          </a:p>
          <a:p>
            <a:pPr marL="457200" indent="-457200">
              <a:buAutoNum type="arabicParenR"/>
            </a:pPr>
            <a:endParaRPr lang="en-US" sz="2200" b="1" dirty="0">
              <a:solidFill>
                <a:srgbClr val="000000"/>
              </a:solidFill>
            </a:endParaRPr>
          </a:p>
          <a:p>
            <a:r>
              <a:rPr lang="en-US" b="1" dirty="0"/>
              <a:t>We will/I will do this by participating in our school counseling career lesson. </a:t>
            </a:r>
          </a:p>
          <a:p>
            <a:endParaRPr lang="en-US" b="1" dirty="0"/>
          </a:p>
          <a:p>
            <a:r>
              <a:rPr lang="en-US" b="1" dirty="0"/>
              <a:t>We’ll/I’ll know I’m successful by being able to identify two careers. </a:t>
            </a:r>
            <a:endParaRPr lang="en-US" sz="2200" dirty="0">
              <a:solidFill>
                <a:srgbClr val="000000"/>
              </a:solidFill>
            </a:endParaRPr>
          </a:p>
        </p:txBody>
      </p:sp>
    </p:spTree>
    <p:extLst>
      <p:ext uri="{BB962C8B-B14F-4D97-AF65-F5344CB8AC3E}">
        <p14:creationId xmlns:p14="http://schemas.microsoft.com/office/powerpoint/2010/main" val="289461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1460" y="1092285"/>
            <a:ext cx="5309784" cy="4855053"/>
          </a:xfrm>
        </p:spPr>
        <p:txBody>
          <a:bodyPr vert="horz" lIns="91440" tIns="45720" rIns="91440" bIns="45720" rtlCol="0" anchor="ctr">
            <a:normAutofit/>
          </a:bodyPr>
          <a:lstStyle/>
          <a:p>
            <a:r>
              <a:rPr lang="en-US" sz="3200" b="1" kern="1200" dirty="0">
                <a:solidFill>
                  <a:schemeClr val="bg1"/>
                </a:solidFill>
                <a:latin typeface="+mj-lt"/>
                <a:ea typeface="+mj-ea"/>
                <a:cs typeface="+mj-cs"/>
              </a:rPr>
              <a:t>Materials</a:t>
            </a:r>
            <a:br>
              <a:rPr lang="en-US" sz="2800" kern="1200" dirty="0">
                <a:solidFill>
                  <a:schemeClr val="bg1"/>
                </a:solidFill>
                <a:latin typeface="+mj-lt"/>
                <a:ea typeface="+mj-ea"/>
                <a:cs typeface="+mj-cs"/>
              </a:rPr>
            </a:br>
            <a:br>
              <a:rPr lang="en-US" sz="2800" kern="1200" dirty="0">
                <a:solidFill>
                  <a:schemeClr val="bg1"/>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3" name="Subtitle 2"/>
          <p:cNvSpPr>
            <a:spLocks noGrp="1"/>
          </p:cNvSpPr>
          <p:nvPr>
            <p:ph type="subTitle" idx="1"/>
          </p:nvPr>
        </p:nvSpPr>
        <p:spPr>
          <a:xfrm>
            <a:off x="6090574" y="801866"/>
            <a:ext cx="5306084" cy="5230634"/>
          </a:xfrm>
        </p:spPr>
        <p:txBody>
          <a:bodyPr vert="horz" lIns="91440" tIns="45720" rIns="91440" bIns="45720" rtlCol="0" anchor="ctr">
            <a:normAutofit/>
          </a:bodyPr>
          <a:lstStyle/>
          <a:p>
            <a:endParaRPr lang="en-US" sz="2200" dirty="0">
              <a:solidFill>
                <a:srgbClr val="000000"/>
              </a:solidFill>
            </a:endParaRPr>
          </a:p>
        </p:txBody>
      </p:sp>
      <p:pic>
        <p:nvPicPr>
          <p:cNvPr id="7" name="Picture 2" descr="Markers, colored pencils, crayons, paper, and dry-erase board. ">
            <a:extLst>
              <a:ext uri="{FF2B5EF4-FFF2-40B4-BE49-F238E27FC236}">
                <a16:creationId xmlns:a16="http://schemas.microsoft.com/office/drawing/2014/main" id="{2FB40A29-24E8-4A96-8B54-09A474884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111" y="825500"/>
            <a:ext cx="5314547" cy="512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3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310713" y="1415441"/>
            <a:ext cx="7599405" cy="3444658"/>
          </a:xfrm>
        </p:spPr>
        <p:txBody>
          <a:bodyPr>
            <a:normAutofit/>
          </a:bodyPr>
          <a:lstStyle/>
          <a:p>
            <a:br>
              <a:rPr lang="en-US" sz="4800" dirty="0">
                <a:solidFill>
                  <a:srgbClr val="FFFFFF"/>
                </a:solidFill>
              </a:rPr>
            </a:br>
            <a:endParaRPr lang="en-US" sz="4800" dirty="0">
              <a:solidFill>
                <a:srgbClr val="FFFFFF"/>
              </a:solidFill>
            </a:endParaRPr>
          </a:p>
        </p:txBody>
      </p:sp>
      <p:sp>
        <p:nvSpPr>
          <p:cNvPr id="6" name="TextBox 5">
            <a:extLst>
              <a:ext uri="{FF2B5EF4-FFF2-40B4-BE49-F238E27FC236}">
                <a16:creationId xmlns:a16="http://schemas.microsoft.com/office/drawing/2014/main" id="{49E955C9-DD04-4B62-97A4-DE741D8010DF}"/>
              </a:ext>
            </a:extLst>
          </p:cNvPr>
          <p:cNvSpPr txBox="1"/>
          <p:nvPr/>
        </p:nvSpPr>
        <p:spPr>
          <a:xfrm>
            <a:off x="2881605" y="1415441"/>
            <a:ext cx="6472460" cy="2923877"/>
          </a:xfrm>
          <a:prstGeom prst="rect">
            <a:avLst/>
          </a:prstGeom>
          <a:noFill/>
        </p:spPr>
        <p:txBody>
          <a:bodyPr wrap="square">
            <a:spAutoFit/>
          </a:bodyPr>
          <a:lstStyle/>
          <a:p>
            <a:pPr algn="ctr"/>
            <a:endParaRPr lang="en-US" sz="3200" dirty="0">
              <a:solidFill>
                <a:srgbClr val="FFFFFF"/>
              </a:solidFill>
              <a:latin typeface="+mj-lt"/>
              <a:ea typeface="+mj-ea"/>
              <a:cs typeface="+mj-cs"/>
            </a:endParaRPr>
          </a:p>
          <a:p>
            <a:pPr algn="ctr"/>
            <a:r>
              <a:rPr lang="en-US" sz="3200" dirty="0">
                <a:solidFill>
                  <a:schemeClr val="bg1"/>
                </a:solidFill>
                <a:latin typeface="+mj-lt"/>
              </a:rPr>
              <a:t>Turn and talk, with a partner, about what you remember about the word “career.” </a:t>
            </a:r>
            <a:br>
              <a:rPr lang="en-US" sz="3200" dirty="0">
                <a:solidFill>
                  <a:schemeClr val="bg1"/>
                </a:solidFill>
                <a:latin typeface="+mj-lt"/>
              </a:rPr>
            </a:br>
            <a:br>
              <a:rPr lang="en-US" sz="3200" dirty="0">
                <a:solidFill>
                  <a:schemeClr val="bg1"/>
                </a:solidFill>
                <a:latin typeface="+mj-lt"/>
              </a:rPr>
            </a:br>
            <a:r>
              <a:rPr lang="en-US" sz="2400" dirty="0">
                <a:solidFill>
                  <a:schemeClr val="bg1"/>
                </a:solidFill>
                <a:latin typeface="+mj-lt"/>
              </a:rPr>
              <a:t>*Share out*</a:t>
            </a:r>
            <a:endParaRPr lang="en-US" sz="2400" dirty="0">
              <a:latin typeface="+mj-lt"/>
            </a:endParaRPr>
          </a:p>
        </p:txBody>
      </p:sp>
    </p:spTree>
    <p:extLst>
      <p:ext uri="{BB962C8B-B14F-4D97-AF65-F5344CB8AC3E}">
        <p14:creationId xmlns:p14="http://schemas.microsoft.com/office/powerpoint/2010/main" val="28452721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3200" kern="1200" dirty="0">
                <a:solidFill>
                  <a:srgbClr val="FFFFFF"/>
                </a:solidFill>
                <a:latin typeface="+mj-lt"/>
                <a:ea typeface="+mj-ea"/>
                <a:cs typeface="+mj-cs"/>
              </a:rPr>
              <a:t>What are some careers you know about (here are a few)?</a:t>
            </a:r>
          </a:p>
        </p:txBody>
      </p:sp>
      <p:sp>
        <p:nvSpPr>
          <p:cNvPr id="3" name="Content Placeholder 2"/>
          <p:cNvSpPr>
            <a:spLocks noGrp="1"/>
          </p:cNvSpPr>
          <p:nvPr>
            <p:ph sz="half" idx="1"/>
          </p:nvPr>
        </p:nvSpPr>
        <p:spPr>
          <a:xfrm>
            <a:off x="1179226" y="2673914"/>
            <a:ext cx="4329113" cy="4184086"/>
          </a:xfrm>
        </p:spPr>
        <p:txBody>
          <a:bodyPr wrap="square" anchor="t">
            <a:noAutofit/>
          </a:bodyPr>
          <a:lstStyle/>
          <a:p>
            <a:pPr algn="ctr"/>
            <a:r>
              <a:rPr lang="en-US" sz="2000" dirty="0"/>
              <a:t>Police </a:t>
            </a:r>
          </a:p>
          <a:p>
            <a:pPr algn="ctr"/>
            <a:r>
              <a:rPr lang="en-US" sz="2000" dirty="0"/>
              <a:t>Fire fighter</a:t>
            </a:r>
          </a:p>
          <a:p>
            <a:pPr algn="ctr"/>
            <a:r>
              <a:rPr lang="en-US" sz="2000" dirty="0"/>
              <a:t>Mail carrier</a:t>
            </a:r>
          </a:p>
          <a:p>
            <a:pPr algn="ctr"/>
            <a:r>
              <a:rPr lang="en-US" sz="2000" dirty="0"/>
              <a:t>Medical worker </a:t>
            </a:r>
          </a:p>
          <a:p>
            <a:pPr algn="ctr"/>
            <a:r>
              <a:rPr lang="en-US" sz="2000" dirty="0"/>
              <a:t>Garbage collector</a:t>
            </a:r>
          </a:p>
          <a:p>
            <a:pPr algn="ctr"/>
            <a:r>
              <a:rPr lang="en-US" sz="2000" dirty="0"/>
              <a:t>Educator</a:t>
            </a:r>
          </a:p>
          <a:p>
            <a:pPr algn="ctr"/>
            <a:r>
              <a:rPr lang="en-US" sz="2000" dirty="0"/>
              <a:t>Barber/Beautician</a:t>
            </a:r>
          </a:p>
          <a:p>
            <a:pPr algn="ctr"/>
            <a:r>
              <a:rPr lang="en-US" sz="2000" dirty="0"/>
              <a:t>Mechanic </a:t>
            </a:r>
          </a:p>
          <a:p>
            <a:pPr algn="ctr"/>
            <a:r>
              <a:rPr lang="en-US" sz="2000" dirty="0"/>
              <a:t>Farmer</a:t>
            </a:r>
          </a:p>
          <a:p>
            <a:pPr algn="ctr"/>
            <a:r>
              <a:rPr lang="en-US" sz="2000" dirty="0"/>
              <a:t>Truck Driver </a:t>
            </a:r>
          </a:p>
        </p:txBody>
      </p:sp>
      <p:sp>
        <p:nvSpPr>
          <p:cNvPr id="4" name="Content Placeholder 3"/>
          <p:cNvSpPr>
            <a:spLocks noGrp="1"/>
          </p:cNvSpPr>
          <p:nvPr>
            <p:ph sz="half" idx="2"/>
          </p:nvPr>
        </p:nvSpPr>
        <p:spPr>
          <a:xfrm>
            <a:off x="5436684" y="2943224"/>
            <a:ext cx="5626100" cy="3645466"/>
          </a:xfrm>
        </p:spPr>
        <p:txBody>
          <a:bodyPr wrap="square" anchor="t">
            <a:noAutofit/>
          </a:bodyPr>
          <a:lstStyle/>
          <a:p>
            <a:pPr algn="ctr"/>
            <a:r>
              <a:rPr lang="en-US" sz="2000" dirty="0"/>
              <a:t>Landscaper</a:t>
            </a:r>
          </a:p>
          <a:p>
            <a:pPr algn="ctr"/>
            <a:r>
              <a:rPr lang="en-US" sz="2000" dirty="0"/>
              <a:t>Electrician</a:t>
            </a:r>
          </a:p>
          <a:p>
            <a:pPr algn="ctr"/>
            <a:r>
              <a:rPr lang="en-US" sz="2000" dirty="0"/>
              <a:t>Plumber </a:t>
            </a:r>
          </a:p>
          <a:p>
            <a:pPr algn="ctr"/>
            <a:r>
              <a:rPr lang="en-US" sz="2000" dirty="0"/>
              <a:t>Chef</a:t>
            </a:r>
          </a:p>
          <a:p>
            <a:pPr algn="ctr"/>
            <a:r>
              <a:rPr lang="en-US" sz="2000" dirty="0"/>
              <a:t>Soldier</a:t>
            </a:r>
          </a:p>
          <a:p>
            <a:pPr algn="ctr"/>
            <a:r>
              <a:rPr lang="en-US" sz="2000" dirty="0"/>
              <a:t>Food service worker</a:t>
            </a:r>
          </a:p>
          <a:p>
            <a:pPr algn="ctr"/>
            <a:r>
              <a:rPr lang="en-US" sz="2000" dirty="0"/>
              <a:t>Scientist</a:t>
            </a:r>
          </a:p>
          <a:p>
            <a:pPr algn="ctr"/>
            <a:r>
              <a:rPr lang="en-US" sz="2000" dirty="0"/>
              <a:t>Builder</a:t>
            </a:r>
          </a:p>
          <a:p>
            <a:pPr algn="ctr"/>
            <a:r>
              <a:rPr lang="en-US" sz="2000" dirty="0"/>
              <a:t>Road construction crew </a:t>
            </a:r>
          </a:p>
        </p:txBody>
      </p:sp>
    </p:spTree>
    <p:extLst>
      <p:ext uri="{BB962C8B-B14F-4D97-AF65-F5344CB8AC3E}">
        <p14:creationId xmlns:p14="http://schemas.microsoft.com/office/powerpoint/2010/main" val="265993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86D40DB-61CC-211F-13C9-2825F59143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2896AB8-DAAC-38FC-1A47-5D416911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A4DFA1F-7DB2-84E7-4E4B-57CDBCC6E1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FE4896-65B2-86C5-B670-4F7FA54484AA}"/>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3200" kern="1200" dirty="0">
                <a:solidFill>
                  <a:srgbClr val="FFFFFF"/>
                </a:solidFill>
                <a:latin typeface="+mj-lt"/>
                <a:ea typeface="+mj-ea"/>
                <a:cs typeface="+mj-cs"/>
              </a:rPr>
              <a:t>What are some careers you know about?</a:t>
            </a:r>
            <a:br>
              <a:rPr lang="en-US" sz="3200" kern="1200" dirty="0">
                <a:solidFill>
                  <a:srgbClr val="FFFFFF"/>
                </a:solidFill>
                <a:latin typeface="+mj-lt"/>
                <a:ea typeface="+mj-ea"/>
                <a:cs typeface="+mj-cs"/>
              </a:rPr>
            </a:br>
            <a:r>
              <a:rPr lang="en-US" sz="1600" kern="1200" dirty="0">
                <a:solidFill>
                  <a:srgbClr val="FFFFFF"/>
                </a:solidFill>
                <a:latin typeface="+mj-lt"/>
                <a:ea typeface="+mj-ea"/>
                <a:cs typeface="+mj-cs"/>
              </a:rPr>
              <a:t>*Images from Bing*</a:t>
            </a:r>
          </a:p>
        </p:txBody>
      </p:sp>
      <p:pic>
        <p:nvPicPr>
          <p:cNvPr id="6" name="Content Placeholder 5" descr="A group of people wearing different professions&#10;&#10;Description automatically generated">
            <a:extLst>
              <a:ext uri="{FF2B5EF4-FFF2-40B4-BE49-F238E27FC236}">
                <a16:creationId xmlns:a16="http://schemas.microsoft.com/office/drawing/2014/main" id="{E95A9EBC-E340-0635-55C0-2C7A6A2B8BC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15791" y="2368446"/>
            <a:ext cx="4596984" cy="4489553"/>
          </a:xfrm>
        </p:spPr>
      </p:pic>
      <p:pic>
        <p:nvPicPr>
          <p:cNvPr id="1026" name="Picture 2" descr="Careers clipart cartoon, Careers cartoon Transparent FREE for download ...">
            <a:extLst>
              <a:ext uri="{FF2B5EF4-FFF2-40B4-BE49-F238E27FC236}">
                <a16:creationId xmlns:a16="http://schemas.microsoft.com/office/drawing/2014/main" id="{7ADB06E4-22DF-F3D2-29C4-C07A65535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790" y="2978923"/>
            <a:ext cx="3777521" cy="324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645" y="1118937"/>
            <a:ext cx="6590370" cy="2683187"/>
          </a:xfrm>
        </p:spPr>
        <p:txBody>
          <a:bodyPr vert="horz" lIns="91440" tIns="45720" rIns="91440" bIns="45720" rtlCol="0" anchor="b">
            <a:normAutofit fontScale="90000"/>
          </a:bodyPr>
          <a:lstStyle/>
          <a:p>
            <a:pPr algn="l"/>
            <a:r>
              <a:rPr lang="en-US" sz="2400" dirty="0">
                <a:solidFill>
                  <a:schemeClr val="tx2"/>
                </a:solidFill>
              </a:rPr>
              <a:t>Read the book or let’s view the story on the next slide</a:t>
            </a:r>
            <a:br>
              <a:rPr lang="en-US" sz="2400" dirty="0">
                <a:solidFill>
                  <a:schemeClr val="tx2"/>
                </a:solidFill>
              </a:rPr>
            </a:br>
            <a:br>
              <a:rPr lang="en-US" sz="2400" dirty="0">
                <a:solidFill>
                  <a:schemeClr val="tx2"/>
                </a:solidFill>
              </a:rPr>
            </a:br>
            <a:r>
              <a:rPr lang="en-US" sz="2400" dirty="0">
                <a:solidFill>
                  <a:schemeClr val="tx2"/>
                </a:solidFill>
              </a:rPr>
              <a:t>Author: Kathryn Heling and Deborah </a:t>
            </a:r>
            <a:r>
              <a:rPr lang="en-US" sz="2400" dirty="0" err="1">
                <a:solidFill>
                  <a:schemeClr val="tx2"/>
                </a:solidFill>
              </a:rPr>
              <a:t>Hembrook</a:t>
            </a:r>
            <a:br>
              <a:rPr lang="en-US" sz="2400" dirty="0">
                <a:solidFill>
                  <a:schemeClr val="tx2"/>
                </a:solidFill>
              </a:rPr>
            </a:br>
            <a:r>
              <a:rPr lang="en-US" sz="2400" dirty="0">
                <a:solidFill>
                  <a:schemeClr val="tx2"/>
                </a:solidFill>
              </a:rPr>
              <a:t>Illustrator: Andy Robert Davies</a:t>
            </a:r>
            <a:br>
              <a:rPr lang="en-US" sz="2400" dirty="0">
                <a:solidFill>
                  <a:schemeClr val="tx2"/>
                </a:solidFill>
              </a:rPr>
            </a:br>
            <a:r>
              <a:rPr lang="en-US" sz="2400" dirty="0">
                <a:solidFill>
                  <a:schemeClr val="tx2"/>
                </a:solidFill>
              </a:rPr>
              <a:t>Publisher:  </a:t>
            </a:r>
            <a:r>
              <a:rPr lang="en-US" sz="2400" dirty="0" err="1">
                <a:solidFill>
                  <a:schemeClr val="tx2"/>
                </a:solidFill>
              </a:rPr>
              <a:t>Charlesbridge</a:t>
            </a:r>
            <a:r>
              <a:rPr lang="en-US" sz="2400" dirty="0">
                <a:solidFill>
                  <a:schemeClr val="tx2"/>
                </a:solidFill>
              </a:rPr>
              <a:t> </a:t>
            </a:r>
            <a:br>
              <a:rPr lang="en-US" sz="1600" dirty="0">
                <a:solidFill>
                  <a:schemeClr val="tx2"/>
                </a:solidFill>
              </a:rPr>
            </a:br>
            <a:br>
              <a:rPr lang="en-US" sz="1600" kern="1200" dirty="0">
                <a:solidFill>
                  <a:schemeClr val="tx2"/>
                </a:solidFill>
                <a:latin typeface="+mj-lt"/>
                <a:ea typeface="+mj-ea"/>
                <a:cs typeface="+mj-cs"/>
              </a:rPr>
            </a:br>
            <a:br>
              <a:rPr lang="en-US" sz="1600" kern="1200" dirty="0">
                <a:solidFill>
                  <a:schemeClr val="tx2"/>
                </a:solidFill>
                <a:latin typeface="+mj-lt"/>
                <a:ea typeface="+mj-ea"/>
                <a:cs typeface="+mj-cs"/>
              </a:rPr>
            </a:br>
            <a:br>
              <a:rPr lang="en-US" sz="1600" kern="1200" dirty="0">
                <a:solidFill>
                  <a:schemeClr val="tx2"/>
                </a:solidFill>
                <a:latin typeface="+mj-lt"/>
                <a:ea typeface="+mj-ea"/>
                <a:cs typeface="+mj-cs"/>
              </a:rPr>
            </a:br>
            <a:endParaRPr lang="en-US" sz="1600" kern="1200" dirty="0">
              <a:solidFill>
                <a:schemeClr val="tx2"/>
              </a:solidFill>
              <a:latin typeface="+mj-lt"/>
              <a:ea typeface="+mj-ea"/>
              <a:cs typeface="+mj-cs"/>
            </a:endParaRPr>
          </a:p>
        </p:txBody>
      </p:sp>
      <p:pic>
        <p:nvPicPr>
          <p:cNvPr id="5" name="Picture 4" descr="Picture of the front of the book titled &quot;Clothesline Clues to Jobs People do.&quot; Pictures of a cat, birds, and clothesline with fire fighter uniform and hose hanging. ">
            <a:extLst>
              <a:ext uri="{FF2B5EF4-FFF2-40B4-BE49-F238E27FC236}">
                <a16:creationId xmlns:a16="http://schemas.microsoft.com/office/drawing/2014/main" id="{46584844-E621-4EC5-9198-A88893144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92" y="1089241"/>
            <a:ext cx="4671914" cy="4620126"/>
          </a:xfrm>
          <a:prstGeom prst="rect">
            <a:avLst/>
          </a:prstGeom>
        </p:spPr>
      </p:pic>
    </p:spTree>
    <p:extLst>
      <p:ext uri="{BB962C8B-B14F-4D97-AF65-F5344CB8AC3E}">
        <p14:creationId xmlns:p14="http://schemas.microsoft.com/office/powerpoint/2010/main" val="343786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287" y="331304"/>
            <a:ext cx="4429010" cy="4219734"/>
          </a:xfrm>
        </p:spPr>
        <p:txBody>
          <a:bodyPr vert="horz" lIns="91440" tIns="45720" rIns="91440" bIns="45720" rtlCol="0" anchor="b">
            <a:normAutofit/>
          </a:bodyPr>
          <a:lstStyle/>
          <a:p>
            <a:pPr algn="r"/>
            <a:r>
              <a:rPr lang="en-US" sz="3400" dirty="0"/>
              <a:t>Let’s hear the story:</a:t>
            </a:r>
            <a:br>
              <a:rPr lang="en-US" sz="3400" dirty="0"/>
            </a:br>
            <a:r>
              <a:rPr lang="en-US" sz="2700" dirty="0"/>
              <a:t>(read out loud or show video)</a:t>
            </a:r>
            <a:br>
              <a:rPr lang="en-US" sz="2700" dirty="0"/>
            </a:br>
            <a:br>
              <a:rPr lang="en-US" sz="3400" dirty="0"/>
            </a:br>
            <a:br>
              <a:rPr lang="en-US" sz="3400" dirty="0"/>
            </a:br>
            <a:br>
              <a:rPr lang="en-US" sz="3400" kern="1200" dirty="0">
                <a:latin typeface="+mj-lt"/>
                <a:ea typeface="+mj-ea"/>
                <a:cs typeface="+mj-cs"/>
              </a:rPr>
            </a:br>
            <a:br>
              <a:rPr lang="en-US" sz="3400" kern="1200" dirty="0">
                <a:latin typeface="+mj-lt"/>
                <a:ea typeface="+mj-ea"/>
                <a:cs typeface="+mj-cs"/>
              </a:rPr>
            </a:br>
            <a:br>
              <a:rPr lang="en-US" sz="3400" kern="1200" dirty="0">
                <a:latin typeface="+mj-lt"/>
                <a:ea typeface="+mj-ea"/>
                <a:cs typeface="+mj-cs"/>
              </a:rPr>
            </a:br>
            <a:endParaRPr lang="en-US" sz="3400" kern="1200" dirty="0">
              <a:latin typeface="+mj-lt"/>
              <a:ea typeface="+mj-ea"/>
              <a:cs typeface="+mj-cs"/>
            </a:endParaRPr>
          </a:p>
        </p:txBody>
      </p:sp>
      <p:pic>
        <p:nvPicPr>
          <p:cNvPr id="3" name="Online Media 2" title="Clothesline Clues to Jobs People Do">
            <a:hlinkClick r:id="" action="ppaction://media"/>
            <a:extLst>
              <a:ext uri="{FF2B5EF4-FFF2-40B4-BE49-F238E27FC236}">
                <a16:creationId xmlns:a16="http://schemas.microsoft.com/office/drawing/2014/main" id="{ED188F37-E510-46E9-BD4C-1A1966489AA7}"/>
              </a:ext>
            </a:extLst>
          </p:cNvPr>
          <p:cNvPicPr>
            <a:picLocks noRot="1" noChangeAspect="1"/>
          </p:cNvPicPr>
          <p:nvPr>
            <a:videoFile r:link="rId1"/>
          </p:nvPr>
        </p:nvPicPr>
        <p:blipFill>
          <a:blip r:embed="rId4"/>
          <a:stretch>
            <a:fillRect/>
          </a:stretch>
        </p:blipFill>
        <p:spPr>
          <a:xfrm>
            <a:off x="4850780" y="892098"/>
            <a:ext cx="6590371" cy="5018048"/>
          </a:xfrm>
          <a:prstGeom prst="rect">
            <a:avLst/>
          </a:prstGeom>
        </p:spPr>
      </p:pic>
    </p:spTree>
    <p:extLst>
      <p:ext uri="{BB962C8B-B14F-4D97-AF65-F5344CB8AC3E}">
        <p14:creationId xmlns:p14="http://schemas.microsoft.com/office/powerpoint/2010/main" val="33371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B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3691" y="2155371"/>
            <a:ext cx="1869866" cy="1854926"/>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r>
              <a:rPr lang="en-US" sz="2600" kern="1200" dirty="0">
                <a:solidFill>
                  <a:srgbClr val="FFFFFF"/>
                </a:solidFill>
                <a:latin typeface="+mj-lt"/>
                <a:ea typeface="+mj-ea"/>
                <a:cs typeface="+mj-cs"/>
              </a:rPr>
              <a:t>Brain Break! </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3" name="Online Media 2" title="Dinosaur STOMP! | Jack Hartmann">
            <a:hlinkClick r:id="" action="ppaction://media"/>
            <a:extLst>
              <a:ext uri="{FF2B5EF4-FFF2-40B4-BE49-F238E27FC236}">
                <a16:creationId xmlns:a16="http://schemas.microsoft.com/office/drawing/2014/main" id="{C8E60590-AE5E-7B1D-3DB5-0090B7D063BD}"/>
              </a:ext>
            </a:extLst>
          </p:cNvPr>
          <p:cNvPicPr>
            <a:picLocks noRot="1" noChangeAspect="1"/>
          </p:cNvPicPr>
          <p:nvPr>
            <a:videoFile r:link="rId1"/>
          </p:nvPr>
        </p:nvPicPr>
        <p:blipFill>
          <a:blip r:embed="rId4"/>
          <a:stretch>
            <a:fillRect/>
          </a:stretch>
        </p:blipFill>
        <p:spPr>
          <a:xfrm>
            <a:off x="2286000" y="403861"/>
            <a:ext cx="9430745" cy="5328371"/>
          </a:xfrm>
          <a:prstGeom prst="rect">
            <a:avLst/>
          </a:prstGeom>
        </p:spPr>
      </p:pic>
    </p:spTree>
    <p:extLst>
      <p:ext uri="{BB962C8B-B14F-4D97-AF65-F5344CB8AC3E}">
        <p14:creationId xmlns:p14="http://schemas.microsoft.com/office/powerpoint/2010/main" val="34528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324</Words>
  <Application>Microsoft Office PowerPoint</Application>
  <PresentationFormat>Widescreen</PresentationFormat>
  <Paragraphs>59</Paragraphs>
  <Slides>12</Slides>
  <Notes>10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School Counseling VA Wizard Career Lesson-Kindergarten and First   </vt:lpstr>
      <vt:lpstr>Learning Targets    </vt:lpstr>
      <vt:lpstr>Materials    </vt:lpstr>
      <vt:lpstr> </vt:lpstr>
      <vt:lpstr>What are some careers you know about (here are a few)?</vt:lpstr>
      <vt:lpstr>What are some careers you know about? *Images from Bing*</vt:lpstr>
      <vt:lpstr>Read the book or let’s view the story on the next slide  Author: Kathryn Heling and Deborah Hembrook Illustrator: Andy Robert Davies Publisher:  Charlesbridge     </vt:lpstr>
      <vt:lpstr>Let’s hear the story: (read out loud or show video)      </vt:lpstr>
      <vt:lpstr>Brain Break!    </vt:lpstr>
      <vt:lpstr>Let’s Watch VA Wizard Career Videos     </vt:lpstr>
      <vt:lpstr>Reflection Activity: Question &amp; Answer</vt:lpstr>
      <vt:lpstr>Review of Lesson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Helpers K-2 School Counseling Career Lesson</dc:title>
  <dc:creator>wes payne</dc:creator>
  <cp:lastModifiedBy>wes payne</cp:lastModifiedBy>
  <cp:revision>45</cp:revision>
  <dcterms:created xsi:type="dcterms:W3CDTF">2020-04-27T19:07:23Z</dcterms:created>
  <dcterms:modified xsi:type="dcterms:W3CDTF">2024-03-05T18:11:59Z</dcterms:modified>
</cp:coreProperties>
</file>