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66" r:id="rId2"/>
    <p:sldId id="268" r:id="rId3"/>
    <p:sldId id="267" r:id="rId4"/>
    <p:sldId id="269" r:id="rId5"/>
    <p:sldId id="272" r:id="rId6"/>
    <p:sldId id="273" r:id="rId7"/>
    <p:sldId id="274" r:id="rId8"/>
    <p:sldId id="28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2081E-2AE5-423B-AF5F-37706C675316}" v="25" dt="2024-04-12T11:28:36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458f3e546d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458f3e546d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Greet students and introduce topic.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(2 Minutes)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458f3e546d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458f3e546d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Go over expectations and provide examples.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Use this slide to insert your own classroom expectations or use the ones on the next slide.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458f3e546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458f3e546d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Go over agenda for lesson and answer questions.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458f3e546d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458f3e546d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Go over expectations and provide examples.</a:t>
            </a:r>
            <a:endParaRPr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Use the ones on this slide or insert your own classroom expectations on the previous slide.</a:t>
            </a:r>
            <a:endParaRPr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 out a study skills card to each student. Try to give students sitting in the same group a different card each. Give them some time to talk to each other about what they would say if they met an alien from outer space.  </a:t>
            </a:r>
          </a:p>
        </p:txBody>
      </p:sp>
    </p:spTree>
    <p:extLst>
      <p:ext uri="{BB962C8B-B14F-4D97-AF65-F5344CB8AC3E}">
        <p14:creationId xmlns:p14="http://schemas.microsoft.com/office/powerpoint/2010/main" val="169623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37f0a98e97_0_3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37f0a98e97_0_3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helsea Market"/>
                <a:ea typeface="Chelsea Market"/>
                <a:cs typeface="Chelsea Market"/>
                <a:sym typeface="Chelsea Market"/>
              </a:rPr>
              <a:t>Watch videos and stop to process/highlight key points.  Use discussion questions at the end of each video. 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students write one thing they find challenging on a half-sheet of paper. Please remind them not to put their name on the paper.</a:t>
            </a:r>
          </a:p>
          <a:p>
            <a:r>
              <a:rPr lang="en-US" dirty="0"/>
              <a:t>Next, have the students come to an area in the room where they can form a circle. Have them bring their paper.</a:t>
            </a:r>
          </a:p>
          <a:p>
            <a:r>
              <a:rPr lang="en-US" dirty="0"/>
              <a:t>Then, have them crumple their paper. Count 1, 2, 3 ….snowball fight! The kids will throw their papers at each other softly. </a:t>
            </a:r>
          </a:p>
          <a:p>
            <a:r>
              <a:rPr lang="en-US" dirty="0"/>
              <a:t>Have the students pick up a snowball and read what it says in their head. </a:t>
            </a:r>
          </a:p>
          <a:p>
            <a:r>
              <a:rPr lang="en-US" dirty="0"/>
              <a:t>Next, go around the room and have each kid read what was written on the snowball.</a:t>
            </a:r>
          </a:p>
          <a:p>
            <a:r>
              <a:rPr lang="en-US" dirty="0"/>
              <a:t>You may have students find the student who read their snowball statement at the end of the activity or collect them for your own data. </a:t>
            </a:r>
          </a:p>
        </p:txBody>
      </p:sp>
    </p:spTree>
    <p:extLst>
      <p:ext uri="{BB962C8B-B14F-4D97-AF65-F5344CB8AC3E}">
        <p14:creationId xmlns:p14="http://schemas.microsoft.com/office/powerpoint/2010/main" val="3577490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37f0a98e97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Process/ Closing: </a:t>
            </a: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(5 Minutes)</a:t>
            </a:r>
            <a:endParaRPr b="1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As time allows, have students share answers to the questions on the slide.</a:t>
            </a:r>
            <a:endParaRPr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Encourage students to be your “newsletters and cheerleaders” and share what they learned with their families. 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2" name="Google Shape;262;g137f0a98e97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4800601"/>
            <a:ext cx="20574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2931645" y="4800601"/>
            <a:ext cx="46635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627346" y="4800601"/>
            <a:ext cx="8310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838200" y="1276350"/>
            <a:ext cx="7620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8200" y="57150"/>
            <a:ext cx="7620000" cy="10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6D7A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aXlyyCUuOCI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youtube.com/watch?v=RGutiNBuW_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v5t-RKm0VFg" TargetMode="External"/><Relationship Id="rId5" Type="http://schemas.openxmlformats.org/officeDocument/2006/relationships/hyperlink" Target="https://www.youtube.com/watch?v=rg_MeWhJW7I" TargetMode="External"/><Relationship Id="rId4" Type="http://schemas.openxmlformats.org/officeDocument/2006/relationships/hyperlink" Target="https://ideas.classdojo.com/b/growth-mindset" TargetMode="Externa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4125" y="2692700"/>
            <a:ext cx="2180180" cy="1484150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4" name="Google Shape;144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28713" y="2842650"/>
            <a:ext cx="1589425" cy="1484150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5" name="Google Shape;145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55775" y="3553135"/>
            <a:ext cx="1912600" cy="140816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6" name="Google Shape;146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8475" y="2692688"/>
            <a:ext cx="1912594" cy="2234050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47" name="Google Shape;147;p24"/>
          <p:cNvSpPr txBox="1"/>
          <p:nvPr/>
        </p:nvSpPr>
        <p:spPr>
          <a:xfrm>
            <a:off x="473825" y="886075"/>
            <a:ext cx="8300100" cy="1569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u="sng">
                <a:solidFill>
                  <a:schemeClr val="dk2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Academic Confidence Building Unit</a:t>
            </a:r>
            <a:endParaRPr sz="2800" b="1" u="sng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Lesson #2:  “We Do”</a:t>
            </a:r>
            <a:endParaRPr sz="2800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95959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Organization/Study Skills</a:t>
            </a:r>
            <a:endParaRPr sz="2800" b="1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48" name="Google Shape;148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38425" y="0"/>
            <a:ext cx="386715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ctrTitle"/>
          </p:nvPr>
        </p:nvSpPr>
        <p:spPr>
          <a:xfrm>
            <a:off x="2312475" y="210250"/>
            <a:ext cx="4821300" cy="691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latin typeface="Chelsea Market"/>
                <a:ea typeface="Chelsea Market"/>
                <a:cs typeface="Chelsea Market"/>
                <a:sym typeface="Chelsea Market"/>
              </a:rPr>
              <a:t>Lesson Objectives</a:t>
            </a:r>
            <a:endParaRPr sz="3000"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63" name="Google Shape;16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2;p26">
            <a:extLst>
              <a:ext uri="{FF2B5EF4-FFF2-40B4-BE49-F238E27FC236}">
                <a16:creationId xmlns:a16="http://schemas.microsoft.com/office/drawing/2014/main" id="{E9336465-550A-3DE3-8051-EB77E34FF4A4}"/>
              </a:ext>
            </a:extLst>
          </p:cNvPr>
          <p:cNvSpPr txBox="1">
            <a:spLocks/>
          </p:cNvSpPr>
          <p:nvPr/>
        </p:nvSpPr>
        <p:spPr>
          <a:xfrm>
            <a:off x="1175000" y="1480250"/>
            <a:ext cx="6927313" cy="299015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3000"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35E444-E267-A833-C87A-764E3EE02016}"/>
              </a:ext>
            </a:extLst>
          </p:cNvPr>
          <p:cNvSpPr txBox="1"/>
          <p:nvPr/>
        </p:nvSpPr>
        <p:spPr>
          <a:xfrm>
            <a:off x="1540537" y="1872479"/>
            <a:ext cx="619623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helsea Market"/>
              </a:rPr>
              <a:t>Review growth mindset and relevant connections work/ study skills necessary for student success.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helsea Market"/>
              </a:rPr>
              <a:t>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helsea Market"/>
              </a:rPr>
              <a:t>Explore work/ study skills that lead to student success. 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Chelsea Market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helsea Market"/>
              </a:rPr>
              <a:t>Identify personal academic strengths. 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ctrTitle"/>
          </p:nvPr>
        </p:nvSpPr>
        <p:spPr>
          <a:xfrm>
            <a:off x="782550" y="93375"/>
            <a:ext cx="75789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Agenda:  What are we doing today? 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54" name="Google Shape;15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5"/>
          <p:cNvSpPr txBox="1"/>
          <p:nvPr/>
        </p:nvSpPr>
        <p:spPr>
          <a:xfrm>
            <a:off x="1003400" y="983027"/>
            <a:ext cx="7645200" cy="32307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lsea Market"/>
              <a:buChar char="●"/>
            </a:pPr>
            <a:r>
              <a:rPr lang="en" sz="1800" b="1" u="sng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Introduction:  </a:t>
            </a:r>
            <a:endParaRPr sz="1800" b="1" u="sng" dirty="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lsea Market"/>
              <a:buChar char="○"/>
            </a:pPr>
            <a:r>
              <a:rPr lang="en" sz="1800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Agenda </a:t>
            </a:r>
            <a:endParaRPr sz="1800" dirty="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lsea Market"/>
              <a:buChar char="○"/>
            </a:pPr>
            <a:r>
              <a:rPr lang="en" sz="1800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Lesson Expectations</a:t>
            </a:r>
            <a:endParaRPr sz="1800" dirty="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lsea Market"/>
              <a:buChar char="●"/>
            </a:pPr>
            <a:r>
              <a:rPr lang="en" sz="1800" b="1" u="sng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Skill/Practice/ Activity:</a:t>
            </a:r>
            <a:r>
              <a:rPr lang="en" sz="1800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Supernatural </a:t>
            </a:r>
            <a:r>
              <a:rPr lang="en" sz="1800" dirty="0">
                <a:latin typeface="Chelsea Market"/>
                <a:ea typeface="Chelsea Market"/>
                <a:cs typeface="Chelsea Market"/>
                <a:sym typeface="Chelsea Market"/>
              </a:rPr>
              <a:t>Study Skills</a:t>
            </a:r>
            <a:r>
              <a:rPr lang="en" sz="18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lsea Market"/>
              <a:buChar char="●"/>
            </a:pPr>
            <a:r>
              <a:rPr lang="en" sz="1800" b="1" u="sng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Activity:</a:t>
            </a:r>
            <a:r>
              <a:rPr lang="en" sz="1800" u="sng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18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Mojo Growth Mindset Videos #2 - #5 and </a:t>
            </a: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en" sz="18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discussion </a:t>
            </a:r>
            <a:r>
              <a:rPr lang="en-US" sz="18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q</a:t>
            </a:r>
            <a:r>
              <a:rPr lang="en" sz="18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uestions. </a:t>
            </a:r>
            <a:endParaRPr sz="18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lsea Market"/>
              <a:buChar char="●"/>
            </a:pPr>
            <a:r>
              <a:rPr lang="en" sz="1800" b="1" u="sng" dirty="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Closing: Snowball Fight </a:t>
            </a:r>
            <a:endParaRPr sz="1800" b="1" u="sng" dirty="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56" name="Google Shape;156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6849" y="1549400"/>
            <a:ext cx="1009651" cy="641350"/>
          </a:xfrm>
          <a:prstGeom prst="rect">
            <a:avLst/>
          </a:prstGeom>
          <a:noFill/>
          <a:ln w="762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57" name="Google Shape;157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64350" y="2475895"/>
            <a:ext cx="1062425" cy="1196246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ctrTitle"/>
          </p:nvPr>
        </p:nvSpPr>
        <p:spPr>
          <a:xfrm>
            <a:off x="1893375" y="210250"/>
            <a:ext cx="4821300" cy="691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Lesson Expectations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69" name="Google Shape;16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7"/>
          <p:cNvSpPr txBox="1">
            <a:spLocks noGrp="1"/>
          </p:cNvSpPr>
          <p:nvPr>
            <p:ph type="ctrTitle"/>
          </p:nvPr>
        </p:nvSpPr>
        <p:spPr>
          <a:xfrm>
            <a:off x="366175" y="1260575"/>
            <a:ext cx="6080100" cy="31578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S:</a:t>
            </a: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“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S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itting Mountain” position!  “Mountain Peak” (head) is high in the sky and “Mountain Valleys” (bottom and feet) are grounded.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L:</a:t>
            </a: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 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L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istening!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A:</a:t>
            </a: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A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ttention! (This is different than listening.)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N: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N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odding often to show engagement.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T: </a:t>
            </a: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Not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T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alking unless I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T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ell you to and there will be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T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ime for this!- Promise!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71" name="Google Shape;17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4048" y="2024898"/>
            <a:ext cx="2357000" cy="1464300"/>
          </a:xfrm>
          <a:prstGeom prst="rect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120D10-5822-33C2-8FE0-3DE170DB3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9748" y="1035212"/>
            <a:ext cx="3129951" cy="3974938"/>
          </a:xfrm>
          <a:prstGeom prst="rect">
            <a:avLst/>
          </a:prstGeom>
        </p:spPr>
      </p:pic>
      <p:sp>
        <p:nvSpPr>
          <p:cNvPr id="6" name="Google Shape;186;p29">
            <a:extLst>
              <a:ext uri="{FF2B5EF4-FFF2-40B4-BE49-F238E27FC236}">
                <a16:creationId xmlns:a16="http://schemas.microsoft.com/office/drawing/2014/main" id="{11931E15-3B86-9475-3BD8-A733A7565F0D}"/>
              </a:ext>
            </a:extLst>
          </p:cNvPr>
          <p:cNvSpPr txBox="1">
            <a:spLocks/>
          </p:cNvSpPr>
          <p:nvPr/>
        </p:nvSpPr>
        <p:spPr>
          <a:xfrm>
            <a:off x="1876674" y="220550"/>
            <a:ext cx="55761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000" b="1" dirty="0">
                <a:latin typeface="Chelsea Market"/>
                <a:ea typeface="Chelsea Market"/>
                <a:cs typeface="Chelsea Market"/>
                <a:sym typeface="Chelsea Market"/>
              </a:rPr>
              <a:t>Activity 1: </a:t>
            </a:r>
            <a:r>
              <a:rPr lang="en-US" sz="3000" dirty="0">
                <a:latin typeface="Chelsea Market"/>
                <a:ea typeface="Chelsea Market"/>
                <a:cs typeface="Chelsea Market"/>
                <a:sym typeface="Chelsea Market"/>
              </a:rPr>
              <a:t>Study Skills Deck</a:t>
            </a:r>
            <a:endParaRPr lang="en-US" sz="3000"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  <p:extLst>
      <p:ext uri="{BB962C8B-B14F-4D97-AF65-F5344CB8AC3E}">
        <p14:creationId xmlns:p14="http://schemas.microsoft.com/office/powerpoint/2010/main" val="121833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ctrTitle"/>
          </p:nvPr>
        </p:nvSpPr>
        <p:spPr>
          <a:xfrm>
            <a:off x="1783950" y="127625"/>
            <a:ext cx="55761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Chelsea Market"/>
                <a:ea typeface="Chelsea Market"/>
                <a:cs typeface="Chelsea Market"/>
                <a:sym typeface="Chelsea Market"/>
              </a:rPr>
              <a:t>Activity 2: </a:t>
            </a:r>
            <a:r>
              <a:rPr lang="en" sz="2000" dirty="0">
                <a:latin typeface="Chelsea Market"/>
                <a:ea typeface="Chelsea Market"/>
                <a:cs typeface="Chelsea Market"/>
                <a:sym typeface="Chelsea Market"/>
              </a:rPr>
              <a:t>Growth Mindset Videos &amp; Discussion</a:t>
            </a:r>
            <a:endParaRPr sz="2000"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87" name="Google Shape;18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9">
            <a:hlinkClick r:id="rId4"/>
          </p:cNvPr>
          <p:cNvSpPr txBox="1"/>
          <p:nvPr/>
        </p:nvSpPr>
        <p:spPr>
          <a:xfrm>
            <a:off x="550200" y="920250"/>
            <a:ext cx="8043600" cy="32466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elsea Market"/>
              <a:buChar char="■"/>
            </a:pP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Mojo 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5"/>
              </a:rPr>
              <a:t>Growth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Mindset Videos #2</a:t>
            </a:r>
            <a:endParaRPr lang="en-US" sz="24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elsea Market"/>
              <a:buChar char="■"/>
            </a:pP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Mojo Growth 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6"/>
              </a:rPr>
              <a:t>Mindset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Videos #3</a:t>
            </a:r>
            <a:endParaRPr lang="en-US" sz="24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elsea Market"/>
              <a:buChar char="■"/>
            </a:pP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Mojo 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7"/>
              </a:rPr>
              <a:t>Growth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Mindset Videos #4</a:t>
            </a:r>
            <a:endParaRPr lang="en-US" sz="24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elsea Market"/>
              <a:buChar char="■"/>
            </a:pP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Mojo 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8"/>
              </a:rPr>
              <a:t>Growth</a:t>
            </a:r>
            <a:r>
              <a:rPr lang="en-US" sz="2400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Mindset Videos #5</a:t>
            </a:r>
            <a:endParaRPr lang="en-US" sz="24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b="1" u="sng"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u="sng" dirty="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825F37-B5EA-C3A6-D566-515A8B67EC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7605" y="1506071"/>
            <a:ext cx="2174752" cy="20219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7D49B6-5F76-2782-E702-6F16F7355069}"/>
              </a:ext>
            </a:extLst>
          </p:cNvPr>
          <p:cNvSpPr txBox="1"/>
          <p:nvPr/>
        </p:nvSpPr>
        <p:spPr>
          <a:xfrm>
            <a:off x="691643" y="3374162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https://ideas.classdojo.com/b/growth-mindset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5;p29">
            <a:extLst>
              <a:ext uri="{FF2B5EF4-FFF2-40B4-BE49-F238E27FC236}">
                <a16:creationId xmlns:a16="http://schemas.microsoft.com/office/drawing/2014/main" id="{2A0DEE91-028F-D227-3BAB-1D3F85CFE2F5}"/>
              </a:ext>
            </a:extLst>
          </p:cNvPr>
          <p:cNvSpPr txBox="1">
            <a:spLocks/>
          </p:cNvSpPr>
          <p:nvPr/>
        </p:nvSpPr>
        <p:spPr>
          <a:xfrm>
            <a:off x="1562100" y="178475"/>
            <a:ext cx="6159500" cy="69138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85000"/>
              </a:lnSpc>
              <a:buClr>
                <a:schemeClr val="accent2"/>
              </a:buClr>
              <a:buSzPts val="3300"/>
              <a:buFont typeface="Century Gothic"/>
              <a:buNone/>
            </a:pPr>
            <a:r>
              <a:rPr lang="en-US" sz="3000" b="1">
                <a:latin typeface="Chelsea Market"/>
                <a:ea typeface="Chelsea Market"/>
                <a:cs typeface="Chelsea Market"/>
                <a:sym typeface="Chelsea Market"/>
              </a:rPr>
              <a:t>Activity 3 – Closing/Snowball Fight</a:t>
            </a:r>
            <a:endParaRPr lang="en-US" sz="3000"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5" name="Picture 4" descr="A pile of crumpled paper&#10;&#10;Description automatically generated">
            <a:extLst>
              <a:ext uri="{FF2B5EF4-FFF2-40B4-BE49-F238E27FC236}">
                <a16:creationId xmlns:a16="http://schemas.microsoft.com/office/drawing/2014/main" id="{1E190EA7-CEB4-6AD5-449F-25924095C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68537">
            <a:off x="538424" y="1508077"/>
            <a:ext cx="2047856" cy="2746423"/>
          </a:xfrm>
          <a:prstGeom prst="rect">
            <a:avLst/>
          </a:prstGeom>
        </p:spPr>
      </p:pic>
      <p:sp>
        <p:nvSpPr>
          <p:cNvPr id="6" name="Google Shape;186;p29">
            <a:extLst>
              <a:ext uri="{FF2B5EF4-FFF2-40B4-BE49-F238E27FC236}">
                <a16:creationId xmlns:a16="http://schemas.microsoft.com/office/drawing/2014/main" id="{061D3093-0BF2-1B11-0D94-4A559CAD415D}"/>
              </a:ext>
            </a:extLst>
          </p:cNvPr>
          <p:cNvSpPr txBox="1"/>
          <p:nvPr/>
        </p:nvSpPr>
        <p:spPr>
          <a:xfrm>
            <a:off x="2946400" y="1152138"/>
            <a:ext cx="5676900" cy="1369575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Write one thing you find challenging to do on your piece of paper.</a:t>
            </a:r>
            <a:r>
              <a:rPr lang="en-US" sz="1800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-US" sz="1800" b="1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DO NOT WRITE YOUR NAME ON THE PAPER.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  <p:extLst>
      <p:ext uri="{BB962C8B-B14F-4D97-AF65-F5344CB8AC3E}">
        <p14:creationId xmlns:p14="http://schemas.microsoft.com/office/powerpoint/2010/main" val="200206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8"/>
          <p:cNvSpPr txBox="1">
            <a:spLocks noGrp="1"/>
          </p:cNvSpPr>
          <p:nvPr>
            <p:ph type="title"/>
          </p:nvPr>
        </p:nvSpPr>
        <p:spPr>
          <a:xfrm>
            <a:off x="3135450" y="134025"/>
            <a:ext cx="2873100" cy="534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entury Gothic"/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Closing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265" name="Google Shape;265;p38"/>
          <p:cNvSpPr txBox="1"/>
          <p:nvPr/>
        </p:nvSpPr>
        <p:spPr>
          <a:xfrm>
            <a:off x="4572000" y="789063"/>
            <a:ext cx="4439700" cy="31245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1) What was your favorite part of this lesson?</a:t>
            </a:r>
            <a:endParaRPr sz="30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2) What will you remember about this lesson?</a:t>
            </a:r>
            <a:endParaRPr sz="30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266" name="Google Shape;266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29" y="1437054"/>
            <a:ext cx="4227725" cy="2604650"/>
          </a:xfrm>
          <a:prstGeom prst="rect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67" name="Google Shape;267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600</Words>
  <Application>Microsoft Office PowerPoint</Application>
  <PresentationFormat>On-screen Show (16:9)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Chelsea Market</vt:lpstr>
      <vt:lpstr>Simple Light</vt:lpstr>
      <vt:lpstr>PowerPoint Presentation</vt:lpstr>
      <vt:lpstr>Lesson Objectives</vt:lpstr>
      <vt:lpstr>Agenda:  What are we doing today? </vt:lpstr>
      <vt:lpstr>Lesson Expectations</vt:lpstr>
      <vt:lpstr>PowerPoint Presentation</vt:lpstr>
      <vt:lpstr>Activity 2: Growth Mindset Videos &amp; Discussion</vt:lpstr>
      <vt:lpstr>PowerPoint Presentation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M. Kight</dc:creator>
  <cp:lastModifiedBy>Marissa A. Payne</cp:lastModifiedBy>
  <cp:revision>2</cp:revision>
  <dcterms:modified xsi:type="dcterms:W3CDTF">2024-04-12T16:53:52Z</dcterms:modified>
</cp:coreProperties>
</file>