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7"/>
  </p:notesMasterIdLst>
  <p:sldIdLst>
    <p:sldId id="265" r:id="rId5"/>
    <p:sldId id="279" r:id="rId6"/>
    <p:sldId id="266" r:id="rId7"/>
    <p:sldId id="268" r:id="rId8"/>
    <p:sldId id="269" r:id="rId9"/>
    <p:sldId id="291" r:id="rId10"/>
    <p:sldId id="280" r:id="rId11"/>
    <p:sldId id="267" r:id="rId12"/>
    <p:sldId id="281" r:id="rId13"/>
    <p:sldId id="270" r:id="rId14"/>
    <p:sldId id="289" r:id="rId15"/>
    <p:sldId id="271" r:id="rId16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BeTA_RvQDItoYgbwyU_nsZMCXSedWwa/view?usp=shar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BeTA_RvQDItoYgbwyU_nsZMCXSedWwa/view?usp=shari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49d679d4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49d679d48_0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Greet students and introduce topic.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(2 Minutes)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49d679d48_0_1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07916"/>
              </a:lnSpc>
              <a:buNone/>
            </a:pPr>
            <a:r>
              <a:rPr lang="en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Howard Listening Coloring Activity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(13-15 Minutes)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lnSpc>
                <a:spcPct val="107916"/>
              </a:lnSpc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Directions: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lnSpc>
                <a:spcPct val="107916"/>
              </a:lnSpc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Pass out a coloring sheet to each student.  Explain that you are going to read a poem that will explain some silly ways to color Howard.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lnSpc>
                <a:spcPct val="107916"/>
              </a:lnSpc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Tell students that they will need to use their BEST listening skills to get all the details.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lnSpc>
                <a:spcPct val="107916"/>
              </a:lnSpc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Read the poem aloud and repeat each line twice.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lnSpc>
                <a:spcPct val="107916"/>
              </a:lnSpc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time allows, allow students extra time to color the rest of the sheet.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180" name="Google Shape;180;g1449d679d4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Share with students we are going to have another listening activity.  Set-up activity like “Simon Says” game. 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49d679d48_0_18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Process/ Closing: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(5 Minutes)</a:t>
            </a:r>
            <a:endParaRPr b="1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time allows, have students share answers to the questions on the slide.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be your “newsletters and cheerleaders” and share what they learned with their families.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188" name="Google Shape;188;g1449d679d48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4e9f4638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4e9f46389_0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Go over objectives and provide examples.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(3 Minutes) 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49d679d4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49d679d48_0_1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Go over agenda for lesson and answer questions.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dirty="0"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49d679d4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49d679d48_0_15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Go over expectations and provide examples.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49d679d4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49d679d48_0_1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Ask students to share out what it means to listen.  Read </a:t>
            </a:r>
            <a:r>
              <a:rPr lang="en" u="none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story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and stop to process/ highlight key points (including different ways we can be a good listener).  (15 Minutes)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Review story with students. </a:t>
            </a:r>
          </a:p>
        </p:txBody>
      </p:sp>
    </p:spTree>
    <p:extLst>
      <p:ext uri="{BB962C8B-B14F-4D97-AF65-F5344CB8AC3E}">
        <p14:creationId xmlns:p14="http://schemas.microsoft.com/office/powerpoint/2010/main" val="1773480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49d679d4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49d679d48_0_1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Play the “</a:t>
            </a:r>
            <a:r>
              <a:rPr lang="en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check for understanding”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video.  Allow students to respond to the prompts/ questions, in the video, aloud.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174741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840" indent="0">
              <a:buNone/>
            </a:pPr>
            <a:r>
              <a:rPr lang="en-US" dirty="0"/>
              <a:t>Brain Break</a:t>
            </a:r>
          </a:p>
        </p:txBody>
      </p:sp>
    </p:spTree>
    <p:extLst>
      <p:ext uri="{BB962C8B-B14F-4D97-AF65-F5344CB8AC3E}">
        <p14:creationId xmlns:p14="http://schemas.microsoft.com/office/powerpoint/2010/main" val="221275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49d679d48_0_1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07916"/>
              </a:lnSpc>
              <a:buNone/>
            </a:pPr>
            <a:r>
              <a:rPr lang="en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Howard Listening Coloring Activity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(13-15 Minutes)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lnSpc>
                <a:spcPct val="107916"/>
              </a:lnSpc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Directions: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lnSpc>
                <a:spcPct val="107916"/>
              </a:lnSpc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Pass out a coloring sheet to each student.  Explain that you are going to read a poem that will explain some silly ways to color Howard.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lnSpc>
                <a:spcPct val="107916"/>
              </a:lnSpc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Tell students that they will need to use their BEST listening skills to get all the details.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lnSpc>
                <a:spcPct val="107916"/>
              </a:lnSpc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Read the poem aloud and repeat each line twice.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lnSpc>
                <a:spcPct val="107916"/>
              </a:lnSpc>
              <a:buClr>
                <a:schemeClr val="dk1"/>
              </a:buClr>
              <a:buFont typeface="Chelsea Market"/>
              <a:buAutoNum type="arabicPeriod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time allows, allow students extra time to color the rest of the sheet.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180" name="Google Shape;180;g1449d679d4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40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4800601"/>
            <a:ext cx="20574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931645" y="4800601"/>
            <a:ext cx="46635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627346" y="4800601"/>
            <a:ext cx="83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0" y="127635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57150"/>
            <a:ext cx="7620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5163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5163143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998471" y="-1998470"/>
            <a:ext cx="5147058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7194"/>
            <a:ext cx="8410575" cy="461665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4736307"/>
            <a:ext cx="304800" cy="273844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74542" y="-241991"/>
            <a:ext cx="401648" cy="483982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noProof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219039"/>
            <a:ext cx="5038725" cy="30699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91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drive.google.com/file/d/1tBeTA_RvQDItoYgbwyU_nsZMCXSedWwa/view?usp=shari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RqCtMDbaTU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UBG9RLXOgU?feature=oembed" TargetMode="External"/><Relationship Id="rId6" Type="http://schemas.openxmlformats.org/officeDocument/2006/relationships/hyperlink" Target="https://youtu.be/SUBG9RLXOgU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aW-U66Uwm2c?feature=oembed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hyperlink" Target="https://drive.google.com/file/d/1tBeTA_RvQDItoYgbwyU_nsZMCXSedWwa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025" y="2631550"/>
            <a:ext cx="2180180" cy="1484150"/>
          </a:xfrm>
          <a:prstGeom prst="rect">
            <a:avLst/>
          </a:prstGeom>
          <a:noFill/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8713" y="2842650"/>
            <a:ext cx="1589425" cy="148415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8450" y="3596385"/>
            <a:ext cx="1912600" cy="140816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800" y="2727238"/>
            <a:ext cx="1912594" cy="2234050"/>
          </a:xfrm>
          <a:prstGeom prst="rect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3"/>
          <p:cNvSpPr txBox="1"/>
          <p:nvPr/>
        </p:nvSpPr>
        <p:spPr>
          <a:xfrm>
            <a:off x="421950" y="851475"/>
            <a:ext cx="8300100" cy="1569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 dirty="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Academic Confidence Building Unit K-1</a:t>
            </a:r>
            <a:r>
              <a:rPr lang="en" sz="3500" b="1" u="sng" baseline="30000" dirty="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st</a:t>
            </a:r>
            <a:r>
              <a:rPr lang="en" sz="3500" b="1" u="sng" dirty="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sz="2800" b="1" u="sng" dirty="0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5959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Lesson #2:  “We Do”</a:t>
            </a:r>
            <a:endParaRPr sz="2800" dirty="0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5959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Work/ Study (Listening) Skills</a:t>
            </a:r>
            <a:endParaRPr sz="2800" b="1" dirty="0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64350" y="0"/>
            <a:ext cx="3867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559375" y="272800"/>
            <a:ext cx="8063100" cy="544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Activity:  Howard Listening Coloring Activity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725" y="1917735"/>
            <a:ext cx="1600200" cy="1471765"/>
          </a:xfrm>
          <a:prstGeom prst="rect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5" name="Google Shape;185;p28"/>
          <p:cNvSpPr txBox="1"/>
          <p:nvPr/>
        </p:nvSpPr>
        <p:spPr>
          <a:xfrm>
            <a:off x="1930150" y="948500"/>
            <a:ext cx="7080900" cy="3324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latin typeface="Chelsea Market"/>
                <a:ea typeface="Chelsea Market"/>
                <a:cs typeface="Chelsea Market"/>
                <a:sym typeface="Chelsea Market"/>
              </a:rPr>
              <a:t>Howard Listening Poem</a:t>
            </a:r>
            <a:endParaRPr sz="1800" b="1" u="sng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Did you ever hear of Howard the bunny,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Who had a </a:t>
            </a:r>
            <a:r>
              <a:rPr lang="en" sz="1800" b="1" dirty="0">
                <a:solidFill>
                  <a:srgbClr val="FFFF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yellow</a:t>
            </a: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nose that looked kinda funny?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He was the coolest rabbit if you know what I mean,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One eye was </a:t>
            </a:r>
            <a:r>
              <a:rPr lang="en" sz="1800" b="1" dirty="0">
                <a:solidFill>
                  <a:srgbClr val="FFC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orange</a:t>
            </a: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and the other was </a:t>
            </a:r>
            <a:r>
              <a:rPr lang="en" sz="1800" b="1" dirty="0">
                <a:solidFill>
                  <a:srgbClr val="00B05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green</a:t>
            </a: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.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70C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Blue</a:t>
            </a: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ears stood up on the top of his head,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So he could listen to everything his teacher said.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He was the best listener I have ever seen,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And for that earned a #1 star that was </a:t>
            </a:r>
            <a:r>
              <a:rPr lang="en" sz="1800" b="1" dirty="0">
                <a:solidFill>
                  <a:srgbClr val="00B05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green</a:t>
            </a: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.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Everyone noticed Howard and he gained lots of fame,</a:t>
            </a:r>
            <a:endParaRPr sz="1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Now somewhere on your paper, I should see your </a:t>
            </a:r>
            <a:r>
              <a:rPr lang="en" sz="1800" dirty="0">
                <a:solidFill>
                  <a:schemeClr val="dk1"/>
                </a:solidFill>
                <a:highlight>
                  <a:srgbClr val="FF00FF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name</a:t>
            </a:r>
            <a:r>
              <a:rPr lang="en" sz="1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!</a:t>
            </a:r>
            <a:r>
              <a:rPr lang="en" sz="1800" dirty="0"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endParaRPr sz="180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AFFE9-CBA0-F49E-5CB6-CDBA11EBF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Let’s play “Howard B . Wigglebottom says” to see how well you can listen…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LatoWeb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Raise your hand  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Wiggle your ears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Blink your eyes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Stand up (do not say “Howard B. Wigglebottom says” for this one)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Stand up (now start saying again “Howard B. Wigglebottom says”)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Shake your right foot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Clap your hands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Web"/>
              </a:rPr>
              <a:t>Sit down  </a:t>
            </a:r>
          </a:p>
          <a:p>
            <a:endParaRPr lang="en-US" dirty="0"/>
          </a:p>
        </p:txBody>
      </p:sp>
      <p:pic>
        <p:nvPicPr>
          <p:cNvPr id="6" name="Graphic 5" descr="Raised hand outline">
            <a:extLst>
              <a:ext uri="{FF2B5EF4-FFF2-40B4-BE49-F238E27FC236}">
                <a16:creationId xmlns:a16="http://schemas.microsoft.com/office/drawing/2014/main" id="{5544E6E5-3CE4-EEBD-AAFE-E2390023C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7856" y="1929653"/>
            <a:ext cx="391953" cy="358140"/>
          </a:xfrm>
          <a:prstGeom prst="rect">
            <a:avLst/>
          </a:prstGeom>
        </p:spPr>
      </p:pic>
      <p:pic>
        <p:nvPicPr>
          <p:cNvPr id="7" name="Graphic 6" descr="Ear with solid fill">
            <a:extLst>
              <a:ext uri="{FF2B5EF4-FFF2-40B4-BE49-F238E27FC236}">
                <a16:creationId xmlns:a16="http://schemas.microsoft.com/office/drawing/2014/main" id="{759AC376-5713-E7B6-7284-689EFB5D7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7856" y="2287794"/>
            <a:ext cx="391953" cy="358140"/>
          </a:xfrm>
          <a:prstGeom prst="rect">
            <a:avLst/>
          </a:prstGeom>
        </p:spPr>
      </p:pic>
      <p:pic>
        <p:nvPicPr>
          <p:cNvPr id="8" name="Graphic 7" descr="Eyes with solid fill">
            <a:extLst>
              <a:ext uri="{FF2B5EF4-FFF2-40B4-BE49-F238E27FC236}">
                <a16:creationId xmlns:a16="http://schemas.microsoft.com/office/drawing/2014/main" id="{58FBCFDB-048A-B383-2577-ECFDFE62B1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3086" y="2459093"/>
            <a:ext cx="685800" cy="685800"/>
          </a:xfrm>
          <a:prstGeom prst="rect">
            <a:avLst/>
          </a:prstGeom>
        </p:spPr>
      </p:pic>
      <p:pic>
        <p:nvPicPr>
          <p:cNvPr id="9" name="Graphic 8" descr="Clapping hands outline">
            <a:extLst>
              <a:ext uri="{FF2B5EF4-FFF2-40B4-BE49-F238E27FC236}">
                <a16:creationId xmlns:a16="http://schemas.microsoft.com/office/drawing/2014/main" id="{B3F7652A-ABBF-478F-01E2-1C7347A0D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7725" y="3949593"/>
            <a:ext cx="444059" cy="276625"/>
          </a:xfrm>
          <a:prstGeom prst="rect">
            <a:avLst/>
          </a:prstGeom>
        </p:spPr>
      </p:pic>
      <p:pic>
        <p:nvPicPr>
          <p:cNvPr id="10" name="Graphic 9" descr="Foot outline">
            <a:extLst>
              <a:ext uri="{FF2B5EF4-FFF2-40B4-BE49-F238E27FC236}">
                <a16:creationId xmlns:a16="http://schemas.microsoft.com/office/drawing/2014/main" id="{C76C99B2-DEB9-D96E-B483-CAE7C2CD39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9809" y="3546661"/>
            <a:ext cx="365760" cy="463537"/>
          </a:xfrm>
          <a:prstGeom prst="rect">
            <a:avLst/>
          </a:prstGeom>
        </p:spPr>
      </p:pic>
      <p:sp>
        <p:nvSpPr>
          <p:cNvPr id="11" name="Google Shape;182;p28">
            <a:extLst>
              <a:ext uri="{FF2B5EF4-FFF2-40B4-BE49-F238E27FC236}">
                <a16:creationId xmlns:a16="http://schemas.microsoft.com/office/drawing/2014/main" id="{855847D6-EA77-5AA3-1A38-3B1DF6F7C9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71650"/>
            <a:ext cx="7620000" cy="633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Century Gothic"/>
              <a:buNone/>
            </a:pPr>
            <a:r>
              <a:rPr lang="en" sz="3000" b="1" dirty="0">
                <a:latin typeface="Chelsea Market"/>
                <a:ea typeface="Chelsea Market"/>
                <a:cs typeface="Chelsea Market"/>
                <a:sym typeface="Chelsea Market"/>
              </a:rPr>
              <a:t>Listening Activity</a:t>
            </a:r>
            <a:endParaRPr sz="3000" b="1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31015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135450" y="134025"/>
            <a:ext cx="2873100" cy="534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Closing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4572000" y="935300"/>
            <a:ext cx="4439700" cy="3124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1) What was your favorite part of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2) What will you remember about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00" y="1269425"/>
            <a:ext cx="4227725" cy="260465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2312475" y="210250"/>
            <a:ext cx="4821300" cy="691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helsea Market"/>
                <a:ea typeface="Chelsea Market"/>
                <a:cs typeface="Chelsea Market"/>
                <a:sym typeface="Chelsea Market"/>
              </a:rPr>
              <a:t>Learning Objectives</a:t>
            </a:r>
            <a:endParaRPr lang="en-US" sz="3000" dirty="0">
              <a:latin typeface="Chelsea Market"/>
              <a:ea typeface="Chelsea Market"/>
              <a:cs typeface="Chelsea Market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DC1F64-49DF-0B80-2F60-C4590CA7F5E9}"/>
              </a:ext>
            </a:extLst>
          </p:cNvPr>
          <p:cNvSpPr txBox="1"/>
          <p:nvPr/>
        </p:nvSpPr>
        <p:spPr>
          <a:xfrm>
            <a:off x="880533" y="1185333"/>
            <a:ext cx="7496017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helsea Market"/>
              </a:rPr>
              <a:t>Students will identify and practice good </a:t>
            </a:r>
            <a:r>
              <a:rPr lang="en-US" sz="2400" dirty="0">
                <a:latin typeface="Chelsea Market"/>
              </a:rPr>
              <a:t>listening skills. </a:t>
            </a: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400" i="0" u="none" strike="noStrike" dirty="0">
              <a:solidFill>
                <a:srgbClr val="000000"/>
              </a:solidFill>
              <a:effectLst/>
              <a:latin typeface="Chelsea Marke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Chelsea Market"/>
              </a:rPr>
              <a:t>Students will  explore the connection between listening skills and student success. </a:t>
            </a:r>
          </a:p>
        </p:txBody>
      </p:sp>
    </p:spTree>
    <p:extLst>
      <p:ext uri="{BB962C8B-B14F-4D97-AF65-F5344CB8AC3E}">
        <p14:creationId xmlns:p14="http://schemas.microsoft.com/office/powerpoint/2010/main" val="345357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ctrTitle"/>
          </p:nvPr>
        </p:nvSpPr>
        <p:spPr>
          <a:xfrm>
            <a:off x="797775" y="238250"/>
            <a:ext cx="75789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Agenda:  What are we doing today? 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234450" y="1050800"/>
            <a:ext cx="6590100" cy="3555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●"/>
            </a:pPr>
            <a:r>
              <a:rPr lang="en" sz="2200" b="1" u="sng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Introduction:  </a:t>
            </a:r>
            <a:endParaRPr sz="2200" b="1" u="sng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○"/>
            </a:pP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Agenda </a:t>
            </a:r>
            <a:endParaRPr sz="22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○"/>
            </a:pP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Lesson Expectations</a:t>
            </a:r>
            <a:endParaRPr sz="22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edgwick Ave Display"/>
              <a:buChar char="○"/>
            </a:pP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Story/ Video: </a:t>
            </a:r>
            <a:r>
              <a:rPr lang="en" sz="2200" b="1">
                <a:latin typeface="Chelsea Market"/>
                <a:ea typeface="Chelsea Market"/>
                <a:cs typeface="Chelsea Market"/>
                <a:sym typeface="Chelsea Market"/>
              </a:rPr>
              <a:t>Howard B.  Wigglebottom Learns to Listen</a:t>
            </a: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sz="22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●"/>
            </a:pPr>
            <a:r>
              <a:rPr lang="en" sz="2200" b="1">
                <a:latin typeface="Chelsea Market"/>
                <a:ea typeface="Chelsea Market"/>
                <a:cs typeface="Chelsea Market"/>
                <a:sym typeface="Chelsea Market"/>
              </a:rPr>
              <a:t>Review/ Quick Check for Understanding</a:t>
            </a:r>
            <a:endParaRPr sz="2200" b="1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●"/>
            </a:pPr>
            <a:r>
              <a:rPr lang="en" sz="2200" b="1" u="sng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Skill/Practice:</a:t>
            </a:r>
            <a:r>
              <a:rPr lang="en" sz="22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 Worksheet/ Activity</a:t>
            </a: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- Howard B. Wigglebottom Listening Activity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helsea Market"/>
              <a:buChar char="●"/>
            </a:pPr>
            <a:r>
              <a:rPr lang="en" sz="2200" b="1" u="sng">
                <a:latin typeface="Chelsea Market"/>
                <a:ea typeface="Chelsea Market"/>
                <a:cs typeface="Chelsea Market"/>
                <a:sym typeface="Chelsea Market"/>
              </a:rPr>
              <a:t>Close</a:t>
            </a:r>
            <a:endParaRPr sz="2200" b="1" u="sng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675" y="1864174"/>
            <a:ext cx="1823950" cy="1677575"/>
          </a:xfrm>
          <a:prstGeom prst="rect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1805250" y="126100"/>
            <a:ext cx="5533500" cy="565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Lesson Expectations: 5 Senses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66" name="Google Shape;166;p26"/>
          <p:cNvSpPr txBox="1">
            <a:spLocks noGrp="1"/>
          </p:cNvSpPr>
          <p:nvPr>
            <p:ph type="ctrTitle" idx="4294967295"/>
          </p:nvPr>
        </p:nvSpPr>
        <p:spPr>
          <a:xfrm>
            <a:off x="0" y="1060450"/>
            <a:ext cx="4594225" cy="3489325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Eyes: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 On me!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Ears: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Open and listening!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Lips: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Zipped, closed, and quiet!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Hands: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In your lap and to yourself!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Nose: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Out of your neighbor’s business!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(As a class family, you do SUCH a good job taking care of others, during our lesson, you get to take a “break” and I will take care of everyone!)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378400" y="1009075"/>
            <a:ext cx="440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200" y="1350513"/>
            <a:ext cx="3830828" cy="2697625"/>
          </a:xfrm>
          <a:prstGeom prst="rect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ctrTitle"/>
          </p:nvPr>
        </p:nvSpPr>
        <p:spPr>
          <a:xfrm>
            <a:off x="222838" y="120144"/>
            <a:ext cx="8337176" cy="101694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Chelsea Market"/>
                <a:ea typeface="Chelsea Market"/>
                <a:cs typeface="Chelsea Market"/>
                <a:sym typeface="Chelsea Market"/>
              </a:rPr>
              <a:t>Introduction:  Story</a:t>
            </a:r>
            <a:br>
              <a:rPr lang="en" sz="3000" b="1" dirty="0">
                <a:latin typeface="Chelsea Market"/>
                <a:ea typeface="Chelsea Market"/>
                <a:cs typeface="Chelsea Market"/>
                <a:sym typeface="Chelsea Market"/>
              </a:rPr>
            </a:br>
            <a:r>
              <a:rPr lang="en" sz="3000" b="1" dirty="0">
                <a:latin typeface="Chelsea Market"/>
                <a:ea typeface="Chelsea Market"/>
                <a:cs typeface="Chelsea Market"/>
                <a:sym typeface="Chelsea Market"/>
              </a:rPr>
              <a:t>First, what does it mean to listen? </a:t>
            </a:r>
            <a:endParaRPr sz="3000" b="1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Listen">
            <a:hlinkClick r:id="" action="ppaction://media"/>
            <a:extLst>
              <a:ext uri="{FF2B5EF4-FFF2-40B4-BE49-F238E27FC236}">
                <a16:creationId xmlns:a16="http://schemas.microsoft.com/office/drawing/2014/main" id="{93EE270A-6415-4C2A-5BC6-9945926C1D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7361" y="1193465"/>
            <a:ext cx="8069189" cy="382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07832C-F691-E5F5-CE90-A319945949DD}"/>
              </a:ext>
            </a:extLst>
          </p:cNvPr>
          <p:cNvSpPr txBox="1"/>
          <p:nvPr/>
        </p:nvSpPr>
        <p:spPr>
          <a:xfrm>
            <a:off x="153681" y="1252497"/>
            <a:ext cx="88673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happened when Howard did not listen?  When Howard did not listen _____________________.</a:t>
            </a:r>
          </a:p>
          <a:p>
            <a:endParaRPr lang="en-US" dirty="0"/>
          </a:p>
          <a:p>
            <a:r>
              <a:rPr lang="en-US" dirty="0"/>
              <a:t>What happened when Howard did listen? When Howard did listen ______________________________.</a:t>
            </a:r>
          </a:p>
          <a:p>
            <a:endParaRPr lang="en-US" dirty="0"/>
          </a:p>
          <a:p>
            <a:r>
              <a:rPr lang="en-US" dirty="0"/>
              <a:t>Which one do you think has Howard feeling happier and why?  The choice Howard was happier with was _____________________  because __________________________. </a:t>
            </a:r>
          </a:p>
        </p:txBody>
      </p:sp>
      <p:sp>
        <p:nvSpPr>
          <p:cNvPr id="11" name="Google Shape;173;p27">
            <a:extLst>
              <a:ext uri="{FF2B5EF4-FFF2-40B4-BE49-F238E27FC236}">
                <a16:creationId xmlns:a16="http://schemas.microsoft.com/office/drawing/2014/main" id="{99950103-6F0E-7E61-8C58-6DC121B318A6}"/>
              </a:ext>
            </a:extLst>
          </p:cNvPr>
          <p:cNvSpPr txBox="1">
            <a:spLocks/>
          </p:cNvSpPr>
          <p:nvPr/>
        </p:nvSpPr>
        <p:spPr>
          <a:xfrm>
            <a:off x="276626" y="176732"/>
            <a:ext cx="8337176" cy="7144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latin typeface="Chelsea Market"/>
                <a:ea typeface="Chelsea Market"/>
                <a:cs typeface="Chelsea Market"/>
                <a:sym typeface="Chelsea Market"/>
              </a:rPr>
              <a:t>Review of Story </a:t>
            </a:r>
          </a:p>
        </p:txBody>
      </p:sp>
    </p:spTree>
    <p:extLst>
      <p:ext uri="{BB962C8B-B14F-4D97-AF65-F5344CB8AC3E}">
        <p14:creationId xmlns:p14="http://schemas.microsoft.com/office/powerpoint/2010/main" val="74433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2333" y="1209809"/>
            <a:ext cx="1993431" cy="2032775"/>
          </a:xfrm>
          <a:prstGeom prst="rect">
            <a:avLst/>
          </a:prstGeom>
          <a:noFill/>
          <a:ln w="76200" cap="flat" cmpd="sng">
            <a:solidFill>
              <a:srgbClr val="00CBC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27">
            <a:hlinkClick r:id="rId6"/>
          </p:cNvPr>
          <p:cNvSpPr txBox="1">
            <a:spLocks noGrp="1"/>
          </p:cNvSpPr>
          <p:nvPr>
            <p:ph type="ctrTitle"/>
          </p:nvPr>
        </p:nvSpPr>
        <p:spPr>
          <a:xfrm>
            <a:off x="1833690" y="215821"/>
            <a:ext cx="4229400" cy="6327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helsea Market"/>
                <a:ea typeface="Chelsea Market"/>
                <a:cs typeface="Chelsea Market"/>
                <a:sym typeface="Chelsea Market"/>
              </a:rPr>
              <a:t>Check for Understanding</a:t>
            </a:r>
            <a:endParaRPr sz="2400" b="1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5" name="Online Media 4" title="Listen Better Kids #1- Yes or No">
            <a:hlinkClick r:id="" action="ppaction://media"/>
            <a:extLst>
              <a:ext uri="{FF2B5EF4-FFF2-40B4-BE49-F238E27FC236}">
                <a16:creationId xmlns:a16="http://schemas.microsoft.com/office/drawing/2014/main" id="{5DC1C0D6-4FEA-1821-E916-4D83878F2F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32950" y="1263410"/>
            <a:ext cx="6252482" cy="36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00051"/>
            <a:ext cx="8410575" cy="461665"/>
          </a:xfrm>
        </p:spPr>
        <p:txBody>
          <a:bodyPr/>
          <a:lstStyle/>
          <a:p>
            <a:r>
              <a:rPr lang="en-US"/>
              <a:t>Brain Break Time!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219039"/>
            <a:ext cx="5038725" cy="3415105"/>
          </a:xfrm>
        </p:spPr>
        <p:txBody>
          <a:bodyPr/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Online Media 2" title="&quot;The Animal Dance Game!&quot; 🐙🐊🐒 Would You Rather Brain Break | Danny Go! Songs for Kids">
            <a:hlinkClick r:id="" action="ppaction://media"/>
            <a:extLst>
              <a:ext uri="{FF2B5EF4-FFF2-40B4-BE49-F238E27FC236}">
                <a16:creationId xmlns:a16="http://schemas.microsoft.com/office/drawing/2014/main" id="{EAE2C232-6A90-298E-4415-81757C1656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945" y="799139"/>
            <a:ext cx="8852006" cy="42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559375" y="272800"/>
            <a:ext cx="8063100" cy="544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Activity:  Howard Listening Coloring Activity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614" y="1917735"/>
            <a:ext cx="1600200" cy="1471765"/>
          </a:xfrm>
          <a:prstGeom prst="rect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EB313-67F3-6F64-41A4-CAB309519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294" y="960504"/>
            <a:ext cx="3058245" cy="39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55E77BEF5DB44A9B16295F62FD6EB" ma:contentTypeVersion="30" ma:contentTypeDescription="Create a new document." ma:contentTypeScope="" ma:versionID="e8dcfc438a6acd9efc1d61da57f03096">
  <xsd:schema xmlns:xsd="http://www.w3.org/2001/XMLSchema" xmlns:xs="http://www.w3.org/2001/XMLSchema" xmlns:p="http://schemas.microsoft.com/office/2006/metadata/properties" xmlns:ns3="9365a0ee-3c77-4431-a04d-fb2e3e29fc43" xmlns:ns4="b6ca8d9e-1d55-45e2-854e-faad9addf30d" targetNamespace="http://schemas.microsoft.com/office/2006/metadata/properties" ma:root="true" ma:fieldsID="d4df691bb59cbaea563fe78e648f1eb5" ns3:_="" ns4:_="">
    <xsd:import namespace="9365a0ee-3c77-4431-a04d-fb2e3e29fc43"/>
    <xsd:import namespace="b6ca8d9e-1d55-45e2-854e-faad9addf30d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5a0ee-3c77-4431-a04d-fb2e3e29fc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Leaders" ma:index="1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1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1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35" nillable="true" ma:displayName="_activity" ma:hidden="true" ma:internalName="_activity">
      <xsd:simpleType>
        <xsd:restriction base="dms:Note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8d9e-1d55-45e2-854e-faad9addf30d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9365a0ee-3c77-4431-a04d-fb2e3e29fc43" xsi:nil="true"/>
    <_activity xmlns="9365a0ee-3c77-4431-a04d-fb2e3e29fc43" xsi:nil="true"/>
    <Self_Registration_Enabled xmlns="9365a0ee-3c77-4431-a04d-fb2e3e29fc43" xsi:nil="true"/>
    <Templates xmlns="9365a0ee-3c77-4431-a04d-fb2e3e29fc43" xsi:nil="true"/>
    <Members xmlns="9365a0ee-3c77-4431-a04d-fb2e3e29fc43">
      <UserInfo>
        <DisplayName/>
        <AccountId xsi:nil="true"/>
        <AccountType/>
      </UserInfo>
    </Members>
    <Member_Groups xmlns="9365a0ee-3c77-4431-a04d-fb2e3e29fc43">
      <UserInfo>
        <DisplayName/>
        <AccountId xsi:nil="true"/>
        <AccountType/>
      </UserInfo>
    </Member_Groups>
    <FolderType xmlns="9365a0ee-3c77-4431-a04d-fb2e3e29fc43" xsi:nil="true"/>
    <CultureName xmlns="9365a0ee-3c77-4431-a04d-fb2e3e29fc43" xsi:nil="true"/>
    <Has_Leaders_Only_SectionGroup xmlns="9365a0ee-3c77-4431-a04d-fb2e3e29fc43" xsi:nil="true"/>
    <NotebookType xmlns="9365a0ee-3c77-4431-a04d-fb2e3e29fc43" xsi:nil="true"/>
    <Leaders xmlns="9365a0ee-3c77-4431-a04d-fb2e3e29fc43">
      <UserInfo>
        <DisplayName/>
        <AccountId xsi:nil="true"/>
        <AccountType/>
      </UserInfo>
    </Leaders>
    <Owner xmlns="9365a0ee-3c77-4431-a04d-fb2e3e29fc43">
      <UserInfo>
        <DisplayName/>
        <AccountId xsi:nil="true"/>
        <AccountType/>
      </UserInfo>
    </Owner>
    <AppVersion xmlns="9365a0ee-3c77-4431-a04d-fb2e3e29fc43" xsi:nil="true"/>
    <Invited_Leaders xmlns="9365a0ee-3c77-4431-a04d-fb2e3e29fc43" xsi:nil="true"/>
    <DefaultSectionNames xmlns="9365a0ee-3c77-4431-a04d-fb2e3e29fc43" xsi:nil="true"/>
    <Invited_Members xmlns="9365a0ee-3c77-4431-a04d-fb2e3e29fc43" xsi:nil="true"/>
  </documentManagement>
</p:properties>
</file>

<file path=customXml/itemProps1.xml><?xml version="1.0" encoding="utf-8"?>
<ds:datastoreItem xmlns:ds="http://schemas.openxmlformats.org/officeDocument/2006/customXml" ds:itemID="{CC36E542-E03A-417D-B4DD-0C2E3AD48E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F3695B-C08A-4E3D-B612-AC67F1D71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65a0ee-3c77-4431-a04d-fb2e3e29fc43"/>
    <ds:schemaRef ds:uri="b6ca8d9e-1d55-45e2-854e-faad9addf3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CAA125-9949-4907-8B58-7D48435065A7}">
  <ds:schemaRefs>
    <ds:schemaRef ds:uri="http://purl.org/dc/terms/"/>
    <ds:schemaRef ds:uri="http://schemas.openxmlformats.org/package/2006/metadata/core-properties"/>
    <ds:schemaRef ds:uri="b6ca8d9e-1d55-45e2-854e-faad9addf30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365a0ee-3c77-4431-a04d-fb2e3e29fc4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789</Words>
  <Application>Microsoft Office PowerPoint</Application>
  <PresentationFormat>On-screen Show (16:9)</PresentationFormat>
  <Paragraphs>89</Paragraphs>
  <Slides>12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Chelsea Market</vt:lpstr>
      <vt:lpstr>LatoWeb</vt:lpstr>
      <vt:lpstr>Sedgwick Ave Display</vt:lpstr>
      <vt:lpstr>Trade Gothic LT Pro</vt:lpstr>
      <vt:lpstr>Simple Light</vt:lpstr>
      <vt:lpstr>PowerPoint Presentation</vt:lpstr>
      <vt:lpstr>Learning Objectives</vt:lpstr>
      <vt:lpstr>Agenda:  What are we doing today? </vt:lpstr>
      <vt:lpstr>Lesson Expectations: 5 Senses</vt:lpstr>
      <vt:lpstr>Introduction:  Story First, what does it mean to listen? </vt:lpstr>
      <vt:lpstr>PowerPoint Presentation</vt:lpstr>
      <vt:lpstr>Check for Understanding</vt:lpstr>
      <vt:lpstr>Brain Break Time!</vt:lpstr>
      <vt:lpstr>Activity:  Howard Listening Coloring Activity</vt:lpstr>
      <vt:lpstr>Activity:  Howard Listening Coloring Activity</vt:lpstr>
      <vt:lpstr>Listening Activity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A. Payne</dc:creator>
  <cp:lastModifiedBy>Marissa A. Payne</cp:lastModifiedBy>
  <cp:revision>17</cp:revision>
  <cp:lastPrinted>2024-04-08T17:48:24Z</cp:lastPrinted>
  <dcterms:modified xsi:type="dcterms:W3CDTF">2024-04-15T16:11:17Z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0x010100E1755E77BEF5DB44A9B16295F62FD6EB</vt:lpwstr>
  </property>
</Properties>
</file>